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117"/>
  </p:notesMasterIdLst>
  <p:handoutMasterIdLst>
    <p:handoutMasterId r:id="rId118"/>
  </p:handoutMasterIdLst>
  <p:sldIdLst>
    <p:sldId id="314" r:id="rId3"/>
    <p:sldId id="315" r:id="rId4"/>
    <p:sldId id="316" r:id="rId5"/>
    <p:sldId id="397" r:id="rId6"/>
    <p:sldId id="317" r:id="rId7"/>
    <p:sldId id="323" r:id="rId8"/>
    <p:sldId id="419" r:id="rId9"/>
    <p:sldId id="420" r:id="rId10"/>
    <p:sldId id="421" r:id="rId11"/>
    <p:sldId id="422" r:id="rId12"/>
    <p:sldId id="423" r:id="rId13"/>
    <p:sldId id="424" r:id="rId14"/>
    <p:sldId id="425" r:id="rId15"/>
    <p:sldId id="427" r:id="rId16"/>
    <p:sldId id="426" r:id="rId17"/>
    <p:sldId id="324" r:id="rId18"/>
    <p:sldId id="325" r:id="rId19"/>
    <p:sldId id="328" r:id="rId20"/>
    <p:sldId id="330" r:id="rId21"/>
    <p:sldId id="429" r:id="rId22"/>
    <p:sldId id="410" r:id="rId23"/>
    <p:sldId id="331" r:id="rId24"/>
    <p:sldId id="332" r:id="rId25"/>
    <p:sldId id="333" r:id="rId26"/>
    <p:sldId id="428" r:id="rId27"/>
    <p:sldId id="430" r:id="rId28"/>
    <p:sldId id="431" r:id="rId29"/>
    <p:sldId id="432" r:id="rId30"/>
    <p:sldId id="433" r:id="rId31"/>
    <p:sldId id="434" r:id="rId32"/>
    <p:sldId id="380" r:id="rId33"/>
    <p:sldId id="334" r:id="rId34"/>
    <p:sldId id="381" r:id="rId35"/>
    <p:sldId id="382" r:id="rId36"/>
    <p:sldId id="440" r:id="rId37"/>
    <p:sldId id="439" r:id="rId38"/>
    <p:sldId id="441" r:id="rId39"/>
    <p:sldId id="435" r:id="rId40"/>
    <p:sldId id="383" r:id="rId41"/>
    <p:sldId id="438" r:id="rId42"/>
    <p:sldId id="436" r:id="rId43"/>
    <p:sldId id="411" r:id="rId44"/>
    <p:sldId id="384" r:id="rId45"/>
    <p:sldId id="385" r:id="rId46"/>
    <p:sldId id="412" r:id="rId47"/>
    <p:sldId id="413" r:id="rId48"/>
    <p:sldId id="386" r:id="rId49"/>
    <p:sldId id="414" r:id="rId50"/>
    <p:sldId id="415" r:id="rId51"/>
    <p:sldId id="416" r:id="rId52"/>
    <p:sldId id="417" r:id="rId53"/>
    <p:sldId id="444" r:id="rId54"/>
    <p:sldId id="445" r:id="rId55"/>
    <p:sldId id="446" r:id="rId56"/>
    <p:sldId id="418" r:id="rId57"/>
    <p:sldId id="442" r:id="rId58"/>
    <p:sldId id="443" r:id="rId59"/>
    <p:sldId id="388" r:id="rId60"/>
    <p:sldId id="389" r:id="rId61"/>
    <p:sldId id="398" r:id="rId62"/>
    <p:sldId id="448" r:id="rId63"/>
    <p:sldId id="447" r:id="rId64"/>
    <p:sldId id="399" r:id="rId65"/>
    <p:sldId id="401" r:id="rId66"/>
    <p:sldId id="402" r:id="rId67"/>
    <p:sldId id="449" r:id="rId68"/>
    <p:sldId id="450" r:id="rId69"/>
    <p:sldId id="451" r:id="rId70"/>
    <p:sldId id="452" r:id="rId71"/>
    <p:sldId id="453" r:id="rId72"/>
    <p:sldId id="405" r:id="rId73"/>
    <p:sldId id="400" r:id="rId74"/>
    <p:sldId id="454" r:id="rId75"/>
    <p:sldId id="455" r:id="rId76"/>
    <p:sldId id="456" r:id="rId77"/>
    <p:sldId id="457" r:id="rId78"/>
    <p:sldId id="458" r:id="rId79"/>
    <p:sldId id="459" r:id="rId80"/>
    <p:sldId id="460" r:id="rId81"/>
    <p:sldId id="461" r:id="rId82"/>
    <p:sldId id="462" r:id="rId83"/>
    <p:sldId id="463" r:id="rId84"/>
    <p:sldId id="393" r:id="rId85"/>
    <p:sldId id="394" r:id="rId86"/>
    <p:sldId id="464" r:id="rId87"/>
    <p:sldId id="465" r:id="rId88"/>
    <p:sldId id="403" r:id="rId89"/>
    <p:sldId id="404" r:id="rId90"/>
    <p:sldId id="407" r:id="rId91"/>
    <p:sldId id="408" r:id="rId92"/>
    <p:sldId id="409" r:id="rId93"/>
    <p:sldId id="466" r:id="rId94"/>
    <p:sldId id="467" r:id="rId95"/>
    <p:sldId id="468" r:id="rId96"/>
    <p:sldId id="469" r:id="rId97"/>
    <p:sldId id="470" r:id="rId98"/>
    <p:sldId id="471" r:id="rId99"/>
    <p:sldId id="472" r:id="rId100"/>
    <p:sldId id="473" r:id="rId101"/>
    <p:sldId id="474" r:id="rId102"/>
    <p:sldId id="475" r:id="rId103"/>
    <p:sldId id="476" r:id="rId104"/>
    <p:sldId id="481" r:id="rId105"/>
    <p:sldId id="482" r:id="rId106"/>
    <p:sldId id="483" r:id="rId107"/>
    <p:sldId id="484" r:id="rId108"/>
    <p:sldId id="477" r:id="rId109"/>
    <p:sldId id="478" r:id="rId110"/>
    <p:sldId id="479" r:id="rId111"/>
    <p:sldId id="480" r:id="rId112"/>
    <p:sldId id="485" r:id="rId113"/>
    <p:sldId id="486" r:id="rId114"/>
    <p:sldId id="487" r:id="rId115"/>
    <p:sldId id="488" r:id="rId116"/>
  </p:sldIdLst>
  <p:sldSz cx="12192000" cy="6858000"/>
  <p:notesSz cx="9144000" cy="6858000"/>
  <p:custDataLst>
    <p:tags r:id="rId1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8" userDrawn="1">
          <p15:clr>
            <a:srgbClr val="A4A3A4"/>
          </p15:clr>
        </p15:guide>
        <p15:guide id="2" orient="horz" pos="21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093"/>
    <a:srgbClr val="928740"/>
    <a:srgbClr val="E9E9E9"/>
    <a:srgbClr val="1E386B"/>
    <a:srgbClr val="AD2A26"/>
    <a:srgbClr val="DFDFDF"/>
    <a:srgbClr val="D2D2D2"/>
    <a:srgbClr val="F0F0F0"/>
    <a:srgbClr val="1D2643"/>
    <a:srgbClr val="0A0A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71" autoAdjust="0"/>
    <p:restoredTop sz="94660"/>
  </p:normalViewPr>
  <p:slideViewPr>
    <p:cSldViewPr showGuides="1">
      <p:cViewPr varScale="1">
        <p:scale>
          <a:sx n="82" d="100"/>
          <a:sy n="82" d="100"/>
        </p:scale>
        <p:origin x="192" y="72"/>
      </p:cViewPr>
      <p:guideLst>
        <p:guide pos="3818"/>
        <p:guide orient="horz" pos="215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handoutMaster" Target="handoutMasters/handout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gs" Target="tags/tag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2026/1/16</a:t>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807230A6-6801-49AE-B911-90D6C6A8C43A}" type="datetimeFigureOut">
              <a:rPr lang="zh-CN" altLang="en-US" smtClean="0"/>
              <a:t>2026/1/16</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0F4C181-0E2D-412C-9D40-AD415415BF8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p:cNvCxnSpPr/>
          <p:nvPr userDrawn="1"/>
        </p:nvCxnSpPr>
        <p:spPr>
          <a:xfrm flipV="1">
            <a:off x="6096000" y="2924944"/>
            <a:ext cx="0" cy="888197"/>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
        <p:nvSpPr>
          <p:cNvPr id="22" name="文本占位符 21"/>
          <p:cNvSpPr>
            <a:spLocks noGrp="1"/>
          </p:cNvSpPr>
          <p:nvPr>
            <p:ph type="body" sz="quarter" idx="11" hasCustomPrompt="1"/>
          </p:nvPr>
        </p:nvSpPr>
        <p:spPr>
          <a:xfrm>
            <a:off x="6456040" y="2924944"/>
            <a:ext cx="4391793" cy="1020763"/>
          </a:xfrm>
          <a:prstGeom prst="rect">
            <a:avLst/>
          </a:prstGeom>
        </p:spPr>
        <p:txBody>
          <a:bodyPr anchor="ctr"/>
          <a:lstStyle>
            <a:lvl1pPr marL="0" indent="0">
              <a:buNone/>
              <a:defRPr sz="36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标题</a:t>
            </a:r>
          </a:p>
        </p:txBody>
      </p:sp>
      <p:sp>
        <p:nvSpPr>
          <p:cNvPr id="24" name="文本占位符 23"/>
          <p:cNvSpPr>
            <a:spLocks noGrp="1"/>
          </p:cNvSpPr>
          <p:nvPr>
            <p:ph type="body" sz="quarter" idx="12" hasCustomPrompt="1"/>
          </p:nvPr>
        </p:nvSpPr>
        <p:spPr>
          <a:xfrm>
            <a:off x="3777012" y="2817019"/>
            <a:ext cx="2160239" cy="1223962"/>
          </a:xfrm>
          <a:prstGeom prst="rect">
            <a:avLst/>
          </a:prstGeom>
        </p:spPr>
        <p:txBody>
          <a:bodyPr anchor="ctr"/>
          <a:lstStyle>
            <a:lvl1pPr marL="0" indent="0" algn="r">
              <a:buNone/>
              <a:defRPr sz="7200" spc="3300" baseline="0">
                <a:solidFill>
                  <a:schemeClr val="bg2">
                    <a:lumMod val="95000"/>
                  </a:schemeClr>
                </a:solidFill>
                <a:latin typeface="JetBrains Mono" panose="02000009000000000000" pitchFamily="49" charset="0"/>
                <a:ea typeface="阿里巴巴普惠体 Heavy" panose="00020600040101010101" charset="-122"/>
              </a:defRPr>
            </a:lvl1pPr>
          </a:lstStyle>
          <a:p>
            <a:pPr lvl="0"/>
            <a:r>
              <a:rPr lang="en-US" altLang="zh-CN" dirty="0"/>
              <a:t>01</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028" name="Picture 4" descr="金色电路板电路图"/>
          <p:cNvPicPr>
            <a:picLocks noChangeAspect="1" noChangeArrowheads="1"/>
          </p:cNvPicPr>
          <p:nvPr userDrawn="1"/>
        </p:nvPicPr>
        <p:blipFill>
          <a:blip r:embed="rId2">
            <a:alphaModFix amt="500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877259" y="884321"/>
            <a:ext cx="6267450" cy="62674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userDrawn="1"/>
        </p:nvCxnSpPr>
        <p:spPr>
          <a:xfrm flipV="1">
            <a:off x="6096000" y="2924944"/>
            <a:ext cx="0" cy="888197"/>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2" name="文本占位符 21"/>
          <p:cNvSpPr>
            <a:spLocks noGrp="1"/>
          </p:cNvSpPr>
          <p:nvPr>
            <p:ph type="body" sz="quarter" idx="11" hasCustomPrompt="1"/>
          </p:nvPr>
        </p:nvSpPr>
        <p:spPr>
          <a:xfrm>
            <a:off x="6456040" y="2924944"/>
            <a:ext cx="4391793" cy="1020763"/>
          </a:xfrm>
          <a:prstGeom prst="rect">
            <a:avLst/>
          </a:prstGeom>
        </p:spPr>
        <p:txBody>
          <a:bodyPr anchor="ctr"/>
          <a:lstStyle>
            <a:lvl1pPr marL="0" indent="0">
              <a:buNone/>
              <a:defRPr sz="36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标题</a:t>
            </a:r>
          </a:p>
        </p:txBody>
      </p:sp>
      <p:sp>
        <p:nvSpPr>
          <p:cNvPr id="24" name="文本占位符 23"/>
          <p:cNvSpPr>
            <a:spLocks noGrp="1"/>
          </p:cNvSpPr>
          <p:nvPr>
            <p:ph type="body" sz="quarter" idx="12" hasCustomPrompt="1"/>
          </p:nvPr>
        </p:nvSpPr>
        <p:spPr>
          <a:xfrm>
            <a:off x="3777012" y="2817019"/>
            <a:ext cx="2160239" cy="1223962"/>
          </a:xfrm>
          <a:prstGeom prst="rect">
            <a:avLst/>
          </a:prstGeom>
        </p:spPr>
        <p:txBody>
          <a:bodyPr anchor="ctr"/>
          <a:lstStyle>
            <a:lvl1pPr marL="0" indent="0" algn="r">
              <a:buNone/>
              <a:defRPr sz="7200" spc="3300" baseline="0">
                <a:solidFill>
                  <a:schemeClr val="bg2">
                    <a:lumMod val="95000"/>
                  </a:schemeClr>
                </a:solidFill>
                <a:latin typeface="JetBrains Mono" panose="02000009000000000000" pitchFamily="49" charset="0"/>
                <a:ea typeface="阿里巴巴普惠体 Heavy" panose="00020600040101010101" charset="-122"/>
              </a:defRPr>
            </a:lvl1pPr>
          </a:lstStyle>
          <a:p>
            <a:pPr lvl="0"/>
            <a:r>
              <a:rPr lang="en-US" altLang="zh-CN" dirty="0"/>
              <a:t>01</a:t>
            </a:r>
            <a:endParaRPr lang="zh-CN" altLang="en-US" dirty="0"/>
          </a:p>
        </p:txBody>
      </p:sp>
      <p:sp>
        <p:nvSpPr>
          <p:cNvPr id="3" name="六边形 29"/>
          <p:cNvSpPr/>
          <p:nvPr userDrawn="1"/>
        </p:nvSpPr>
        <p:spPr>
          <a:xfrm rot="5400000">
            <a:off x="8572515" y="-294557"/>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六边形 3"/>
          <p:cNvSpPr/>
          <p:nvPr userDrawn="1"/>
        </p:nvSpPr>
        <p:spPr>
          <a:xfrm rot="5400000">
            <a:off x="9421227" y="703565"/>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7928093" y="946634"/>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6" name="六边形 5"/>
          <p:cNvSpPr/>
          <p:nvPr userDrawn="1"/>
        </p:nvSpPr>
        <p:spPr>
          <a:xfrm rot="5400000">
            <a:off x="10187726" y="90571"/>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六边形 6"/>
          <p:cNvSpPr/>
          <p:nvPr userDrawn="1"/>
        </p:nvSpPr>
        <p:spPr>
          <a:xfrm rot="5400000">
            <a:off x="3584868" y="843374"/>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六边形 7"/>
          <p:cNvSpPr/>
          <p:nvPr userDrawn="1"/>
        </p:nvSpPr>
        <p:spPr>
          <a:xfrm rot="5400000">
            <a:off x="11166406" y="1174793"/>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9" name="六边形 8"/>
          <p:cNvSpPr/>
          <p:nvPr userDrawn="1"/>
        </p:nvSpPr>
        <p:spPr>
          <a:xfrm rot="5400000">
            <a:off x="818639" y="626177"/>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六边形 10"/>
          <p:cNvSpPr/>
          <p:nvPr userDrawn="1"/>
        </p:nvSpPr>
        <p:spPr>
          <a:xfrm rot="5400000">
            <a:off x="4465065" y="725269"/>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2" name="直线连接符 21"/>
          <p:cNvCxnSpPr/>
          <p:nvPr userDrawn="1"/>
        </p:nvCxnSpPr>
        <p:spPr>
          <a:xfrm>
            <a:off x="9897362" y="1080890"/>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22"/>
          <p:cNvCxnSpPr/>
          <p:nvPr userDrawn="1"/>
        </p:nvCxnSpPr>
        <p:spPr>
          <a:xfrm>
            <a:off x="3798565" y="415917"/>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电路板"/>
          <p:cNvPicPr>
            <a:picLocks noChangeAspect="1" noChangeArrowheads="1"/>
          </p:cNvPicPr>
          <p:nvPr userDrawn="1"/>
        </p:nvPicPr>
        <p:blipFill>
          <a:blip r:embed="rId3">
            <a:alphaModFix amt="500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184" y="-1539552"/>
            <a:ext cx="9468319" cy="94683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28" name="Picture 4" descr="金色电路板电路图"/>
          <p:cNvPicPr>
            <a:picLocks noChangeAspect="1" noChangeArrowheads="1"/>
          </p:cNvPicPr>
          <p:nvPr userDrawn="1"/>
        </p:nvPicPr>
        <p:blipFill>
          <a:blip r:embed="rId2">
            <a:alphaModFix amt="500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877259" y="884321"/>
            <a:ext cx="6267450" cy="62674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userDrawn="1"/>
        </p:nvCxnSpPr>
        <p:spPr>
          <a:xfrm flipV="1">
            <a:off x="6096000" y="2924944"/>
            <a:ext cx="0" cy="888197"/>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2" name="文本占位符 21"/>
          <p:cNvSpPr>
            <a:spLocks noGrp="1"/>
          </p:cNvSpPr>
          <p:nvPr>
            <p:ph type="body" sz="quarter" idx="11" hasCustomPrompt="1"/>
          </p:nvPr>
        </p:nvSpPr>
        <p:spPr>
          <a:xfrm>
            <a:off x="6456040" y="2924944"/>
            <a:ext cx="4391793" cy="1020763"/>
          </a:xfrm>
          <a:prstGeom prst="rect">
            <a:avLst/>
          </a:prstGeom>
        </p:spPr>
        <p:txBody>
          <a:bodyPr anchor="ctr"/>
          <a:lstStyle>
            <a:lvl1pPr marL="0" indent="0">
              <a:buNone/>
              <a:defRPr sz="36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标题</a:t>
            </a:r>
          </a:p>
        </p:txBody>
      </p:sp>
      <p:sp>
        <p:nvSpPr>
          <p:cNvPr id="24" name="文本占位符 23"/>
          <p:cNvSpPr>
            <a:spLocks noGrp="1"/>
          </p:cNvSpPr>
          <p:nvPr>
            <p:ph type="body" sz="quarter" idx="12" hasCustomPrompt="1"/>
          </p:nvPr>
        </p:nvSpPr>
        <p:spPr>
          <a:xfrm>
            <a:off x="3777012" y="2817019"/>
            <a:ext cx="2160239" cy="1223962"/>
          </a:xfrm>
          <a:prstGeom prst="rect">
            <a:avLst/>
          </a:prstGeom>
        </p:spPr>
        <p:txBody>
          <a:bodyPr anchor="ctr"/>
          <a:lstStyle>
            <a:lvl1pPr marL="0" indent="0" algn="r">
              <a:buNone/>
              <a:defRPr sz="7200" spc="3300" baseline="0">
                <a:solidFill>
                  <a:schemeClr val="bg2">
                    <a:lumMod val="95000"/>
                  </a:schemeClr>
                </a:solidFill>
                <a:latin typeface="JetBrains Mono" panose="02000009000000000000" pitchFamily="49" charset="0"/>
                <a:ea typeface="阿里巴巴普惠体 Heavy" panose="00020600040101010101" charset="-122"/>
              </a:defRPr>
            </a:lvl1pPr>
          </a:lstStyle>
          <a:p>
            <a:pPr lvl="0"/>
            <a:r>
              <a:rPr lang="en-US" altLang="zh-CN" dirty="0"/>
              <a:t>01</a:t>
            </a:r>
            <a:endParaRPr lang="zh-CN" altLang="en-US" dirty="0"/>
          </a:p>
        </p:txBody>
      </p:sp>
      <p:sp>
        <p:nvSpPr>
          <p:cNvPr id="3" name="六边形 29"/>
          <p:cNvSpPr/>
          <p:nvPr userDrawn="1"/>
        </p:nvSpPr>
        <p:spPr>
          <a:xfrm rot="5400000">
            <a:off x="8572515" y="-294557"/>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六边形 3"/>
          <p:cNvSpPr/>
          <p:nvPr userDrawn="1"/>
        </p:nvSpPr>
        <p:spPr>
          <a:xfrm rot="5400000">
            <a:off x="9421227" y="703565"/>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7928093" y="946634"/>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6" name="六边形 5"/>
          <p:cNvSpPr/>
          <p:nvPr userDrawn="1"/>
        </p:nvSpPr>
        <p:spPr>
          <a:xfrm rot="5400000">
            <a:off x="10187726" y="90571"/>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六边形 7"/>
          <p:cNvSpPr/>
          <p:nvPr userDrawn="1"/>
        </p:nvSpPr>
        <p:spPr>
          <a:xfrm rot="5400000">
            <a:off x="11166406" y="1174793"/>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2" name="直线连接符 21"/>
          <p:cNvCxnSpPr/>
          <p:nvPr userDrawn="1"/>
        </p:nvCxnSpPr>
        <p:spPr>
          <a:xfrm>
            <a:off x="9897362" y="1080890"/>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2" descr="电路板图片-电路板设计素材-电路板素材免费下载-第2页-万素网"/>
          <p:cNvPicPr>
            <a:picLocks noChangeAspect="1" noChangeArrowheads="1"/>
          </p:cNvPicPr>
          <p:nvPr userDrawn="1"/>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a:off x="6096000" y="2492896"/>
            <a:ext cx="1808373" cy="1674036"/>
          </a:xfrm>
          <a:prstGeom prst="rect">
            <a:avLst/>
          </a:prstGeom>
          <a:noFill/>
          <a:extLst>
            <a:ext uri="{909E8E84-426E-40DD-AFC4-6F175D3DCCD1}">
              <a14:hiddenFill xmlns:a14="http://schemas.microsoft.com/office/drawing/2010/main">
                <a:solidFill>
                  <a:srgbClr val="FFFFFF"/>
                </a:solidFill>
              </a14:hiddenFill>
            </a:ext>
          </a:extLst>
        </p:spPr>
      </p:pic>
      <p:sp>
        <p:nvSpPr>
          <p:cNvPr id="28" name="六边形 27"/>
          <p:cNvSpPr/>
          <p:nvPr userDrawn="1"/>
        </p:nvSpPr>
        <p:spPr>
          <a:xfrm rot="5400000">
            <a:off x="3867889" y="658873"/>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9" name="六边形 28"/>
          <p:cNvSpPr/>
          <p:nvPr userDrawn="1"/>
        </p:nvSpPr>
        <p:spPr>
          <a:xfrm rot="5400000">
            <a:off x="1101660" y="441676"/>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0" name="六边形 29"/>
          <p:cNvSpPr/>
          <p:nvPr userDrawn="1"/>
        </p:nvSpPr>
        <p:spPr>
          <a:xfrm rot="5400000">
            <a:off x="4748086" y="540768"/>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31" name="直线连接符 22"/>
          <p:cNvCxnSpPr/>
          <p:nvPr userDrawn="1"/>
        </p:nvCxnSpPr>
        <p:spPr>
          <a:xfrm>
            <a:off x="4081586" y="231416"/>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07745" y="334205"/>
            <a:ext cx="4968800" cy="431862"/>
          </a:xfrm>
          <a:prstGeom prst="rect">
            <a:avLst/>
          </a:prstGeom>
        </p:spPr>
        <p:txBody>
          <a:bodyPr anchor="ctr"/>
          <a:lstStyle>
            <a:lvl1pPr marL="0" indent="0">
              <a:buNone/>
              <a:defRPr sz="2000" b="1" baseline="0">
                <a:solidFill>
                  <a:schemeClr val="bg2">
                    <a:lumMod val="95000"/>
                  </a:schemeClr>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正文标题，阿里巴巴普惠体 </a:t>
            </a:r>
            <a:r>
              <a:rPr lang="en-US" altLang="zh-CN" dirty="0"/>
              <a:t>Medium 20</a:t>
            </a:r>
            <a:r>
              <a:rPr lang="zh-CN" altLang="en-US" dirty="0"/>
              <a:t>号</a:t>
            </a:r>
          </a:p>
        </p:txBody>
      </p:sp>
      <p:sp>
        <p:nvSpPr>
          <p:cNvPr id="19" name="文本占位符 18"/>
          <p:cNvSpPr>
            <a:spLocks noGrp="1"/>
          </p:cNvSpPr>
          <p:nvPr>
            <p:ph type="body" sz="quarter" idx="11" hasCustomPrompt="1"/>
          </p:nvPr>
        </p:nvSpPr>
        <p:spPr>
          <a:xfrm>
            <a:off x="479425" y="1124744"/>
            <a:ext cx="11161713" cy="5075932"/>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0" name="直接连接符 9"/>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pic>
        <p:nvPicPr>
          <p:cNvPr id="1026" name="Picture 2" descr="DIY电路线路"/>
          <p:cNvPicPr>
            <a:picLocks noChangeAspect="1" noChangeArrowheads="1"/>
          </p:cNvPicPr>
          <p:nvPr userDrawn="1"/>
        </p:nvPicPr>
        <p:blipFill>
          <a:blip r:embed="rId2">
            <a:alphaModFix amt="3000"/>
            <a:extLst>
              <a:ext uri="{28A0092B-C50C-407E-A947-70E740481C1C}">
                <a14:useLocalDpi xmlns:a14="http://schemas.microsoft.com/office/drawing/2010/main" val="0"/>
              </a:ext>
            </a:extLst>
          </a:blip>
          <a:srcRect/>
          <a:stretch>
            <a:fillRect/>
          </a:stretch>
        </p:blipFill>
        <p:spPr bwMode="auto">
          <a:xfrm>
            <a:off x="-234534" y="-804184"/>
            <a:ext cx="12661068" cy="8466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07745" y="334205"/>
            <a:ext cx="4968800" cy="431862"/>
          </a:xfrm>
          <a:prstGeom prst="rect">
            <a:avLst/>
          </a:prstGeom>
        </p:spPr>
        <p:txBody>
          <a:bodyPr anchor="ctr"/>
          <a:lstStyle>
            <a:lvl1pPr marL="0" indent="0">
              <a:buNone/>
              <a:defRPr sz="2000" b="1" baseline="0">
                <a:solidFill>
                  <a:schemeClr val="bg2">
                    <a:lumMod val="95000"/>
                  </a:schemeClr>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正文标题，阿里巴巴普惠体 </a:t>
            </a:r>
            <a:r>
              <a:rPr lang="en-US" altLang="zh-CN" dirty="0"/>
              <a:t>Medium 20</a:t>
            </a:r>
            <a:r>
              <a:rPr lang="zh-CN" altLang="en-US" dirty="0"/>
              <a:t>号</a:t>
            </a:r>
          </a:p>
        </p:txBody>
      </p:sp>
      <p:sp>
        <p:nvSpPr>
          <p:cNvPr id="19" name="文本占位符 18"/>
          <p:cNvSpPr>
            <a:spLocks noGrp="1"/>
          </p:cNvSpPr>
          <p:nvPr>
            <p:ph type="body" sz="quarter" idx="11" hasCustomPrompt="1"/>
          </p:nvPr>
        </p:nvSpPr>
        <p:spPr>
          <a:xfrm>
            <a:off x="479425" y="1124744"/>
            <a:ext cx="11161713" cy="5075932"/>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0" name="直接连接符 9"/>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pic>
        <p:nvPicPr>
          <p:cNvPr id="2050" name="Picture 2" descr="电路板图片-电路板设计素材-电路板素材免费下载-第2页-万素网"/>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00456" y="4684053"/>
            <a:ext cx="2016224" cy="18664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07745" y="334205"/>
            <a:ext cx="4968800" cy="431862"/>
          </a:xfrm>
          <a:prstGeom prst="rect">
            <a:avLst/>
          </a:prstGeom>
        </p:spPr>
        <p:txBody>
          <a:bodyPr anchor="ctr"/>
          <a:lstStyle>
            <a:lvl1pPr marL="0" indent="0">
              <a:buNone/>
              <a:defRPr sz="2000" b="1" baseline="0">
                <a:solidFill>
                  <a:schemeClr val="bg2">
                    <a:lumMod val="95000"/>
                  </a:schemeClr>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正文标题，阿里巴巴普惠体 </a:t>
            </a:r>
            <a:r>
              <a:rPr lang="en-US" altLang="zh-CN" dirty="0"/>
              <a:t>Medium 20</a:t>
            </a:r>
            <a:r>
              <a:rPr lang="zh-CN" altLang="en-US" dirty="0"/>
              <a:t>号</a:t>
            </a:r>
          </a:p>
        </p:txBody>
      </p:sp>
      <p:sp>
        <p:nvSpPr>
          <p:cNvPr id="19" name="文本占位符 18"/>
          <p:cNvSpPr>
            <a:spLocks noGrp="1"/>
          </p:cNvSpPr>
          <p:nvPr>
            <p:ph type="body" sz="quarter" idx="11" hasCustomPrompt="1"/>
          </p:nvPr>
        </p:nvSpPr>
        <p:spPr>
          <a:xfrm>
            <a:off x="479425" y="1124744"/>
            <a:ext cx="11161713" cy="5075932"/>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0" name="直接连接符 9"/>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pic>
        <p:nvPicPr>
          <p:cNvPr id="4098" name="Picture 2" descr="电路板芯片图片大全_电路板芯片图片素材【PNG免费下载】-90设计网"/>
          <p:cNvPicPr>
            <a:picLocks noChangeAspect="1" noChangeArrowheads="1"/>
          </p:cNvPicPr>
          <p:nvPr userDrawn="1"/>
        </p:nvPicPr>
        <p:blipFill>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56440" y="4659062"/>
            <a:ext cx="2207568" cy="19009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金色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84580" y="332935"/>
            <a:ext cx="4968800" cy="431862"/>
          </a:xfrm>
          <a:prstGeom prst="rect">
            <a:avLst/>
          </a:prstGeom>
        </p:spPr>
        <p:txBody>
          <a:bodyPr anchor="ctr"/>
          <a:lstStyle>
            <a:lvl1pPr marL="0" indent="0">
              <a:buNone/>
              <a:defRPr sz="2000" b="1" baseline="0">
                <a:solidFill>
                  <a:schemeClr val="accent3"/>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正文标题，思源宋体 </a:t>
            </a:r>
            <a:r>
              <a:rPr lang="en-US" altLang="zh-CN" dirty="0"/>
              <a:t>CN SemiBold 20</a:t>
            </a:r>
            <a:r>
              <a:rPr lang="zh-CN" altLang="en-US" dirty="0"/>
              <a:t>号</a:t>
            </a:r>
          </a:p>
        </p:txBody>
      </p:sp>
      <p:sp>
        <p:nvSpPr>
          <p:cNvPr id="19" name="文本占位符 18"/>
          <p:cNvSpPr>
            <a:spLocks noGrp="1"/>
          </p:cNvSpPr>
          <p:nvPr>
            <p:ph type="body" sz="quarter" idx="11" hasCustomPrompt="1"/>
          </p:nvPr>
        </p:nvSpPr>
        <p:spPr>
          <a:xfrm>
            <a:off x="479425" y="1412776"/>
            <a:ext cx="11161713"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正文内容，阿里巴巴普惠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4" name="直接连接符 3"/>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黑金标题和内容">
    <p:spTree>
      <p:nvGrpSpPr>
        <p:cNvPr id="1" name=""/>
        <p:cNvGrpSpPr/>
        <p:nvPr/>
      </p:nvGrpSpPr>
      <p:grpSpPr>
        <a:xfrm>
          <a:off x="0" y="0"/>
          <a:ext cx="0" cy="0"/>
          <a:chOff x="0" y="0"/>
          <a:chExt cx="0" cy="0"/>
        </a:xfrm>
      </p:grpSpPr>
      <p:sp>
        <p:nvSpPr>
          <p:cNvPr id="7" name="箭头: 五边形 6"/>
          <p:cNvSpPr/>
          <p:nvPr userDrawn="1"/>
        </p:nvSpPr>
        <p:spPr>
          <a:xfrm>
            <a:off x="119336" y="764704"/>
            <a:ext cx="432048" cy="216024"/>
          </a:xfrm>
          <a:prstGeom prst="homePlate">
            <a:avLst/>
          </a:prstGeom>
          <a:solidFill>
            <a:srgbClr val="AD2A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V 形 7"/>
          <p:cNvSpPr/>
          <p:nvPr userDrawn="1"/>
        </p:nvSpPr>
        <p:spPr>
          <a:xfrm>
            <a:off x="479376" y="764704"/>
            <a:ext cx="324036" cy="2160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p:cNvSpPr/>
          <p:nvPr userDrawn="1"/>
        </p:nvSpPr>
        <p:spPr>
          <a:xfrm>
            <a:off x="729086" y="764704"/>
            <a:ext cx="324036" cy="216024"/>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占位符 16"/>
          <p:cNvSpPr>
            <a:spLocks noGrp="1"/>
          </p:cNvSpPr>
          <p:nvPr>
            <p:ph type="body" sz="quarter" idx="10" hasCustomPrompt="1"/>
          </p:nvPr>
        </p:nvSpPr>
        <p:spPr>
          <a:xfrm>
            <a:off x="1127200" y="656785"/>
            <a:ext cx="4968800" cy="431862"/>
          </a:xfrm>
          <a:prstGeom prst="rect">
            <a:avLst/>
          </a:prstGeom>
        </p:spPr>
        <p:txBody>
          <a:bodyPr anchor="ctr"/>
          <a:lstStyle>
            <a:lvl1pPr marL="0" indent="0">
              <a:buNone/>
              <a:defRPr sz="2000" baseline="0">
                <a:solidFill>
                  <a:srgbClr val="EFCFBE"/>
                </a:solidFill>
                <a:latin typeface="JetBrains Mono" panose="02000009000000000000" pitchFamily="49" charset="0"/>
                <a:ea typeface="方正姚体" panose="02010601030101010101" pitchFamily="2" charset="-122"/>
                <a:cs typeface="阿里巴巴普惠体 Medium" panose="00020600040101010101" pitchFamily="18" charset="-122"/>
              </a:defRPr>
            </a:lvl1pPr>
          </a:lstStyle>
          <a:p>
            <a:pPr lvl="0"/>
            <a:r>
              <a:rPr lang="zh-CN" altLang="en-US" dirty="0"/>
              <a:t>正文标题，方正姚体</a:t>
            </a:r>
            <a:r>
              <a:rPr lang="en-US" altLang="zh-CN" dirty="0"/>
              <a:t> 20</a:t>
            </a:r>
            <a:r>
              <a:rPr lang="zh-CN" altLang="en-US" dirty="0"/>
              <a:t>号</a:t>
            </a:r>
          </a:p>
        </p:txBody>
      </p:sp>
      <p:sp>
        <p:nvSpPr>
          <p:cNvPr id="19" name="文本占位符 18"/>
          <p:cNvSpPr>
            <a:spLocks noGrp="1"/>
          </p:cNvSpPr>
          <p:nvPr>
            <p:ph type="body" sz="quarter" idx="11" hasCustomPrompt="1"/>
          </p:nvPr>
        </p:nvSpPr>
        <p:spPr>
          <a:xfrm>
            <a:off x="479425" y="1412776"/>
            <a:ext cx="11161713"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grpSp>
        <p:nvGrpSpPr>
          <p:cNvPr id="3" name="组合 2"/>
          <p:cNvGrpSpPr/>
          <p:nvPr userDrawn="1"/>
        </p:nvGrpSpPr>
        <p:grpSpPr>
          <a:xfrm>
            <a:off x="1343472" y="1988840"/>
            <a:ext cx="3587349" cy="3036721"/>
            <a:chOff x="864135" y="2246295"/>
            <a:chExt cx="3587349" cy="3036721"/>
          </a:xfrm>
        </p:grpSpPr>
        <p:sp>
          <p:nvSpPr>
            <p:cNvPr id="4" name="椭圆 3"/>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椭圆 4"/>
            <p:cNvSpPr/>
            <p:nvPr userDrawn="1"/>
          </p:nvSpPr>
          <p:spPr>
            <a:xfrm>
              <a:off x="2962055" y="4101828"/>
              <a:ext cx="926888" cy="9268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椭圆 6"/>
            <p:cNvSpPr/>
            <p:nvPr userDrawn="1"/>
          </p:nvSpPr>
          <p:spPr>
            <a:xfrm>
              <a:off x="1642355" y="2871191"/>
              <a:ext cx="1924945" cy="1895739"/>
            </a:xfrm>
            <a:prstGeom prst="ellipse">
              <a:avLst/>
            </a:prstGeom>
            <a:solidFill>
              <a:schemeClr val="bg1">
                <a:lumMod val="95000"/>
              </a:schemeClr>
            </a:solidFill>
            <a:ln w="114300" cap="flat" cmpd="sng">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8" name="椭圆 7"/>
            <p:cNvSpPr/>
            <p:nvPr userDrawn="1"/>
          </p:nvSpPr>
          <p:spPr>
            <a:xfrm>
              <a:off x="864135" y="2246295"/>
              <a:ext cx="804338" cy="80433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 name="椭圆 8"/>
            <p:cNvSpPr/>
            <p:nvPr userDrawn="1"/>
          </p:nvSpPr>
          <p:spPr>
            <a:xfrm>
              <a:off x="3257550" y="2352674"/>
              <a:ext cx="314325" cy="3143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0"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12" name="文本占位符 11"/>
          <p:cNvSpPr>
            <a:spLocks noGrp="1"/>
          </p:cNvSpPr>
          <p:nvPr>
            <p:ph type="body" sz="quarter" idx="10" hasCustomPrompt="1"/>
          </p:nvPr>
        </p:nvSpPr>
        <p:spPr>
          <a:xfrm>
            <a:off x="5265090" y="1737082"/>
            <a:ext cx="5583885" cy="3384550"/>
          </a:xfrm>
          <a:prstGeom prst="rect">
            <a:avLst/>
          </a:prstGeom>
        </p:spPr>
        <p:txBody>
          <a:bodyPr anchor="ctr"/>
          <a:lstStyle>
            <a:lvl1pPr marL="457200" indent="-457200">
              <a:buFont typeface="Arial" panose="020B0604020202090204" pitchFamily="34" charset="0"/>
              <a:buChar char="•"/>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请输入正文内容</a:t>
            </a:r>
            <a:r>
              <a:rPr lang="en-US" altLang="zh-CN" dirty="0"/>
              <a:t>1</a:t>
            </a:r>
          </a:p>
          <a:p>
            <a:pPr lvl="0"/>
            <a:r>
              <a:rPr lang="zh-CN" altLang="en-US" dirty="0"/>
              <a:t>请输入正文内容</a:t>
            </a:r>
            <a:r>
              <a:rPr lang="en-US" altLang="zh-CN" dirty="0"/>
              <a:t>2</a:t>
            </a:r>
          </a:p>
          <a:p>
            <a:pPr lvl="0"/>
            <a:r>
              <a:rPr lang="zh-CN" altLang="en-US" dirty="0"/>
              <a:t>请输入正文内容</a:t>
            </a:r>
            <a:r>
              <a:rPr lang="en-US" altLang="zh-CN" dirty="0"/>
              <a:t>3</a:t>
            </a:r>
          </a:p>
          <a:p>
            <a:pPr lvl="0"/>
            <a:r>
              <a:rPr lang="zh-CN" altLang="en-US" dirty="0"/>
              <a:t>请输入正文内容</a:t>
            </a:r>
            <a:r>
              <a:rPr lang="en-US" altLang="zh-CN" dirty="0"/>
              <a:t>4</a:t>
            </a:r>
          </a:p>
          <a:p>
            <a:pPr lvl="0"/>
            <a:r>
              <a:rPr lang="zh-CN" altLang="en-US" dirty="0"/>
              <a:t>请输入正文内容</a:t>
            </a:r>
            <a:r>
              <a:rPr lang="en-US" altLang="zh-CN" dirty="0"/>
              <a:t>5</a:t>
            </a:r>
            <a:endParaRPr lang="zh-CN" altLang="en-US" dirty="0"/>
          </a:p>
          <a:p>
            <a:pPr lvl="0"/>
            <a:endParaRPr lang="zh-CN" altLang="en-US" dirty="0"/>
          </a:p>
        </p:txBody>
      </p:sp>
      <p:sp>
        <p:nvSpPr>
          <p:cNvPr id="2" name="椭圆 1"/>
          <p:cNvSpPr/>
          <p:nvPr userDrawn="1"/>
        </p:nvSpPr>
        <p:spPr>
          <a:xfrm>
            <a:off x="1415340" y="1964349"/>
            <a:ext cx="576064" cy="576064"/>
          </a:xfrm>
          <a:prstGeom prst="ellipse">
            <a:avLst/>
          </a:pr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思考">
    <p:spTree>
      <p:nvGrpSpPr>
        <p:cNvPr id="1" name=""/>
        <p:cNvGrpSpPr/>
        <p:nvPr/>
      </p:nvGrpSpPr>
      <p:grpSpPr>
        <a:xfrm>
          <a:off x="0" y="0"/>
          <a:ext cx="0" cy="0"/>
          <a:chOff x="0" y="0"/>
          <a:chExt cx="0" cy="0"/>
        </a:xfrm>
      </p:grpSpPr>
      <p:sp>
        <p:nvSpPr>
          <p:cNvPr id="3" name="六边形 2"/>
          <p:cNvSpPr/>
          <p:nvPr userDrawn="1"/>
        </p:nvSpPr>
        <p:spPr>
          <a:xfrm rot="5400000">
            <a:off x="1499191" y="3621200"/>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4" name="六边形 3"/>
          <p:cNvSpPr/>
          <p:nvPr userDrawn="1"/>
        </p:nvSpPr>
        <p:spPr>
          <a:xfrm rot="5400000">
            <a:off x="2041858" y="2641720"/>
            <a:ext cx="1944550" cy="1676336"/>
          </a:xfrm>
          <a:prstGeom prst="hexagon">
            <a:avLst/>
          </a:prstGeom>
          <a:solidFill>
            <a:schemeClr val="tx1">
              <a:alpha val="74000"/>
            </a:schemeClr>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5" name="标题占位符 1"/>
          <p:cNvSpPr txBox="1">
            <a:spLocks noChangeArrowheads="1"/>
          </p:cNvSpPr>
          <p:nvPr userDrawn="1"/>
        </p:nvSpPr>
        <p:spPr bwMode="auto">
          <a:xfrm>
            <a:off x="2253256" y="2996952"/>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6" name="六边形 5"/>
          <p:cNvSpPr/>
          <p:nvPr userDrawn="1"/>
        </p:nvSpPr>
        <p:spPr>
          <a:xfrm rot="5400000">
            <a:off x="3851910" y="2263385"/>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六边形 6"/>
          <p:cNvSpPr/>
          <p:nvPr userDrawn="1"/>
        </p:nvSpPr>
        <p:spPr>
          <a:xfrm rot="5400000">
            <a:off x="1756192" y="4240718"/>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六边形 7"/>
          <p:cNvSpPr/>
          <p:nvPr userDrawn="1"/>
        </p:nvSpPr>
        <p:spPr>
          <a:xfrm rot="5400000">
            <a:off x="4200312" y="4499547"/>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9" name="六边形 8"/>
          <p:cNvSpPr/>
          <p:nvPr userDrawn="1"/>
        </p:nvSpPr>
        <p:spPr>
          <a:xfrm rot="5400000">
            <a:off x="1748477" y="1829332"/>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2" name="文本占位符 11"/>
          <p:cNvSpPr>
            <a:spLocks noGrp="1"/>
          </p:cNvSpPr>
          <p:nvPr>
            <p:ph type="body" sz="quarter" idx="10" hasCustomPrompt="1"/>
          </p:nvPr>
        </p:nvSpPr>
        <p:spPr>
          <a:xfrm>
            <a:off x="5303912" y="1737082"/>
            <a:ext cx="5545063" cy="3384550"/>
          </a:xfrm>
          <a:prstGeom prst="rect">
            <a:avLst/>
          </a:prstGeom>
        </p:spPr>
        <p:txBody>
          <a:bodyPr anchor="ctr"/>
          <a:lstStyle>
            <a:lvl1pPr marL="457200" indent="-457200">
              <a:buFont typeface="Arial" panose="020B0604020202090204" pitchFamily="34" charset="0"/>
              <a:buChar char="•"/>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请输入正文内容</a:t>
            </a:r>
            <a:r>
              <a:rPr lang="en-US" altLang="zh-CN" dirty="0"/>
              <a:t>1</a:t>
            </a:r>
          </a:p>
          <a:p>
            <a:pPr lvl="0"/>
            <a:r>
              <a:rPr lang="zh-CN" altLang="en-US" dirty="0"/>
              <a:t>请输入正文内容</a:t>
            </a:r>
            <a:r>
              <a:rPr lang="en-US" altLang="zh-CN" dirty="0"/>
              <a:t>2</a:t>
            </a:r>
          </a:p>
          <a:p>
            <a:pPr lvl="0"/>
            <a:r>
              <a:rPr lang="zh-CN" altLang="en-US" dirty="0"/>
              <a:t>请输入正文内容</a:t>
            </a:r>
            <a:r>
              <a:rPr lang="en-US" altLang="zh-CN" dirty="0"/>
              <a:t>3</a:t>
            </a:r>
          </a:p>
          <a:p>
            <a:pPr lvl="0"/>
            <a:r>
              <a:rPr lang="zh-CN" altLang="en-US" dirty="0"/>
              <a:t>请输入正文内容</a:t>
            </a:r>
            <a:r>
              <a:rPr lang="en-US" altLang="zh-CN" dirty="0"/>
              <a:t>4</a:t>
            </a:r>
          </a:p>
          <a:p>
            <a:pPr lvl="0"/>
            <a:r>
              <a:rPr lang="zh-CN" altLang="en-US" dirty="0"/>
              <a:t>请输入正文内容</a:t>
            </a:r>
            <a:r>
              <a:rPr lang="en-US" altLang="zh-CN" dirty="0"/>
              <a:t>5</a:t>
            </a:r>
            <a:endParaRPr lang="zh-CN" altLang="en-US" dirty="0"/>
          </a:p>
          <a:p>
            <a:pPr lvl="0"/>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3" name="组合 2"/>
          <p:cNvGrpSpPr/>
          <p:nvPr userDrawn="1"/>
        </p:nvGrpSpPr>
        <p:grpSpPr>
          <a:xfrm>
            <a:off x="114996" y="561920"/>
            <a:ext cx="1228476" cy="528956"/>
            <a:chOff x="852891" y="1026849"/>
            <a:chExt cx="1228476" cy="528956"/>
          </a:xfrm>
        </p:grpSpPr>
        <p:sp>
          <p:nvSpPr>
            <p:cNvPr id="4" name="矩形 3"/>
            <p:cNvSpPr/>
            <p:nvPr userDrawn="1"/>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6"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7" name="TextBox 2"/>
            <p:cNvSpPr txBox="1">
              <a:spLocks noChangeArrowheads="1"/>
            </p:cNvSpPr>
            <p:nvPr userDrawn="1"/>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itchFamily="2" charset="-122"/>
                </a:defRPr>
              </a:lvl2pPr>
              <a:lvl3pPr marL="1143000" indent="-228600">
                <a:defRPr>
                  <a:latin typeface="Calibri" panose="020F0502020204030204" pitchFamily="34" charset="0"/>
                  <a:ea typeface="宋体" pitchFamily="2" charset="-122"/>
                </a:defRPr>
              </a:lvl3pPr>
              <a:lvl4pPr marL="1600200" indent="-228600">
                <a:defRPr>
                  <a:latin typeface="Calibri" panose="020F0502020204030204" pitchFamily="34" charset="0"/>
                  <a:ea typeface="宋体" pitchFamily="2" charset="-122"/>
                </a:defRPr>
              </a:lvl4pPr>
              <a:lvl5pPr marL="2057400" indent="-228600">
                <a:defRPr>
                  <a:latin typeface="Calibri" panose="020F0502020204030204" pitchFamily="34" charset="0"/>
                  <a:ea typeface="宋体" pitchFamily="2" charset="-122"/>
                </a:defRPr>
              </a:lvl5pPr>
              <a:lvl6pPr marL="2514600" indent="-228600" eaLnBrk="0" fontAlgn="base" hangingPunct="0">
                <a:spcBef>
                  <a:spcPct val="0"/>
                </a:spcBef>
                <a:spcAft>
                  <a:spcPct val="0"/>
                </a:spcAft>
                <a:defRPr>
                  <a:latin typeface="Calibri" panose="020F0502020204030204" pitchFamily="34" charset="0"/>
                  <a:ea typeface="宋体" pitchFamily="2" charset="-122"/>
                </a:defRPr>
              </a:lvl6pPr>
              <a:lvl7pPr marL="2971800" indent="-228600" eaLnBrk="0" fontAlgn="base" hangingPunct="0">
                <a:spcBef>
                  <a:spcPct val="0"/>
                </a:spcBef>
                <a:spcAft>
                  <a:spcPct val="0"/>
                </a:spcAft>
                <a:defRPr>
                  <a:latin typeface="Calibri" panose="020F0502020204030204" pitchFamily="34" charset="0"/>
                  <a:ea typeface="宋体" pitchFamily="2" charset="-122"/>
                </a:defRPr>
              </a:lvl7pPr>
              <a:lvl8pPr marL="3429000" indent="-228600" eaLnBrk="0" fontAlgn="base" hangingPunct="0">
                <a:spcBef>
                  <a:spcPct val="0"/>
                </a:spcBef>
                <a:spcAft>
                  <a:spcPct val="0"/>
                </a:spcAft>
                <a:defRPr>
                  <a:latin typeface="Calibri" panose="020F0502020204030204" pitchFamily="34" charset="0"/>
                  <a:ea typeface="宋体" pitchFamily="2" charset="-122"/>
                </a:defRPr>
              </a:lvl8pPr>
              <a:lvl9pPr marL="3886200" indent="-228600" eaLnBrk="0" fontAlgn="base" hangingPunct="0">
                <a:spcBef>
                  <a:spcPct val="0"/>
                </a:spcBef>
                <a:spcAft>
                  <a:spcPct val="0"/>
                </a:spcAft>
                <a:defRPr>
                  <a:latin typeface="Calibri" panose="020F0502020204030204" pitchFamily="34" charset="0"/>
                  <a:ea typeface="宋体" pitchFamily="2" charset="-122"/>
                </a:defRPr>
              </a:lvl9pPr>
            </a:lstStyle>
            <a:p>
              <a:r>
                <a:rPr lang="zh-CN" altLang="en-US"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p>
          </p:txBody>
        </p:sp>
      </p:grpSp>
      <p:sp>
        <p:nvSpPr>
          <p:cNvPr id="10" name="文本占位符 16"/>
          <p:cNvSpPr>
            <a:spLocks noGrp="1"/>
          </p:cNvSpPr>
          <p:nvPr>
            <p:ph type="body" sz="quarter" idx="10" hasCustomPrompt="1"/>
          </p:nvPr>
        </p:nvSpPr>
        <p:spPr>
          <a:xfrm>
            <a:off x="1431864" y="666408"/>
            <a:ext cx="4968800" cy="431862"/>
          </a:xfrm>
          <a:prstGeom prst="rect">
            <a:avLst/>
          </a:prstGeom>
        </p:spPr>
        <p:txBody>
          <a:bodyPr anchor="ctr"/>
          <a:lstStyle>
            <a:lvl1pPr marL="0" indent="0">
              <a:buNone/>
              <a:defRPr sz="20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练习标题，阿里巴巴普惠体 </a:t>
            </a:r>
            <a:r>
              <a:rPr lang="en-US" altLang="zh-CN" dirty="0"/>
              <a:t>Medium 20</a:t>
            </a:r>
            <a:r>
              <a:rPr lang="zh-CN" altLang="en-US" dirty="0"/>
              <a:t>号</a:t>
            </a:r>
          </a:p>
        </p:txBody>
      </p:sp>
      <p:sp>
        <p:nvSpPr>
          <p:cNvPr id="13" name="文本占位符 18"/>
          <p:cNvSpPr>
            <a:spLocks noGrp="1"/>
          </p:cNvSpPr>
          <p:nvPr>
            <p:ph type="body" sz="quarter" idx="11" hasCustomPrompt="1"/>
          </p:nvPr>
        </p:nvSpPr>
        <p:spPr>
          <a:xfrm>
            <a:off x="1431864" y="1412776"/>
            <a:ext cx="10209274"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练习内容，阿里巴巴普惠体 </a:t>
            </a:r>
            <a:r>
              <a:rPr lang="en-US" altLang="zh-CN" dirty="0"/>
              <a:t>18</a:t>
            </a:r>
            <a:r>
              <a:rPr lang="zh-CN" altLang="en-US" dirty="0"/>
              <a:t>号</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07745" y="334205"/>
            <a:ext cx="4968800" cy="431862"/>
          </a:xfrm>
          <a:prstGeom prst="rect">
            <a:avLst/>
          </a:prstGeom>
        </p:spPr>
        <p:txBody>
          <a:bodyPr anchor="ctr"/>
          <a:lstStyle>
            <a:lvl1pPr marL="0" indent="0">
              <a:buNone/>
              <a:defRPr sz="2000" b="1" baseline="0">
                <a:solidFill>
                  <a:schemeClr val="bg2">
                    <a:lumMod val="95000"/>
                  </a:schemeClr>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正文标题，阿里巴巴普惠体 </a:t>
            </a:r>
            <a:r>
              <a:rPr lang="en-US" altLang="zh-CN" dirty="0"/>
              <a:t>Medium 20</a:t>
            </a:r>
            <a:r>
              <a:rPr lang="zh-CN" altLang="en-US" dirty="0"/>
              <a:t>号</a:t>
            </a:r>
          </a:p>
        </p:txBody>
      </p:sp>
      <p:sp>
        <p:nvSpPr>
          <p:cNvPr id="19" name="文本占位符 18"/>
          <p:cNvSpPr>
            <a:spLocks noGrp="1"/>
          </p:cNvSpPr>
          <p:nvPr>
            <p:ph type="body" sz="quarter" idx="11" hasCustomPrompt="1"/>
          </p:nvPr>
        </p:nvSpPr>
        <p:spPr>
          <a:xfrm>
            <a:off x="479425" y="1124744"/>
            <a:ext cx="11161713" cy="5075932"/>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10" name="直接连接符 9"/>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3" name="组合 2"/>
          <p:cNvGrpSpPr/>
          <p:nvPr userDrawn="1"/>
        </p:nvGrpSpPr>
        <p:grpSpPr>
          <a:xfrm>
            <a:off x="114996" y="561920"/>
            <a:ext cx="1228476" cy="528956"/>
            <a:chOff x="852891" y="1026849"/>
            <a:chExt cx="1228476" cy="528956"/>
          </a:xfrm>
        </p:grpSpPr>
        <p:sp>
          <p:nvSpPr>
            <p:cNvPr id="4" name="矩形 3"/>
            <p:cNvSpPr/>
            <p:nvPr userDrawn="1"/>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6"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7" name="TextBox 2"/>
            <p:cNvSpPr txBox="1">
              <a:spLocks noChangeArrowheads="1"/>
            </p:cNvSpPr>
            <p:nvPr userDrawn="1"/>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itchFamily="2" charset="-122"/>
                </a:defRPr>
              </a:lvl2pPr>
              <a:lvl3pPr marL="1143000" indent="-228600">
                <a:defRPr>
                  <a:latin typeface="Calibri" panose="020F0502020204030204" pitchFamily="34" charset="0"/>
                  <a:ea typeface="宋体" pitchFamily="2" charset="-122"/>
                </a:defRPr>
              </a:lvl3pPr>
              <a:lvl4pPr marL="1600200" indent="-228600">
                <a:defRPr>
                  <a:latin typeface="Calibri" panose="020F0502020204030204" pitchFamily="34" charset="0"/>
                  <a:ea typeface="宋体" pitchFamily="2" charset="-122"/>
                </a:defRPr>
              </a:lvl4pPr>
              <a:lvl5pPr marL="2057400" indent="-228600">
                <a:defRPr>
                  <a:latin typeface="Calibri" panose="020F0502020204030204" pitchFamily="34" charset="0"/>
                  <a:ea typeface="宋体" pitchFamily="2" charset="-122"/>
                </a:defRPr>
              </a:lvl5pPr>
              <a:lvl6pPr marL="2514600" indent="-228600" eaLnBrk="0" fontAlgn="base" hangingPunct="0">
                <a:spcBef>
                  <a:spcPct val="0"/>
                </a:spcBef>
                <a:spcAft>
                  <a:spcPct val="0"/>
                </a:spcAft>
                <a:defRPr>
                  <a:latin typeface="Calibri" panose="020F0502020204030204" pitchFamily="34" charset="0"/>
                  <a:ea typeface="宋体" pitchFamily="2" charset="-122"/>
                </a:defRPr>
              </a:lvl6pPr>
              <a:lvl7pPr marL="2971800" indent="-228600" eaLnBrk="0" fontAlgn="base" hangingPunct="0">
                <a:spcBef>
                  <a:spcPct val="0"/>
                </a:spcBef>
                <a:spcAft>
                  <a:spcPct val="0"/>
                </a:spcAft>
                <a:defRPr>
                  <a:latin typeface="Calibri" panose="020F0502020204030204" pitchFamily="34" charset="0"/>
                  <a:ea typeface="宋体" pitchFamily="2" charset="-122"/>
                </a:defRPr>
              </a:lvl7pPr>
              <a:lvl8pPr marL="3429000" indent="-228600" eaLnBrk="0" fontAlgn="base" hangingPunct="0">
                <a:spcBef>
                  <a:spcPct val="0"/>
                </a:spcBef>
                <a:spcAft>
                  <a:spcPct val="0"/>
                </a:spcAft>
                <a:defRPr>
                  <a:latin typeface="Calibri" panose="020F0502020204030204" pitchFamily="34" charset="0"/>
                  <a:ea typeface="宋体" pitchFamily="2" charset="-122"/>
                </a:defRPr>
              </a:lvl8pPr>
              <a:lvl9pPr marL="3886200" indent="-228600" eaLnBrk="0" fontAlgn="base" hangingPunct="0">
                <a:spcBef>
                  <a:spcPct val="0"/>
                </a:spcBef>
                <a:spcAft>
                  <a:spcPct val="0"/>
                </a:spcAft>
                <a:defRPr>
                  <a:latin typeface="Calibri" panose="020F0502020204030204" pitchFamily="34" charset="0"/>
                  <a:ea typeface="宋体" pitchFamily="2" charset="-122"/>
                </a:defRPr>
              </a:lvl9pPr>
            </a:lstStyle>
            <a:p>
              <a:r>
                <a:rPr lang="zh-CN" altLang="en-US"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p>
          </p:txBody>
        </p:sp>
      </p:grpSp>
      <p:sp>
        <p:nvSpPr>
          <p:cNvPr id="10" name="文本占位符 16"/>
          <p:cNvSpPr>
            <a:spLocks noGrp="1"/>
          </p:cNvSpPr>
          <p:nvPr>
            <p:ph type="body" sz="quarter" idx="10" hasCustomPrompt="1"/>
          </p:nvPr>
        </p:nvSpPr>
        <p:spPr>
          <a:xfrm>
            <a:off x="1431864" y="666408"/>
            <a:ext cx="4968800" cy="431862"/>
          </a:xfrm>
          <a:prstGeom prst="rect">
            <a:avLst/>
          </a:prstGeom>
        </p:spPr>
        <p:txBody>
          <a:bodyPr anchor="ctr"/>
          <a:lstStyle>
            <a:lvl1pPr marL="0" indent="0">
              <a:buNone/>
              <a:defRPr sz="20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案例标题，阿里巴巴普惠体 </a:t>
            </a:r>
            <a:r>
              <a:rPr lang="en-US" altLang="zh-CN" dirty="0"/>
              <a:t>Medium 20</a:t>
            </a:r>
            <a:r>
              <a:rPr lang="zh-CN" altLang="en-US" dirty="0"/>
              <a:t>号</a:t>
            </a:r>
          </a:p>
        </p:txBody>
      </p:sp>
      <p:sp>
        <p:nvSpPr>
          <p:cNvPr id="11" name="文本占位符 18"/>
          <p:cNvSpPr>
            <a:spLocks noGrp="1"/>
          </p:cNvSpPr>
          <p:nvPr>
            <p:ph type="body" sz="quarter" idx="11" hasCustomPrompt="1"/>
          </p:nvPr>
        </p:nvSpPr>
        <p:spPr>
          <a:xfrm>
            <a:off x="1431864" y="1412776"/>
            <a:ext cx="10209274"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案例内容，阿里巴巴普惠体 </a:t>
            </a:r>
            <a:r>
              <a:rPr lang="en-US" altLang="zh-CN" dirty="0"/>
              <a:t>18</a:t>
            </a:r>
            <a:r>
              <a:rPr lang="zh-CN" altLang="en-US" dirty="0"/>
              <a:t>号</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2026/1/16</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金色标题和内容">
    <p:spTree>
      <p:nvGrpSpPr>
        <p:cNvPr id="1" name=""/>
        <p:cNvGrpSpPr/>
        <p:nvPr/>
      </p:nvGrpSpPr>
      <p:grpSpPr>
        <a:xfrm>
          <a:off x="0" y="0"/>
          <a:ext cx="0" cy="0"/>
          <a:chOff x="0" y="0"/>
          <a:chExt cx="0" cy="0"/>
        </a:xfrm>
      </p:grpSpPr>
      <p:sp>
        <p:nvSpPr>
          <p:cNvPr id="17" name="文本占位符 16"/>
          <p:cNvSpPr>
            <a:spLocks noGrp="1"/>
          </p:cNvSpPr>
          <p:nvPr>
            <p:ph type="body" sz="quarter" idx="10" hasCustomPrompt="1"/>
          </p:nvPr>
        </p:nvSpPr>
        <p:spPr>
          <a:xfrm>
            <a:off x="484580" y="332935"/>
            <a:ext cx="4968800" cy="431862"/>
          </a:xfrm>
          <a:prstGeom prst="rect">
            <a:avLst/>
          </a:prstGeom>
        </p:spPr>
        <p:txBody>
          <a:bodyPr anchor="ctr"/>
          <a:lstStyle>
            <a:lvl1pPr marL="0" indent="0">
              <a:buNone/>
              <a:defRPr sz="2000" b="1" baseline="0">
                <a:solidFill>
                  <a:schemeClr val="accent3"/>
                </a:solidFill>
                <a:latin typeface="JetBrains Mono" panose="02000009000000000000" pitchFamily="49" charset="0"/>
                <a:ea typeface="Alibaba PuHuiTi Bold" panose="00020600040101010101" charset="-122"/>
                <a:cs typeface="Alibaba PuHuiTi Bold" panose="00020600040101010101" charset="-122"/>
              </a:defRPr>
            </a:lvl1pPr>
          </a:lstStyle>
          <a:p>
            <a:pPr lvl="0"/>
            <a:r>
              <a:rPr lang="zh-CN" altLang="en-US" dirty="0"/>
              <a:t>正文标题，思源宋体 </a:t>
            </a:r>
            <a:r>
              <a:rPr lang="en-US" altLang="zh-CN" dirty="0"/>
              <a:t>CN SemiBold 20</a:t>
            </a:r>
            <a:r>
              <a:rPr lang="zh-CN" altLang="en-US" dirty="0"/>
              <a:t>号</a:t>
            </a:r>
          </a:p>
        </p:txBody>
      </p:sp>
      <p:sp>
        <p:nvSpPr>
          <p:cNvPr id="19" name="文本占位符 18"/>
          <p:cNvSpPr>
            <a:spLocks noGrp="1"/>
          </p:cNvSpPr>
          <p:nvPr>
            <p:ph type="body" sz="quarter" idx="11" hasCustomPrompt="1"/>
          </p:nvPr>
        </p:nvSpPr>
        <p:spPr>
          <a:xfrm>
            <a:off x="479425" y="1412776"/>
            <a:ext cx="11161713"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正文内容，阿里巴巴普惠 </a:t>
            </a:r>
            <a:r>
              <a:rPr lang="en-US" altLang="zh-CN" dirty="0"/>
              <a:t>18</a:t>
            </a:r>
            <a:r>
              <a:rPr lang="zh-CN" altLang="en-US" dirty="0"/>
              <a:t>号</a:t>
            </a:r>
          </a:p>
        </p:txBody>
      </p:sp>
      <p:sp>
        <p:nvSpPr>
          <p:cNvPr id="3" name="矩形 2"/>
          <p:cNvSpPr/>
          <p:nvPr userDrawn="1"/>
        </p:nvSpPr>
        <p:spPr>
          <a:xfrm>
            <a:off x="0" y="334010"/>
            <a:ext cx="251460" cy="3683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cxnSp>
        <p:nvCxnSpPr>
          <p:cNvPr id="4" name="直接连接符 3"/>
          <p:cNvCxnSpPr/>
          <p:nvPr userDrawn="1"/>
        </p:nvCxnSpPr>
        <p:spPr>
          <a:xfrm>
            <a:off x="0" y="764540"/>
            <a:ext cx="11827510" cy="0"/>
          </a:xfrm>
          <a:prstGeom prst="line">
            <a:avLst/>
          </a:prstGeom>
          <a:ln>
            <a:solidFill>
              <a:schemeClr val="tx1">
                <a:lumMod val="75000"/>
                <a:lumOff val="25000"/>
              </a:schemeClr>
            </a:soli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黑金标题和内容">
    <p:spTree>
      <p:nvGrpSpPr>
        <p:cNvPr id="1" name=""/>
        <p:cNvGrpSpPr/>
        <p:nvPr/>
      </p:nvGrpSpPr>
      <p:grpSpPr>
        <a:xfrm>
          <a:off x="0" y="0"/>
          <a:ext cx="0" cy="0"/>
          <a:chOff x="0" y="0"/>
          <a:chExt cx="0" cy="0"/>
        </a:xfrm>
      </p:grpSpPr>
      <p:sp>
        <p:nvSpPr>
          <p:cNvPr id="7" name="箭头: 五边形 6"/>
          <p:cNvSpPr/>
          <p:nvPr userDrawn="1"/>
        </p:nvSpPr>
        <p:spPr>
          <a:xfrm>
            <a:off x="119336" y="764704"/>
            <a:ext cx="432048" cy="216024"/>
          </a:xfrm>
          <a:prstGeom prst="homePlate">
            <a:avLst/>
          </a:prstGeom>
          <a:solidFill>
            <a:srgbClr val="AD2A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V 形 7"/>
          <p:cNvSpPr/>
          <p:nvPr userDrawn="1"/>
        </p:nvSpPr>
        <p:spPr>
          <a:xfrm>
            <a:off x="479376" y="764704"/>
            <a:ext cx="324036" cy="2160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p:cNvSpPr/>
          <p:nvPr userDrawn="1"/>
        </p:nvSpPr>
        <p:spPr>
          <a:xfrm>
            <a:off x="729086" y="764704"/>
            <a:ext cx="324036" cy="216024"/>
          </a:xfrm>
          <a:prstGeom prst="chevr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占位符 16"/>
          <p:cNvSpPr>
            <a:spLocks noGrp="1"/>
          </p:cNvSpPr>
          <p:nvPr>
            <p:ph type="body" sz="quarter" idx="10" hasCustomPrompt="1"/>
          </p:nvPr>
        </p:nvSpPr>
        <p:spPr>
          <a:xfrm>
            <a:off x="1127200" y="656785"/>
            <a:ext cx="4968800" cy="431862"/>
          </a:xfrm>
          <a:prstGeom prst="rect">
            <a:avLst/>
          </a:prstGeom>
        </p:spPr>
        <p:txBody>
          <a:bodyPr anchor="ctr"/>
          <a:lstStyle>
            <a:lvl1pPr marL="0" indent="0">
              <a:buNone/>
              <a:defRPr sz="2000" baseline="0">
                <a:solidFill>
                  <a:srgbClr val="EFCFBE"/>
                </a:solidFill>
                <a:latin typeface="JetBrains Mono" panose="02000009000000000000" pitchFamily="49" charset="0"/>
                <a:ea typeface="方正姚体" panose="02010601030101010101" pitchFamily="2" charset="-122"/>
                <a:cs typeface="阿里巴巴普惠体 Medium" panose="00020600040101010101" pitchFamily="18" charset="-122"/>
              </a:defRPr>
            </a:lvl1pPr>
          </a:lstStyle>
          <a:p>
            <a:pPr lvl="0"/>
            <a:r>
              <a:rPr lang="zh-CN" altLang="en-US" dirty="0"/>
              <a:t>正文标题，方正姚体</a:t>
            </a:r>
            <a:r>
              <a:rPr lang="en-US" altLang="zh-CN" dirty="0"/>
              <a:t> 20</a:t>
            </a:r>
            <a:r>
              <a:rPr lang="zh-CN" altLang="en-US" dirty="0"/>
              <a:t>号</a:t>
            </a:r>
          </a:p>
        </p:txBody>
      </p:sp>
      <p:sp>
        <p:nvSpPr>
          <p:cNvPr id="19" name="文本占位符 18"/>
          <p:cNvSpPr>
            <a:spLocks noGrp="1"/>
          </p:cNvSpPr>
          <p:nvPr>
            <p:ph type="body" sz="quarter" idx="11" hasCustomPrompt="1"/>
          </p:nvPr>
        </p:nvSpPr>
        <p:spPr>
          <a:xfrm>
            <a:off x="479425" y="1412776"/>
            <a:ext cx="11161713"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正文内容，阿里巴巴普惠体 </a:t>
            </a:r>
            <a:r>
              <a:rPr lang="en-US" altLang="zh-CN" dirty="0"/>
              <a:t>18</a:t>
            </a:r>
            <a:r>
              <a:rPr lang="zh-CN" altLang="en-US" dirty="0"/>
              <a:t>号</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grpSp>
        <p:nvGrpSpPr>
          <p:cNvPr id="3" name="组合 2"/>
          <p:cNvGrpSpPr/>
          <p:nvPr userDrawn="1"/>
        </p:nvGrpSpPr>
        <p:grpSpPr>
          <a:xfrm>
            <a:off x="1343472" y="1988840"/>
            <a:ext cx="3587349" cy="3036721"/>
            <a:chOff x="864135" y="2246295"/>
            <a:chExt cx="3587349" cy="3036721"/>
          </a:xfrm>
        </p:grpSpPr>
        <p:sp>
          <p:nvSpPr>
            <p:cNvPr id="4" name="椭圆 3"/>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椭圆 4"/>
            <p:cNvSpPr/>
            <p:nvPr userDrawn="1"/>
          </p:nvSpPr>
          <p:spPr>
            <a:xfrm>
              <a:off x="2962055" y="4101828"/>
              <a:ext cx="926888" cy="9268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椭圆 6"/>
            <p:cNvSpPr/>
            <p:nvPr userDrawn="1"/>
          </p:nvSpPr>
          <p:spPr>
            <a:xfrm>
              <a:off x="1642355" y="2871191"/>
              <a:ext cx="1924945" cy="1895739"/>
            </a:xfrm>
            <a:prstGeom prst="ellipse">
              <a:avLst/>
            </a:prstGeom>
            <a:solidFill>
              <a:schemeClr val="tx2">
                <a:alpha val="67000"/>
              </a:schemeClr>
            </a:solidFill>
            <a:ln w="114300" cap="flat" cmpd="sng">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8" name="椭圆 7"/>
            <p:cNvSpPr/>
            <p:nvPr userDrawn="1"/>
          </p:nvSpPr>
          <p:spPr>
            <a:xfrm>
              <a:off x="864135" y="2246295"/>
              <a:ext cx="804338" cy="80433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 name="椭圆 8"/>
            <p:cNvSpPr/>
            <p:nvPr userDrawn="1"/>
          </p:nvSpPr>
          <p:spPr>
            <a:xfrm>
              <a:off x="3257550" y="2352674"/>
              <a:ext cx="314325" cy="3143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0"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12" name="文本占位符 11"/>
          <p:cNvSpPr>
            <a:spLocks noGrp="1"/>
          </p:cNvSpPr>
          <p:nvPr>
            <p:ph type="body" sz="quarter" idx="10" hasCustomPrompt="1"/>
          </p:nvPr>
        </p:nvSpPr>
        <p:spPr>
          <a:xfrm>
            <a:off x="5265090" y="1737082"/>
            <a:ext cx="5583885" cy="3384550"/>
          </a:xfrm>
          <a:prstGeom prst="rect">
            <a:avLst/>
          </a:prstGeom>
        </p:spPr>
        <p:txBody>
          <a:bodyPr anchor="ctr"/>
          <a:lstStyle>
            <a:lvl1pPr marL="457200" indent="-457200">
              <a:buFont typeface="Arial" panose="020B0604020202090204" pitchFamily="34" charset="0"/>
              <a:buChar char="•"/>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请输入正文内容</a:t>
            </a:r>
            <a:r>
              <a:rPr lang="en-US" altLang="zh-CN" dirty="0"/>
              <a:t>1</a:t>
            </a:r>
          </a:p>
          <a:p>
            <a:pPr lvl="0"/>
            <a:r>
              <a:rPr lang="zh-CN" altLang="en-US" dirty="0"/>
              <a:t>请输入正文内容</a:t>
            </a:r>
            <a:r>
              <a:rPr lang="en-US" altLang="zh-CN" dirty="0"/>
              <a:t>2</a:t>
            </a:r>
          </a:p>
          <a:p>
            <a:pPr lvl="0"/>
            <a:r>
              <a:rPr lang="zh-CN" altLang="en-US" dirty="0"/>
              <a:t>请输入正文内容</a:t>
            </a:r>
            <a:r>
              <a:rPr lang="en-US" altLang="zh-CN" dirty="0"/>
              <a:t>3</a:t>
            </a:r>
          </a:p>
          <a:p>
            <a:pPr lvl="0"/>
            <a:r>
              <a:rPr lang="zh-CN" altLang="en-US" dirty="0"/>
              <a:t>请输入正文内容</a:t>
            </a:r>
            <a:r>
              <a:rPr lang="en-US" altLang="zh-CN" dirty="0"/>
              <a:t>4</a:t>
            </a:r>
          </a:p>
          <a:p>
            <a:pPr lvl="0"/>
            <a:r>
              <a:rPr lang="zh-CN" altLang="en-US" dirty="0"/>
              <a:t>请输入正文内容</a:t>
            </a:r>
            <a:r>
              <a:rPr lang="en-US" altLang="zh-CN" dirty="0"/>
              <a:t>5</a:t>
            </a:r>
            <a:endParaRPr lang="zh-CN" altLang="en-US" dirty="0"/>
          </a:p>
          <a:p>
            <a:pPr lvl="0"/>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思考">
    <p:spTree>
      <p:nvGrpSpPr>
        <p:cNvPr id="1" name=""/>
        <p:cNvGrpSpPr/>
        <p:nvPr/>
      </p:nvGrpSpPr>
      <p:grpSpPr>
        <a:xfrm>
          <a:off x="0" y="0"/>
          <a:ext cx="0" cy="0"/>
          <a:chOff x="0" y="0"/>
          <a:chExt cx="0" cy="0"/>
        </a:xfrm>
      </p:grpSpPr>
      <p:sp>
        <p:nvSpPr>
          <p:cNvPr id="3" name="六边形 2"/>
          <p:cNvSpPr/>
          <p:nvPr userDrawn="1"/>
        </p:nvSpPr>
        <p:spPr>
          <a:xfrm rot="5400000">
            <a:off x="1499191" y="3621200"/>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4" name="六边形 3"/>
          <p:cNvSpPr/>
          <p:nvPr userDrawn="1"/>
        </p:nvSpPr>
        <p:spPr>
          <a:xfrm rot="5400000">
            <a:off x="2041858" y="2641720"/>
            <a:ext cx="1944550" cy="1676336"/>
          </a:xfrm>
          <a:prstGeom prst="hexagon">
            <a:avLst/>
          </a:prstGeom>
          <a:solidFill>
            <a:schemeClr val="tx1">
              <a:alpha val="34000"/>
            </a:schemeClr>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p>
        </p:txBody>
      </p:sp>
      <p:sp>
        <p:nvSpPr>
          <p:cNvPr id="5" name="标题占位符 1"/>
          <p:cNvSpPr txBox="1">
            <a:spLocks noChangeArrowheads="1"/>
          </p:cNvSpPr>
          <p:nvPr userDrawn="1"/>
        </p:nvSpPr>
        <p:spPr bwMode="auto">
          <a:xfrm>
            <a:off x="2253256" y="2996952"/>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6" name="六边形 5"/>
          <p:cNvSpPr/>
          <p:nvPr userDrawn="1"/>
        </p:nvSpPr>
        <p:spPr>
          <a:xfrm rot="5400000">
            <a:off x="3851910" y="2263385"/>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7" name="六边形 6"/>
          <p:cNvSpPr/>
          <p:nvPr userDrawn="1"/>
        </p:nvSpPr>
        <p:spPr>
          <a:xfrm rot="5400000">
            <a:off x="1756192" y="4240718"/>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六边形 7"/>
          <p:cNvSpPr/>
          <p:nvPr userDrawn="1"/>
        </p:nvSpPr>
        <p:spPr>
          <a:xfrm rot="5400000">
            <a:off x="4200312" y="4499547"/>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9" name="六边形 8"/>
          <p:cNvSpPr/>
          <p:nvPr userDrawn="1"/>
        </p:nvSpPr>
        <p:spPr>
          <a:xfrm rot="5400000">
            <a:off x="1748477" y="1829332"/>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2" name="文本占位符 11"/>
          <p:cNvSpPr>
            <a:spLocks noGrp="1"/>
          </p:cNvSpPr>
          <p:nvPr>
            <p:ph type="body" sz="quarter" idx="10" hasCustomPrompt="1"/>
          </p:nvPr>
        </p:nvSpPr>
        <p:spPr>
          <a:xfrm>
            <a:off x="5303912" y="1737082"/>
            <a:ext cx="5545063" cy="3384550"/>
          </a:xfrm>
          <a:prstGeom prst="rect">
            <a:avLst/>
          </a:prstGeom>
        </p:spPr>
        <p:txBody>
          <a:bodyPr anchor="ctr"/>
          <a:lstStyle>
            <a:lvl1pPr marL="457200" indent="-457200">
              <a:buFont typeface="Arial" panose="020B0604020202090204" pitchFamily="34" charset="0"/>
              <a:buChar char="•"/>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stStyle>
          <a:p>
            <a:pPr lvl="0"/>
            <a:r>
              <a:rPr lang="zh-CN" altLang="en-US" dirty="0"/>
              <a:t>请输入正文内容</a:t>
            </a:r>
            <a:r>
              <a:rPr lang="en-US" altLang="zh-CN" dirty="0"/>
              <a:t>1</a:t>
            </a:r>
          </a:p>
          <a:p>
            <a:pPr lvl="0"/>
            <a:r>
              <a:rPr lang="zh-CN" altLang="en-US" dirty="0"/>
              <a:t>请输入正文内容</a:t>
            </a:r>
            <a:r>
              <a:rPr lang="en-US" altLang="zh-CN" dirty="0"/>
              <a:t>2</a:t>
            </a:r>
          </a:p>
          <a:p>
            <a:pPr lvl="0"/>
            <a:r>
              <a:rPr lang="zh-CN" altLang="en-US" dirty="0"/>
              <a:t>请输入正文内容</a:t>
            </a:r>
            <a:r>
              <a:rPr lang="en-US" altLang="zh-CN" dirty="0"/>
              <a:t>3</a:t>
            </a:r>
          </a:p>
          <a:p>
            <a:pPr lvl="0"/>
            <a:r>
              <a:rPr lang="zh-CN" altLang="en-US" dirty="0"/>
              <a:t>请输入正文内容</a:t>
            </a:r>
            <a:r>
              <a:rPr lang="en-US" altLang="zh-CN" dirty="0"/>
              <a:t>4</a:t>
            </a:r>
          </a:p>
          <a:p>
            <a:pPr lvl="0"/>
            <a:r>
              <a:rPr lang="zh-CN" altLang="en-US" dirty="0"/>
              <a:t>请输入正文内容</a:t>
            </a:r>
            <a:r>
              <a:rPr lang="en-US" altLang="zh-CN" dirty="0"/>
              <a:t>5</a:t>
            </a:r>
            <a:endParaRPr lang="zh-CN" altLang="en-US" dirty="0"/>
          </a:p>
          <a:p>
            <a:pPr lvl="0"/>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3" name="组合 2"/>
          <p:cNvGrpSpPr/>
          <p:nvPr userDrawn="1"/>
        </p:nvGrpSpPr>
        <p:grpSpPr>
          <a:xfrm>
            <a:off x="114996" y="561920"/>
            <a:ext cx="1228476" cy="528956"/>
            <a:chOff x="852891" y="1026849"/>
            <a:chExt cx="1228476" cy="528956"/>
          </a:xfrm>
        </p:grpSpPr>
        <p:sp>
          <p:nvSpPr>
            <p:cNvPr id="4" name="矩形 3"/>
            <p:cNvSpPr/>
            <p:nvPr userDrawn="1"/>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6"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7" name="TextBox 2"/>
            <p:cNvSpPr txBox="1">
              <a:spLocks noChangeArrowheads="1"/>
            </p:cNvSpPr>
            <p:nvPr userDrawn="1"/>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itchFamily="2" charset="-122"/>
                </a:defRPr>
              </a:lvl2pPr>
              <a:lvl3pPr marL="1143000" indent="-228600">
                <a:defRPr>
                  <a:latin typeface="Calibri" panose="020F0502020204030204" pitchFamily="34" charset="0"/>
                  <a:ea typeface="宋体" pitchFamily="2" charset="-122"/>
                </a:defRPr>
              </a:lvl3pPr>
              <a:lvl4pPr marL="1600200" indent="-228600">
                <a:defRPr>
                  <a:latin typeface="Calibri" panose="020F0502020204030204" pitchFamily="34" charset="0"/>
                  <a:ea typeface="宋体" pitchFamily="2" charset="-122"/>
                </a:defRPr>
              </a:lvl4pPr>
              <a:lvl5pPr marL="2057400" indent="-228600">
                <a:defRPr>
                  <a:latin typeface="Calibri" panose="020F0502020204030204" pitchFamily="34" charset="0"/>
                  <a:ea typeface="宋体" pitchFamily="2" charset="-122"/>
                </a:defRPr>
              </a:lvl5pPr>
              <a:lvl6pPr marL="2514600" indent="-228600" eaLnBrk="0" fontAlgn="base" hangingPunct="0">
                <a:spcBef>
                  <a:spcPct val="0"/>
                </a:spcBef>
                <a:spcAft>
                  <a:spcPct val="0"/>
                </a:spcAft>
                <a:defRPr>
                  <a:latin typeface="Calibri" panose="020F0502020204030204" pitchFamily="34" charset="0"/>
                  <a:ea typeface="宋体" pitchFamily="2" charset="-122"/>
                </a:defRPr>
              </a:lvl6pPr>
              <a:lvl7pPr marL="2971800" indent="-228600" eaLnBrk="0" fontAlgn="base" hangingPunct="0">
                <a:spcBef>
                  <a:spcPct val="0"/>
                </a:spcBef>
                <a:spcAft>
                  <a:spcPct val="0"/>
                </a:spcAft>
                <a:defRPr>
                  <a:latin typeface="Calibri" panose="020F0502020204030204" pitchFamily="34" charset="0"/>
                  <a:ea typeface="宋体" pitchFamily="2" charset="-122"/>
                </a:defRPr>
              </a:lvl7pPr>
              <a:lvl8pPr marL="3429000" indent="-228600" eaLnBrk="0" fontAlgn="base" hangingPunct="0">
                <a:spcBef>
                  <a:spcPct val="0"/>
                </a:spcBef>
                <a:spcAft>
                  <a:spcPct val="0"/>
                </a:spcAft>
                <a:defRPr>
                  <a:latin typeface="Calibri" panose="020F0502020204030204" pitchFamily="34" charset="0"/>
                  <a:ea typeface="宋体" pitchFamily="2" charset="-122"/>
                </a:defRPr>
              </a:lvl8pPr>
              <a:lvl9pPr marL="3886200" indent="-228600" eaLnBrk="0" fontAlgn="base" hangingPunct="0">
                <a:spcBef>
                  <a:spcPct val="0"/>
                </a:spcBef>
                <a:spcAft>
                  <a:spcPct val="0"/>
                </a:spcAft>
                <a:defRPr>
                  <a:latin typeface="Calibri" panose="020F0502020204030204" pitchFamily="34" charset="0"/>
                  <a:ea typeface="宋体" pitchFamily="2" charset="-122"/>
                </a:defRPr>
              </a:lvl9pPr>
            </a:lstStyle>
            <a:p>
              <a:r>
                <a:rPr lang="zh-CN" altLang="en-US" dirty="0">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p>
          </p:txBody>
        </p:sp>
      </p:grpSp>
      <p:sp>
        <p:nvSpPr>
          <p:cNvPr id="10" name="文本占位符 16"/>
          <p:cNvSpPr>
            <a:spLocks noGrp="1"/>
          </p:cNvSpPr>
          <p:nvPr>
            <p:ph type="body" sz="quarter" idx="10" hasCustomPrompt="1"/>
          </p:nvPr>
        </p:nvSpPr>
        <p:spPr>
          <a:xfrm>
            <a:off x="1431864" y="666408"/>
            <a:ext cx="4968800" cy="431862"/>
          </a:xfrm>
          <a:prstGeom prst="rect">
            <a:avLst/>
          </a:prstGeom>
        </p:spPr>
        <p:txBody>
          <a:bodyPr anchor="ctr"/>
          <a:lstStyle>
            <a:lvl1pPr marL="0" indent="0">
              <a:buNone/>
              <a:defRPr sz="20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练习标题，阿里巴巴普惠体 </a:t>
            </a:r>
            <a:r>
              <a:rPr lang="en-US" altLang="zh-CN" dirty="0"/>
              <a:t>Medium 20</a:t>
            </a:r>
            <a:r>
              <a:rPr lang="zh-CN" altLang="en-US" dirty="0"/>
              <a:t>号</a:t>
            </a:r>
          </a:p>
        </p:txBody>
      </p:sp>
      <p:sp>
        <p:nvSpPr>
          <p:cNvPr id="13" name="文本占位符 18"/>
          <p:cNvSpPr>
            <a:spLocks noGrp="1"/>
          </p:cNvSpPr>
          <p:nvPr>
            <p:ph type="body" sz="quarter" idx="11" hasCustomPrompt="1"/>
          </p:nvPr>
        </p:nvSpPr>
        <p:spPr>
          <a:xfrm>
            <a:off x="1431864" y="1412776"/>
            <a:ext cx="10209274"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练习内容，阿里巴巴普惠体 </a:t>
            </a:r>
            <a:r>
              <a:rPr lang="en-US" altLang="zh-CN" dirty="0"/>
              <a:t>18</a:t>
            </a:r>
            <a:r>
              <a:rPr lang="zh-CN" altLang="en-US" dirty="0"/>
              <a:t>号</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3" name="组合 2"/>
          <p:cNvGrpSpPr/>
          <p:nvPr userDrawn="1"/>
        </p:nvGrpSpPr>
        <p:grpSpPr>
          <a:xfrm>
            <a:off x="114996" y="561920"/>
            <a:ext cx="1228476" cy="528956"/>
            <a:chOff x="852891" y="1026849"/>
            <a:chExt cx="1228476" cy="528956"/>
          </a:xfrm>
        </p:grpSpPr>
        <p:sp>
          <p:nvSpPr>
            <p:cNvPr id="4" name="矩形 3"/>
            <p:cNvSpPr/>
            <p:nvPr userDrawn="1"/>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六边形 4"/>
            <p:cNvSpPr/>
            <p:nvPr userDrawn="1"/>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6" name="图形 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7" name="TextBox 2"/>
            <p:cNvSpPr txBox="1">
              <a:spLocks noChangeArrowheads="1"/>
            </p:cNvSpPr>
            <p:nvPr userDrawn="1"/>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itchFamily="2" charset="-122"/>
                </a:defRPr>
              </a:lvl2pPr>
              <a:lvl3pPr marL="1143000" indent="-228600">
                <a:defRPr>
                  <a:latin typeface="Calibri" panose="020F0502020204030204" pitchFamily="34" charset="0"/>
                  <a:ea typeface="宋体" pitchFamily="2" charset="-122"/>
                </a:defRPr>
              </a:lvl3pPr>
              <a:lvl4pPr marL="1600200" indent="-228600">
                <a:defRPr>
                  <a:latin typeface="Calibri" panose="020F0502020204030204" pitchFamily="34" charset="0"/>
                  <a:ea typeface="宋体" pitchFamily="2" charset="-122"/>
                </a:defRPr>
              </a:lvl4pPr>
              <a:lvl5pPr marL="2057400" indent="-228600">
                <a:defRPr>
                  <a:latin typeface="Calibri" panose="020F0502020204030204" pitchFamily="34" charset="0"/>
                  <a:ea typeface="宋体" pitchFamily="2" charset="-122"/>
                </a:defRPr>
              </a:lvl5pPr>
              <a:lvl6pPr marL="2514600" indent="-228600" eaLnBrk="0" fontAlgn="base" hangingPunct="0">
                <a:spcBef>
                  <a:spcPct val="0"/>
                </a:spcBef>
                <a:spcAft>
                  <a:spcPct val="0"/>
                </a:spcAft>
                <a:defRPr>
                  <a:latin typeface="Calibri" panose="020F0502020204030204" pitchFamily="34" charset="0"/>
                  <a:ea typeface="宋体" pitchFamily="2" charset="-122"/>
                </a:defRPr>
              </a:lvl6pPr>
              <a:lvl7pPr marL="2971800" indent="-228600" eaLnBrk="0" fontAlgn="base" hangingPunct="0">
                <a:spcBef>
                  <a:spcPct val="0"/>
                </a:spcBef>
                <a:spcAft>
                  <a:spcPct val="0"/>
                </a:spcAft>
                <a:defRPr>
                  <a:latin typeface="Calibri" panose="020F0502020204030204" pitchFamily="34" charset="0"/>
                  <a:ea typeface="宋体" pitchFamily="2" charset="-122"/>
                </a:defRPr>
              </a:lvl7pPr>
              <a:lvl8pPr marL="3429000" indent="-228600" eaLnBrk="0" fontAlgn="base" hangingPunct="0">
                <a:spcBef>
                  <a:spcPct val="0"/>
                </a:spcBef>
                <a:spcAft>
                  <a:spcPct val="0"/>
                </a:spcAft>
                <a:defRPr>
                  <a:latin typeface="Calibri" panose="020F0502020204030204" pitchFamily="34" charset="0"/>
                  <a:ea typeface="宋体" pitchFamily="2" charset="-122"/>
                </a:defRPr>
              </a:lvl8pPr>
              <a:lvl9pPr marL="3886200" indent="-228600" eaLnBrk="0" fontAlgn="base" hangingPunct="0">
                <a:spcBef>
                  <a:spcPct val="0"/>
                </a:spcBef>
                <a:spcAft>
                  <a:spcPct val="0"/>
                </a:spcAft>
                <a:defRPr>
                  <a:latin typeface="Calibri" panose="020F0502020204030204" pitchFamily="34" charset="0"/>
                  <a:ea typeface="宋体" pitchFamily="2" charset="-122"/>
                </a:defRPr>
              </a:lvl9pPr>
            </a:lstStyle>
            <a:p>
              <a:r>
                <a:rPr lang="zh-CN" altLang="en-US" dirty="0">
                  <a:solidFill>
                    <a:schemeClr val="bg2">
                      <a:lumMod val="9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p>
          </p:txBody>
        </p:sp>
      </p:grpSp>
      <p:sp>
        <p:nvSpPr>
          <p:cNvPr id="10" name="文本占位符 16"/>
          <p:cNvSpPr>
            <a:spLocks noGrp="1"/>
          </p:cNvSpPr>
          <p:nvPr>
            <p:ph type="body" sz="quarter" idx="10" hasCustomPrompt="1"/>
          </p:nvPr>
        </p:nvSpPr>
        <p:spPr>
          <a:xfrm>
            <a:off x="1431864" y="666408"/>
            <a:ext cx="4968800" cy="431862"/>
          </a:xfrm>
          <a:prstGeom prst="rect">
            <a:avLst/>
          </a:prstGeom>
        </p:spPr>
        <p:txBody>
          <a:bodyPr anchor="ctr"/>
          <a:lstStyle>
            <a:lvl1pPr marL="0" indent="0">
              <a:buNone/>
              <a:defRPr sz="20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案例标题，阿里巴巴普惠体 </a:t>
            </a:r>
            <a:r>
              <a:rPr lang="en-US" altLang="zh-CN" dirty="0"/>
              <a:t>Medium 20</a:t>
            </a:r>
            <a:r>
              <a:rPr lang="zh-CN" altLang="en-US" dirty="0"/>
              <a:t>号</a:t>
            </a:r>
          </a:p>
        </p:txBody>
      </p:sp>
      <p:sp>
        <p:nvSpPr>
          <p:cNvPr id="11" name="文本占位符 18"/>
          <p:cNvSpPr>
            <a:spLocks noGrp="1"/>
          </p:cNvSpPr>
          <p:nvPr>
            <p:ph type="body" sz="quarter" idx="11" hasCustomPrompt="1"/>
          </p:nvPr>
        </p:nvSpPr>
        <p:spPr>
          <a:xfrm>
            <a:off x="1431864" y="1412776"/>
            <a:ext cx="10209274" cy="4787900"/>
          </a:xfrm>
          <a:prstGeom prst="rect">
            <a:avLst/>
          </a:prstGeom>
        </p:spPr>
        <p:txBody>
          <a:bodyPr/>
          <a:lstStyle>
            <a:lvl1pPr marL="0" indent="0">
              <a:buNone/>
              <a:defRPr sz="18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Light" panose="00020600040101010101" pitchFamily="18" charset="-122"/>
              </a:defRPr>
            </a:lvl1pPr>
          </a:lstStyle>
          <a:p>
            <a:pPr lvl="0"/>
            <a:r>
              <a:rPr lang="zh-CN" altLang="en-US" dirty="0"/>
              <a:t>案例内容，阿里巴巴普惠体 </a:t>
            </a:r>
            <a:r>
              <a:rPr lang="en-US" altLang="zh-CN" dirty="0"/>
              <a:t>18</a:t>
            </a:r>
            <a:r>
              <a:rPr lang="zh-CN" altLang="en-US" dirty="0"/>
              <a:t>号</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p:cNvCxnSpPr/>
          <p:nvPr userDrawn="1"/>
        </p:nvCxnSpPr>
        <p:spPr>
          <a:xfrm flipV="1">
            <a:off x="6096000" y="2924944"/>
            <a:ext cx="0" cy="888197"/>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2" name="文本占位符 21"/>
          <p:cNvSpPr>
            <a:spLocks noGrp="1"/>
          </p:cNvSpPr>
          <p:nvPr>
            <p:ph type="body" sz="quarter" idx="11" hasCustomPrompt="1"/>
          </p:nvPr>
        </p:nvSpPr>
        <p:spPr>
          <a:xfrm>
            <a:off x="6456040" y="2924944"/>
            <a:ext cx="4391793" cy="1020763"/>
          </a:xfrm>
          <a:prstGeom prst="rect">
            <a:avLst/>
          </a:prstGeom>
        </p:spPr>
        <p:txBody>
          <a:bodyPr anchor="ctr"/>
          <a:lstStyle>
            <a:lvl1pPr marL="0" indent="0">
              <a:buNone/>
              <a:defRPr sz="3600" baseline="0">
                <a:solidFill>
                  <a:schemeClr val="bg2">
                    <a:lumMod val="95000"/>
                  </a:schemeClr>
                </a:solidFill>
                <a:latin typeface="JetBrains Mono" panose="02000009000000000000" pitchFamily="49" charset="0"/>
                <a:ea typeface="阿里巴巴普惠体 Medium" panose="00020600040101010101" pitchFamily="18" charset="-122"/>
                <a:cs typeface="阿里巴巴普惠体 Medium" panose="00020600040101010101" pitchFamily="18" charset="-122"/>
              </a:defRPr>
            </a:lvl1pPr>
          </a:lstStyle>
          <a:p>
            <a:pPr lvl="0"/>
            <a:r>
              <a:rPr lang="zh-CN" altLang="en-US" dirty="0"/>
              <a:t>标题</a:t>
            </a:r>
          </a:p>
        </p:txBody>
      </p:sp>
      <p:sp>
        <p:nvSpPr>
          <p:cNvPr id="24" name="文本占位符 23"/>
          <p:cNvSpPr>
            <a:spLocks noGrp="1"/>
          </p:cNvSpPr>
          <p:nvPr>
            <p:ph type="body" sz="quarter" idx="12" hasCustomPrompt="1"/>
          </p:nvPr>
        </p:nvSpPr>
        <p:spPr>
          <a:xfrm>
            <a:off x="3777012" y="2817019"/>
            <a:ext cx="2160239" cy="1223962"/>
          </a:xfrm>
          <a:prstGeom prst="rect">
            <a:avLst/>
          </a:prstGeom>
        </p:spPr>
        <p:txBody>
          <a:bodyPr anchor="ctr"/>
          <a:lstStyle>
            <a:lvl1pPr marL="0" indent="0" algn="r">
              <a:buNone/>
              <a:defRPr sz="7200" spc="3300" baseline="0">
                <a:solidFill>
                  <a:schemeClr val="bg2">
                    <a:lumMod val="95000"/>
                  </a:schemeClr>
                </a:solidFill>
                <a:latin typeface="JetBrains Mono" panose="02000009000000000000" pitchFamily="49" charset="0"/>
                <a:ea typeface="阿里巴巴普惠体 Heavy" panose="00020600040101010101" charset="-122"/>
              </a:defRPr>
            </a:lvl1pPr>
          </a:lstStyle>
          <a:p>
            <a:pPr lvl="0"/>
            <a:r>
              <a:rPr lang="en-US" altLang="zh-CN" dirty="0"/>
              <a:t>01</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4.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A0A10"/>
        </a:solidFill>
        <a:effectLst/>
      </p:bgPr>
    </p:bg>
    <p:spTree>
      <p:nvGrpSpPr>
        <p:cNvPr id="1" name=""/>
        <p:cNvGrpSpPr/>
        <p:nvPr/>
      </p:nvGrpSpPr>
      <p:grpSpPr>
        <a:xfrm>
          <a:off x="0" y="0"/>
          <a:ext cx="0" cy="0"/>
          <a:chOff x="0" y="0"/>
          <a:chExt cx="0" cy="0"/>
        </a:xfrm>
      </p:grpSpPr>
      <p:sp>
        <p:nvSpPr>
          <p:cNvPr id="7" name="矩形 6"/>
          <p:cNvSpPr>
            <a:spLocks noChangeArrowheads="1"/>
          </p:cNvSpPr>
          <p:nvPr userDrawn="1"/>
        </p:nvSpPr>
        <p:spPr bwMode="auto">
          <a:xfrm>
            <a:off x="0" y="6759907"/>
            <a:ext cx="10057936" cy="11079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pic>
        <p:nvPicPr>
          <p:cNvPr id="1038" name="Picture 14"/>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379710" y="188595"/>
            <a:ext cx="1450340" cy="41783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userDrawn="1"/>
        </p:nvSpPr>
        <p:spPr>
          <a:xfrm>
            <a:off x="12089765" y="1905"/>
            <a:ext cx="102235" cy="5467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任意形状 24"/>
          <p:cNvSpPr/>
          <p:nvPr userDrawn="1"/>
        </p:nvSpPr>
        <p:spPr>
          <a:xfrm>
            <a:off x="9636489" y="6559928"/>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1D26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矩形 14"/>
          <p:cNvSpPr/>
          <p:nvPr userDrawn="1"/>
        </p:nvSpPr>
        <p:spPr bwMode="auto">
          <a:xfrm>
            <a:off x="9837717" y="6559928"/>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1E386B"/>
          </a:solidFill>
          <a:ln w="9525" cap="flat" cmpd="sng" algn="ctr">
            <a:noFill/>
            <a:prstDash val="solid"/>
            <a:round/>
            <a:headEnd type="none" w="med" len="med"/>
            <a:tailEnd type="non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9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6" name="矩形 5"/>
          <p:cNvSpPr/>
          <p:nvPr userDrawn="1"/>
        </p:nvSpPr>
        <p:spPr>
          <a:xfrm>
            <a:off x="9894570" y="6560185"/>
            <a:ext cx="2379980"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高</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级</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数 字 化</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人</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才</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培</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训</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专</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家</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9E9E9"/>
        </a:solidFill>
        <a:effectLst/>
      </p:bgPr>
    </p:bg>
    <p:spTree>
      <p:nvGrpSpPr>
        <p:cNvPr id="1" name=""/>
        <p:cNvGrpSpPr/>
        <p:nvPr/>
      </p:nvGrpSpPr>
      <p:grpSpPr>
        <a:xfrm>
          <a:off x="0" y="0"/>
          <a:ext cx="0" cy="0"/>
          <a:chOff x="0" y="0"/>
          <a:chExt cx="0" cy="0"/>
        </a:xfrm>
      </p:grpSpPr>
      <p:sp>
        <p:nvSpPr>
          <p:cNvPr id="7" name="矩形 6"/>
          <p:cNvSpPr>
            <a:spLocks noChangeArrowheads="1"/>
          </p:cNvSpPr>
          <p:nvPr userDrawn="1"/>
        </p:nvSpPr>
        <p:spPr bwMode="auto">
          <a:xfrm>
            <a:off x="0" y="6759907"/>
            <a:ext cx="10057936" cy="11079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 name="矩形 1"/>
          <p:cNvSpPr/>
          <p:nvPr userDrawn="1"/>
        </p:nvSpPr>
        <p:spPr>
          <a:xfrm>
            <a:off x="12089765" y="1905"/>
            <a:ext cx="102235" cy="5467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4" name="任意形状 24"/>
          <p:cNvSpPr/>
          <p:nvPr userDrawn="1"/>
        </p:nvSpPr>
        <p:spPr>
          <a:xfrm>
            <a:off x="9636489" y="6559928"/>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1D26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5" name="矩形 14"/>
          <p:cNvSpPr/>
          <p:nvPr userDrawn="1"/>
        </p:nvSpPr>
        <p:spPr bwMode="auto">
          <a:xfrm>
            <a:off x="9837717" y="6559928"/>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1E386B"/>
          </a:solidFill>
          <a:ln w="9525" cap="flat" cmpd="sng" algn="ctr">
            <a:noFill/>
            <a:prstDash val="solid"/>
            <a:round/>
            <a:headEnd type="none" w="med" len="med"/>
            <a:tailEnd type="non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9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6" name="矩形 5"/>
          <p:cNvSpPr/>
          <p:nvPr userDrawn="1"/>
        </p:nvSpPr>
        <p:spPr>
          <a:xfrm>
            <a:off x="9872345" y="6560185"/>
            <a:ext cx="2402205"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高</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级</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数 字 化</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人</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才</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培</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训</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专</a:t>
            </a:r>
            <a:r>
              <a:rPr lang="en-US" altLang="zh-CN"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 </a:t>
            </a:r>
            <a:r>
              <a:rPr lang="zh-CN" altLang="en-US" sz="1200" dirty="0">
                <a:solidFill>
                  <a:schemeClr val="bg1"/>
                </a:solidFill>
                <a:latin typeface="Alibaba PuHuiTi Regular" panose="00020600040101010101" charset="-122"/>
                <a:ea typeface="Alibaba PuHuiTi Regular" panose="00020600040101010101" charset="-122"/>
                <a:cs typeface="阿里巴巴普惠体" panose="00020600040101010101" pitchFamily="18" charset="-122"/>
              </a:rPr>
              <a:t>家</a:t>
            </a:r>
          </a:p>
        </p:txBody>
      </p:sp>
      <p:pic>
        <p:nvPicPr>
          <p:cNvPr id="8" name="图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94513" y="-113909"/>
            <a:ext cx="1764054" cy="778362"/>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docs.langchain.com/oss/python/integrations/document_loaders" TargetMode="Externa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RAG</a:t>
            </a:r>
            <a:r>
              <a:rPr lang="zh-CN" altLang="en-US">
                <a:solidFill>
                  <a:schemeClr val="tx1">
                    <a:lumMod val="85000"/>
                    <a:lumOff val="15000"/>
                  </a:schemeClr>
                </a:solidFill>
                <a:latin typeface="方正姚体_GBK" panose="02000000000000000000" charset="-122"/>
                <a:ea typeface="方正姚体_GBK" panose="02000000000000000000" charset="-122"/>
                <a:cs typeface="方正姚体_GBK" panose="02000000000000000000" charset="-122"/>
                <a:sym typeface="方正姚体_GBK" panose="02000000000000000000" charset="-122"/>
              </a:rPr>
              <a:t>介绍</a:t>
            </a:r>
          </a:p>
        </p:txBody>
      </p:sp>
      <p:sp>
        <p:nvSpPr>
          <p:cNvPr id="6" name="文本框 5"/>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i="1" u="sng" dirty="0">
                <a:latin typeface="+mj-ea"/>
                <a:ea typeface="+mj-ea"/>
                <a:cs typeface="+mj-ea"/>
              </a:rPr>
              <a:t>Part : </a:t>
            </a:r>
            <a:r>
              <a:rPr lang="en-US" altLang="zh-CN" i="1" u="sng" dirty="0">
                <a:latin typeface="+mj-ea"/>
                <a:ea typeface="+mj-ea"/>
                <a:cs typeface="+mj-ea"/>
              </a:rPr>
              <a:t>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2" name="文本框 1"/>
          <p:cNvSpPr txBox="1"/>
          <p:nvPr/>
        </p:nvSpPr>
        <p:spPr>
          <a:xfrm>
            <a:off x="6527800" y="3945890"/>
            <a:ext cx="4644390" cy="829945"/>
          </a:xfrm>
          <a:prstGeom prst="rect">
            <a:avLst/>
          </a:prstGeom>
          <a:noFill/>
        </p:spPr>
        <p:txBody>
          <a:bodyPr wrap="square" rtlCol="0">
            <a:spAutoFit/>
          </a:bodyPr>
          <a:lstStyle/>
          <a:p>
            <a:pPr marL="285750" indent="-285750">
              <a:buFont typeface="Arial" panose="020B0604020202090204" pitchFamily="34" charset="0"/>
              <a:buChar char="•"/>
            </a:pPr>
            <a:r>
              <a:rPr lang="zh-CN" altLang="en-US" sz="1600">
                <a:solidFill>
                  <a:schemeClr val="tx1">
                    <a:lumMod val="85000"/>
                    <a:lumOff val="15000"/>
                  </a:schemeClr>
                </a:solidFill>
                <a:uFillTx/>
                <a:latin typeface="JetBrains Mono" panose="02000009000000000000" pitchFamily="49" charset="0"/>
                <a:ea typeface="阿里巴巴普惠体" panose="00020600040101010101" pitchFamily="18" charset="-122"/>
              </a:rPr>
              <a:t>理解什么是</a:t>
            </a:r>
            <a:r>
              <a:rPr lang="en-US" altLang="zh-CN" sz="1600">
                <a:solidFill>
                  <a:schemeClr val="tx1">
                    <a:lumMod val="85000"/>
                    <a:lumOff val="15000"/>
                  </a:schemeClr>
                </a:solidFill>
                <a:uFillTx/>
                <a:latin typeface="JetBrains Mono" panose="02000009000000000000" pitchFamily="49" charset="0"/>
                <a:ea typeface="阿里巴巴普惠体" panose="00020600040101010101" pitchFamily="18" charset="-122"/>
              </a:rPr>
              <a:t>RAG</a:t>
            </a:r>
          </a:p>
          <a:p>
            <a:pPr marL="285750" indent="-285750">
              <a:buFont typeface="Arial" panose="020B0604020202090204" pitchFamily="34" charset="0"/>
              <a:buChar char="•"/>
            </a:pPr>
            <a:r>
              <a:rPr lang="zh-CN" altLang="en-US" sz="1600">
                <a:solidFill>
                  <a:schemeClr val="tx1">
                    <a:lumMod val="85000"/>
                    <a:lumOff val="15000"/>
                  </a:schemeClr>
                </a:solidFill>
                <a:uFillTx/>
                <a:latin typeface="JetBrains Mono" panose="02000009000000000000" pitchFamily="49" charset="0"/>
                <a:ea typeface="阿里巴巴普惠体" panose="00020600040101010101" pitchFamily="18" charset="-122"/>
              </a:rPr>
              <a:t>理解</a:t>
            </a:r>
            <a:r>
              <a:rPr lang="en-US" altLang="zh-CN" sz="1600">
                <a:solidFill>
                  <a:schemeClr val="tx1">
                    <a:lumMod val="85000"/>
                    <a:lumOff val="15000"/>
                  </a:schemeClr>
                </a:solidFill>
                <a:uFillTx/>
                <a:latin typeface="JetBrains Mono" panose="02000009000000000000" pitchFamily="49" charset="0"/>
                <a:ea typeface="阿里巴巴普惠体" panose="00020600040101010101" pitchFamily="18" charset="-122"/>
              </a:rPr>
              <a:t>RAG</a:t>
            </a:r>
            <a:r>
              <a:rPr lang="zh-CN" altLang="en-US" sz="1600">
                <a:solidFill>
                  <a:schemeClr val="tx1">
                    <a:lumMod val="85000"/>
                    <a:lumOff val="15000"/>
                  </a:schemeClr>
                </a:solidFill>
                <a:uFillTx/>
                <a:latin typeface="JetBrains Mono" panose="02000009000000000000" pitchFamily="49" charset="0"/>
                <a:ea typeface="阿里巴巴普惠体" panose="00020600040101010101" pitchFamily="18" charset="-122"/>
              </a:rPr>
              <a:t>解决什么问题</a:t>
            </a:r>
          </a:p>
          <a:p>
            <a:pPr marL="285750" indent="-285750">
              <a:buFont typeface="Arial" panose="020B0604020202090204" pitchFamily="34" charset="0"/>
              <a:buChar char="•"/>
            </a:pPr>
            <a:r>
              <a:rPr lang="zh-CN" altLang="en-US" sz="1600">
                <a:solidFill>
                  <a:schemeClr val="tx1">
                    <a:lumMod val="85000"/>
                    <a:lumOff val="15000"/>
                  </a:schemeClr>
                </a:solidFill>
                <a:uFillTx/>
                <a:latin typeface="JetBrains Mono" panose="02000009000000000000" pitchFamily="49" charset="0"/>
                <a:ea typeface="阿里巴巴普惠体" panose="00020600040101010101" pitchFamily="18" charset="-122"/>
              </a:rPr>
              <a:t>理解</a:t>
            </a:r>
            <a:r>
              <a:rPr lang="en-US" altLang="zh-CN" sz="1600">
                <a:solidFill>
                  <a:schemeClr val="tx1">
                    <a:lumMod val="85000"/>
                    <a:lumOff val="15000"/>
                  </a:schemeClr>
                </a:solidFill>
                <a:uFillTx/>
                <a:latin typeface="JetBrains Mono" panose="02000009000000000000" pitchFamily="49" charset="0"/>
                <a:ea typeface="阿里巴巴普惠体" panose="00020600040101010101" pitchFamily="18" charset="-122"/>
              </a:rPr>
              <a:t>RAG</a:t>
            </a:r>
            <a:r>
              <a:rPr lang="zh-CN" altLang="en-US" sz="1600">
                <a:solidFill>
                  <a:schemeClr val="tx1">
                    <a:lumMod val="85000"/>
                    <a:lumOff val="15000"/>
                  </a:schemeClr>
                </a:solidFill>
                <a:uFillTx/>
                <a:latin typeface="JetBrains Mono" panose="02000009000000000000" pitchFamily="49" charset="0"/>
                <a:ea typeface="阿里巴巴普惠体" panose="00020600040101010101" pitchFamily="18" charset="-122"/>
              </a:rPr>
              <a:t>的工作流程</a:t>
            </a:r>
          </a:p>
        </p:txBody>
      </p:sp>
      <p:sp>
        <p:nvSpPr>
          <p:cNvPr id="8" name="文本占位符 4">
            <a:extLst>
              <a:ext uri="{FF2B5EF4-FFF2-40B4-BE49-F238E27FC236}">
                <a16:creationId xmlns:a16="http://schemas.microsoft.com/office/drawing/2014/main" id="{21578526-13D4-AF5E-DCA1-CD82014DF2DF}"/>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9" name="文本占位符 4">
            <a:extLst>
              <a:ext uri="{FF2B5EF4-FFF2-40B4-BE49-F238E27FC236}">
                <a16:creationId xmlns:a16="http://schemas.microsoft.com/office/drawing/2014/main" id="{7A9298AA-BC8F-B15B-D3A1-23278F7F9D64}"/>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BD969-8A91-B281-1B2E-D607D0D122E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54A8207-8A1D-E240-4F7C-4A9CAB5D76CF}"/>
              </a:ext>
            </a:extLst>
          </p:cNvPr>
          <p:cNvSpPr>
            <a:spLocks noGrp="1"/>
          </p:cNvSpPr>
          <p:nvPr>
            <p:ph type="body" sz="quarter" idx="10"/>
          </p:nvPr>
        </p:nvSpPr>
        <p:spPr/>
        <p:txBody>
          <a:bodyPr/>
          <a:lstStyle/>
          <a:p>
            <a:r>
              <a:rPr lang="zh-CN" altLang="en-US">
                <a:solidFill>
                  <a:srgbClr val="0A0A10"/>
                </a:solidFill>
                <a:uFillTx/>
                <a:latin typeface="JetBrains Mono Bold" panose="02000009000000000000" charset="0"/>
              </a:rPr>
              <a:t>向量的基础概念</a:t>
            </a:r>
          </a:p>
        </p:txBody>
      </p:sp>
      <p:sp>
        <p:nvSpPr>
          <p:cNvPr id="5" name="文本占位符 2">
            <a:extLst>
              <a:ext uri="{FF2B5EF4-FFF2-40B4-BE49-F238E27FC236}">
                <a16:creationId xmlns:a16="http://schemas.microsoft.com/office/drawing/2014/main" id="{F6AF48DD-CDF2-0DA9-0E6A-B699D4FB1206}"/>
              </a:ext>
            </a:extLst>
          </p:cNvPr>
          <p:cNvSpPr>
            <a:spLocks noGrp="1"/>
          </p:cNvSpPr>
          <p:nvPr>
            <p:ph type="body" sz="quarter" idx="11"/>
          </p:nvPr>
        </p:nvSpPr>
        <p:spPr>
          <a:xfrm>
            <a:off x="479425" y="2588956"/>
            <a:ext cx="11161713" cy="3611720"/>
          </a:xfrm>
        </p:spPr>
        <p:txBody>
          <a:bodyPr/>
          <a:lstStyle/>
          <a:p>
            <a:pPr algn="l">
              <a:buClrTx/>
              <a:buSzTx/>
            </a:pPr>
            <a:r>
              <a:rPr lang="zh-CN" altLang="en-US">
                <a:solidFill>
                  <a:schemeClr val="tx1">
                    <a:lumMod val="85000"/>
                    <a:lumOff val="15000"/>
                  </a:schemeClr>
                </a:solidFill>
                <a:uFillTx/>
              </a:rPr>
              <a:t>向量嵌入的过程，我们一般选用合适的文本嵌入模型来完成。</a:t>
            </a:r>
            <a:endParaRPr lang="en-US" altLang="zh-CN">
              <a:solidFill>
                <a:schemeClr val="tx1">
                  <a:lumMod val="85000"/>
                  <a:lumOff val="15000"/>
                </a:schemeClr>
              </a:solidFill>
              <a:uFillTx/>
            </a:endParaRPr>
          </a:p>
          <a:p>
            <a:pPr algn="l">
              <a:buClrTx/>
              <a:buSzTx/>
            </a:pPr>
            <a:endParaRPr lang="en-US" altLang="zh-CN">
              <a:solidFill>
                <a:schemeClr val="tx1">
                  <a:lumMod val="85000"/>
                  <a:lumOff val="15000"/>
                </a:schemeClr>
              </a:solidFill>
            </a:endParaRPr>
          </a:p>
          <a:p>
            <a:pPr algn="l">
              <a:buClrTx/>
              <a:buSzTx/>
            </a:pPr>
            <a:r>
              <a:rPr lang="zh-CN" altLang="en-US">
                <a:solidFill>
                  <a:schemeClr val="tx1">
                    <a:lumMod val="85000"/>
                    <a:lumOff val="15000"/>
                  </a:schemeClr>
                </a:solidFill>
              </a:rPr>
              <a:t>在向量匹配的过程中，如何识别</a:t>
            </a:r>
            <a:r>
              <a:rPr lang="en-US" altLang="zh-CN">
                <a:solidFill>
                  <a:schemeClr val="tx1">
                    <a:lumMod val="85000"/>
                    <a:lumOff val="15000"/>
                  </a:schemeClr>
                </a:solidFill>
              </a:rPr>
              <a:t>2</a:t>
            </a:r>
            <a:r>
              <a:rPr lang="zh-CN" altLang="en-US">
                <a:solidFill>
                  <a:schemeClr val="tx1">
                    <a:lumMod val="85000"/>
                    <a:lumOff val="15000"/>
                  </a:schemeClr>
                </a:solidFill>
              </a:rPr>
              <a:t>段文本是否表述相似的含义，主要可以通过如余弦相似度等算法来完成。</a:t>
            </a:r>
            <a:endParaRPr lang="en-US" altLang="zh-CN">
              <a:solidFill>
                <a:schemeClr val="tx1">
                  <a:lumMod val="85000"/>
                  <a:lumOff val="15000"/>
                </a:schemeClr>
              </a:solidFill>
            </a:endParaRPr>
          </a:p>
          <a:p>
            <a:pPr algn="l">
              <a:buClrTx/>
              <a:buSzTx/>
            </a:pPr>
            <a:r>
              <a:rPr lang="zh-CN" altLang="en-US">
                <a:solidFill>
                  <a:schemeClr val="tx1">
                    <a:lumMod val="85000"/>
                    <a:lumOff val="15000"/>
                  </a:schemeClr>
                </a:solidFill>
              </a:rPr>
              <a:t>比如（</a:t>
            </a:r>
            <a:r>
              <a:rPr lang="zh-CN" altLang="en-US" sz="1400">
                <a:solidFill>
                  <a:schemeClr val="bg1">
                    <a:lumMod val="50000"/>
                  </a:schemeClr>
                </a:solidFill>
              </a:rPr>
              <a:t>下列案例中向量为示例，仅描述概念，非真实向量</a:t>
            </a:r>
            <a:r>
              <a:rPr lang="zh-CN" altLang="en-US">
                <a:solidFill>
                  <a:schemeClr val="tx1">
                    <a:lumMod val="85000"/>
                    <a:lumOff val="15000"/>
                  </a:schemeClr>
                </a:solidFill>
              </a:rPr>
              <a:t>）：</a:t>
            </a:r>
            <a:endParaRPr lang="en-US" altLang="zh-CN">
              <a:solidFill>
                <a:schemeClr val="tx1">
                  <a:lumMod val="85000"/>
                  <a:lumOff val="15000"/>
                </a:schemeClr>
              </a:solidFill>
            </a:endParaRPr>
          </a:p>
          <a:p>
            <a:pPr marL="285750" indent="-285750" algn="l">
              <a:buClrTx/>
              <a:buSzTx/>
              <a:buFont typeface="Arial" panose="020B0604020202020204" pitchFamily="34" charset="0"/>
              <a:buChar char="•"/>
            </a:pPr>
            <a:r>
              <a:rPr lang="en-US" altLang="zh-CN">
                <a:solidFill>
                  <a:schemeClr val="tx1">
                    <a:lumMod val="85000"/>
                    <a:lumOff val="15000"/>
                  </a:schemeClr>
                </a:solidFill>
              </a:rPr>
              <a:t>A</a:t>
            </a:r>
            <a:r>
              <a:rPr lang="zh-CN" altLang="en-US">
                <a:solidFill>
                  <a:schemeClr val="tx1">
                    <a:lumMod val="85000"/>
                    <a:lumOff val="15000"/>
                  </a:schemeClr>
                </a:solidFill>
              </a:rPr>
              <a:t>： </a:t>
            </a:r>
            <a:r>
              <a:rPr lang="en-US" altLang="zh-CN">
                <a:solidFill>
                  <a:schemeClr val="tx1">
                    <a:lumMod val="85000"/>
                    <a:lumOff val="15000"/>
                  </a:schemeClr>
                </a:solidFill>
              </a:rPr>
              <a:t>“</a:t>
            </a:r>
            <a:r>
              <a:rPr lang="zh-CN" altLang="en-US">
                <a:solidFill>
                  <a:schemeClr val="tx1">
                    <a:lumMod val="85000"/>
                    <a:lumOff val="15000"/>
                  </a:schemeClr>
                </a:solidFill>
              </a:rPr>
              <a:t>如何快速学打篮球</a:t>
            </a:r>
            <a:r>
              <a:rPr lang="en-US" altLang="zh-CN">
                <a:solidFill>
                  <a:schemeClr val="tx1">
                    <a:lumMod val="85000"/>
                    <a:lumOff val="15000"/>
                  </a:schemeClr>
                </a:solidFill>
              </a:rPr>
              <a:t>” </a:t>
            </a:r>
            <a:r>
              <a:rPr lang="en-US" altLang="zh-CN">
                <a:solidFill>
                  <a:schemeClr val="tx1">
                    <a:lumMod val="85000"/>
                    <a:lumOff val="15000"/>
                  </a:schemeClr>
                </a:solidFill>
                <a:sym typeface="Wingdings" panose="05000000000000000000" pitchFamily="2" charset="2"/>
              </a:rPr>
              <a:t> [0.2, 0.5, 0.8]</a:t>
            </a:r>
          </a:p>
          <a:p>
            <a:pPr marL="285750" indent="-285750" algn="l">
              <a:buClrTx/>
              <a:buSzTx/>
              <a:buFont typeface="Arial" panose="020B0604020202020204" pitchFamily="34" charset="0"/>
              <a:buChar char="•"/>
            </a:pPr>
            <a:r>
              <a:rPr lang="en-US" altLang="zh-CN">
                <a:solidFill>
                  <a:schemeClr val="tx1">
                    <a:lumMod val="85000"/>
                    <a:lumOff val="15000"/>
                  </a:schemeClr>
                </a:solidFill>
                <a:sym typeface="Wingdings" panose="05000000000000000000" pitchFamily="2" charset="2"/>
              </a:rPr>
              <a:t>B</a:t>
            </a:r>
            <a:r>
              <a:rPr lang="zh-CN" altLang="en-US">
                <a:solidFill>
                  <a:schemeClr val="tx1">
                    <a:lumMod val="85000"/>
                    <a:lumOff val="15000"/>
                  </a:schemeClr>
                </a:solidFill>
                <a:sym typeface="Wingdings" panose="05000000000000000000" pitchFamily="2" charset="2"/>
              </a:rPr>
              <a:t>： </a:t>
            </a:r>
            <a:r>
              <a:rPr lang="en-US" altLang="zh-CN">
                <a:solidFill>
                  <a:schemeClr val="tx1">
                    <a:lumMod val="85000"/>
                    <a:lumOff val="15000"/>
                  </a:schemeClr>
                </a:solidFill>
                <a:sym typeface="Wingdings" panose="05000000000000000000" pitchFamily="2" charset="2"/>
              </a:rPr>
              <a:t>“</a:t>
            </a:r>
            <a:r>
              <a:rPr lang="zh-CN" altLang="en-US">
                <a:solidFill>
                  <a:schemeClr val="tx1">
                    <a:lumMod val="85000"/>
                    <a:lumOff val="15000"/>
                  </a:schemeClr>
                </a:solidFill>
                <a:sym typeface="Wingdings" panose="05000000000000000000" pitchFamily="2" charset="2"/>
              </a:rPr>
              <a:t>打篮球怎么学得快</a:t>
            </a:r>
            <a:r>
              <a:rPr lang="en-US" altLang="zh-CN">
                <a:solidFill>
                  <a:schemeClr val="tx1">
                    <a:lumMod val="85000"/>
                    <a:lumOff val="15000"/>
                  </a:schemeClr>
                </a:solidFill>
                <a:sym typeface="Wingdings" panose="05000000000000000000" pitchFamily="2" charset="2"/>
              </a:rPr>
              <a:t>”  [0.18, 0.52, 0.79]</a:t>
            </a:r>
          </a:p>
          <a:p>
            <a:pPr marL="285750" indent="-285750" algn="l">
              <a:buClrTx/>
              <a:buSzTx/>
              <a:buFont typeface="Arial" panose="020B0604020202020204" pitchFamily="34" charset="0"/>
              <a:buChar char="•"/>
            </a:pPr>
            <a:r>
              <a:rPr lang="en-US" altLang="zh-CN">
                <a:solidFill>
                  <a:schemeClr val="tx1">
                    <a:lumMod val="85000"/>
                    <a:lumOff val="15000"/>
                  </a:schemeClr>
                </a:solidFill>
                <a:sym typeface="Wingdings" panose="05000000000000000000" pitchFamily="2" charset="2"/>
              </a:rPr>
              <a:t>C</a:t>
            </a:r>
            <a:r>
              <a:rPr lang="zh-CN" altLang="en-US">
                <a:solidFill>
                  <a:schemeClr val="tx1">
                    <a:lumMod val="85000"/>
                    <a:lumOff val="15000"/>
                  </a:schemeClr>
                </a:solidFill>
                <a:sym typeface="Wingdings" panose="05000000000000000000" pitchFamily="2" charset="2"/>
              </a:rPr>
              <a:t>： </a:t>
            </a:r>
            <a:r>
              <a:rPr lang="en-US" altLang="zh-CN">
                <a:solidFill>
                  <a:schemeClr val="tx1">
                    <a:lumMod val="85000"/>
                    <a:lumOff val="15000"/>
                  </a:schemeClr>
                </a:solidFill>
                <a:sym typeface="Wingdings" panose="05000000000000000000" pitchFamily="2" charset="2"/>
              </a:rPr>
              <a:t>“</a:t>
            </a:r>
            <a:r>
              <a:rPr lang="zh-CN" altLang="en-US">
                <a:solidFill>
                  <a:schemeClr val="tx1">
                    <a:lumMod val="85000"/>
                    <a:lumOff val="15000"/>
                  </a:schemeClr>
                </a:solidFill>
                <a:sym typeface="Wingdings" panose="05000000000000000000" pitchFamily="2" charset="2"/>
              </a:rPr>
              <a:t>运动后吃什么好呢</a:t>
            </a:r>
            <a:r>
              <a:rPr lang="en-US" altLang="zh-CN">
                <a:solidFill>
                  <a:schemeClr val="tx1">
                    <a:lumMod val="85000"/>
                    <a:lumOff val="15000"/>
                  </a:schemeClr>
                </a:solidFill>
                <a:sym typeface="Wingdings" panose="05000000000000000000" pitchFamily="2" charset="2"/>
              </a:rPr>
              <a:t>”  [0.9, 0.1, 0.2]</a:t>
            </a:r>
          </a:p>
          <a:p>
            <a:pPr algn="l">
              <a:buClrTx/>
              <a:buSzTx/>
            </a:pPr>
            <a:endParaRPr lang="en-US" altLang="zh-CN">
              <a:solidFill>
                <a:schemeClr val="tx1">
                  <a:lumMod val="85000"/>
                  <a:lumOff val="15000"/>
                </a:schemeClr>
              </a:solidFill>
              <a:sym typeface="Wingdings" panose="05000000000000000000" pitchFamily="2" charset="2"/>
            </a:endParaRPr>
          </a:p>
          <a:p>
            <a:pPr algn="l">
              <a:buClrTx/>
              <a:buSzTx/>
            </a:pPr>
            <a:r>
              <a:rPr lang="zh-CN" altLang="en-US">
                <a:solidFill>
                  <a:schemeClr val="tx1">
                    <a:lumMod val="85000"/>
                    <a:lumOff val="15000"/>
                  </a:schemeClr>
                </a:solidFill>
                <a:sym typeface="Wingdings" panose="05000000000000000000" pitchFamily="2" charset="2"/>
              </a:rPr>
              <a:t>通过余弦相似度算法可以计算得到：</a:t>
            </a:r>
            <a:r>
              <a:rPr lang="en-US" altLang="zh-CN">
                <a:solidFill>
                  <a:schemeClr val="tx1">
                    <a:lumMod val="85000"/>
                    <a:lumOff val="15000"/>
                  </a:schemeClr>
                </a:solidFill>
                <a:sym typeface="Wingdings" panose="05000000000000000000" pitchFamily="2" charset="2"/>
              </a:rPr>
              <a:t>A</a:t>
            </a:r>
            <a:r>
              <a:rPr lang="zh-CN" altLang="en-US">
                <a:solidFill>
                  <a:schemeClr val="tx1">
                    <a:lumMod val="85000"/>
                    <a:lumOff val="15000"/>
                  </a:schemeClr>
                </a:solidFill>
                <a:sym typeface="Wingdings" panose="05000000000000000000" pitchFamily="2" charset="2"/>
              </a:rPr>
              <a:t>和</a:t>
            </a:r>
            <a:r>
              <a:rPr lang="en-US" altLang="zh-CN">
                <a:solidFill>
                  <a:schemeClr val="tx1">
                    <a:lumMod val="85000"/>
                    <a:lumOff val="15000"/>
                  </a:schemeClr>
                </a:solidFill>
                <a:sym typeface="Wingdings" panose="05000000000000000000" pitchFamily="2" charset="2"/>
              </a:rPr>
              <a:t>B</a:t>
            </a:r>
            <a:r>
              <a:rPr lang="zh-CN" altLang="en-US">
                <a:solidFill>
                  <a:schemeClr val="tx1">
                    <a:lumMod val="85000"/>
                    <a:lumOff val="15000"/>
                  </a:schemeClr>
                </a:solidFill>
                <a:sym typeface="Wingdings" panose="05000000000000000000" pitchFamily="2" charset="2"/>
              </a:rPr>
              <a:t>相似度</a:t>
            </a:r>
            <a:r>
              <a:rPr lang="en-US" altLang="zh-CN">
                <a:solidFill>
                  <a:schemeClr val="tx1">
                    <a:lumMod val="85000"/>
                    <a:lumOff val="15000"/>
                  </a:schemeClr>
                </a:solidFill>
                <a:sym typeface="Wingdings" panose="05000000000000000000" pitchFamily="2" charset="2"/>
              </a:rPr>
              <a:t>0.999789</a:t>
            </a:r>
            <a:r>
              <a:rPr lang="zh-CN" altLang="en-US">
                <a:solidFill>
                  <a:schemeClr val="tx1">
                    <a:lumMod val="85000"/>
                    <a:lumOff val="15000"/>
                  </a:schemeClr>
                </a:solidFill>
                <a:sym typeface="Wingdings" panose="05000000000000000000" pitchFamily="2" charset="2"/>
              </a:rPr>
              <a:t>，</a:t>
            </a:r>
            <a:r>
              <a:rPr lang="en-US" altLang="zh-CN">
                <a:solidFill>
                  <a:schemeClr val="tx1">
                    <a:lumMod val="85000"/>
                    <a:lumOff val="15000"/>
                  </a:schemeClr>
                </a:solidFill>
                <a:sym typeface="Wingdings" panose="05000000000000000000" pitchFamily="2" charset="2"/>
              </a:rPr>
              <a:t>A</a:t>
            </a:r>
            <a:r>
              <a:rPr lang="zh-CN" altLang="en-US">
                <a:solidFill>
                  <a:schemeClr val="tx1">
                    <a:lumMod val="85000"/>
                    <a:lumOff val="15000"/>
                  </a:schemeClr>
                </a:solidFill>
                <a:sym typeface="Wingdings" panose="05000000000000000000" pitchFamily="2" charset="2"/>
              </a:rPr>
              <a:t>和</a:t>
            </a:r>
            <a:r>
              <a:rPr lang="en-US" altLang="zh-CN">
                <a:solidFill>
                  <a:schemeClr val="tx1">
                    <a:lumMod val="85000"/>
                    <a:lumOff val="15000"/>
                  </a:schemeClr>
                </a:solidFill>
                <a:sym typeface="Wingdings" panose="05000000000000000000" pitchFamily="2" charset="2"/>
              </a:rPr>
              <a:t>C</a:t>
            </a:r>
            <a:r>
              <a:rPr lang="zh-CN" altLang="en-US">
                <a:solidFill>
                  <a:schemeClr val="tx1">
                    <a:lumMod val="85000"/>
                    <a:lumOff val="15000"/>
                  </a:schemeClr>
                </a:solidFill>
                <a:sym typeface="Wingdings" panose="05000000000000000000" pitchFamily="2" charset="2"/>
              </a:rPr>
              <a:t>相似度</a:t>
            </a:r>
            <a:r>
              <a:rPr lang="en-US" altLang="zh-CN">
                <a:solidFill>
                  <a:schemeClr val="tx1">
                    <a:lumMod val="85000"/>
                    <a:lumOff val="15000"/>
                  </a:schemeClr>
                </a:solidFill>
                <a:sym typeface="Wingdings" panose="05000000000000000000" pitchFamily="2" charset="2"/>
              </a:rPr>
              <a:t>0.361446</a:t>
            </a:r>
          </a:p>
          <a:p>
            <a:pPr algn="l">
              <a:buClrTx/>
              <a:buSzTx/>
            </a:pPr>
            <a:r>
              <a:rPr lang="zh-CN" altLang="en-US">
                <a:solidFill>
                  <a:schemeClr val="tx1">
                    <a:lumMod val="85000"/>
                    <a:lumOff val="15000"/>
                  </a:schemeClr>
                </a:solidFill>
                <a:sym typeface="Wingdings" panose="05000000000000000000" pitchFamily="2" charset="2"/>
              </a:rPr>
              <a:t>由此可通过精确的数学计算，去匹配</a:t>
            </a:r>
            <a:r>
              <a:rPr lang="en-US" altLang="zh-CN">
                <a:solidFill>
                  <a:schemeClr val="tx1">
                    <a:lumMod val="85000"/>
                    <a:lumOff val="15000"/>
                  </a:schemeClr>
                </a:solidFill>
                <a:sym typeface="Wingdings" panose="05000000000000000000" pitchFamily="2" charset="2"/>
              </a:rPr>
              <a:t>2</a:t>
            </a:r>
            <a:r>
              <a:rPr lang="zh-CN" altLang="en-US">
                <a:solidFill>
                  <a:schemeClr val="tx1">
                    <a:lumMod val="85000"/>
                    <a:lumOff val="15000"/>
                  </a:schemeClr>
                </a:solidFill>
                <a:sym typeface="Wingdings" panose="05000000000000000000" pitchFamily="2" charset="2"/>
              </a:rPr>
              <a:t>段文本是否描述同一个意思，提高语义匹配的效率和精度。</a:t>
            </a:r>
            <a:endParaRPr lang="en-US" altLang="zh-CN">
              <a:solidFill>
                <a:schemeClr val="tx1">
                  <a:lumMod val="85000"/>
                  <a:lumOff val="15000"/>
                </a:schemeClr>
              </a:solidFill>
            </a:endParaRPr>
          </a:p>
        </p:txBody>
      </p:sp>
      <p:pic>
        <p:nvPicPr>
          <p:cNvPr id="11" name="图片 10">
            <a:extLst>
              <a:ext uri="{FF2B5EF4-FFF2-40B4-BE49-F238E27FC236}">
                <a16:creationId xmlns:a16="http://schemas.microsoft.com/office/drawing/2014/main" id="{CB217202-D91D-A1BD-D1ED-8CCF3B6E63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84" y="4846848"/>
            <a:ext cx="1772816" cy="1772816"/>
          </a:xfrm>
          <a:prstGeom prst="rect">
            <a:avLst/>
          </a:prstGeom>
        </p:spPr>
      </p:pic>
      <p:sp>
        <p:nvSpPr>
          <p:cNvPr id="15" name="矩形: 圆角 14">
            <a:extLst>
              <a:ext uri="{FF2B5EF4-FFF2-40B4-BE49-F238E27FC236}">
                <a16:creationId xmlns:a16="http://schemas.microsoft.com/office/drawing/2014/main" id="{89BD6BB3-0596-2F1A-FA65-9A422B5E54C2}"/>
              </a:ext>
            </a:extLst>
          </p:cNvPr>
          <p:cNvSpPr/>
          <p:nvPr/>
        </p:nvSpPr>
        <p:spPr>
          <a:xfrm>
            <a:off x="695400" y="1148796"/>
            <a:ext cx="2592288" cy="5040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t>[1, 3, 6, 2, 1, 7, 9, 10]</a:t>
            </a:r>
            <a:endParaRPr lang="zh-CN" altLang="en-US"/>
          </a:p>
        </p:txBody>
      </p:sp>
      <p:sp>
        <p:nvSpPr>
          <p:cNvPr id="16" name="矩形: 圆角 15">
            <a:extLst>
              <a:ext uri="{FF2B5EF4-FFF2-40B4-BE49-F238E27FC236}">
                <a16:creationId xmlns:a16="http://schemas.microsoft.com/office/drawing/2014/main" id="{90B94C07-63BC-2612-8E18-D73122D6B3A7}"/>
              </a:ext>
            </a:extLst>
          </p:cNvPr>
          <p:cNvSpPr/>
          <p:nvPr/>
        </p:nvSpPr>
        <p:spPr>
          <a:xfrm>
            <a:off x="695400" y="1868876"/>
            <a:ext cx="2592288" cy="50405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[2, 4, 5, 1, 2, 6, 10, 9]</a:t>
            </a:r>
            <a:endParaRPr lang="zh-CN" altLang="en-US"/>
          </a:p>
        </p:txBody>
      </p:sp>
      <p:sp>
        <p:nvSpPr>
          <p:cNvPr id="4" name="文本框 3">
            <a:extLst>
              <a:ext uri="{FF2B5EF4-FFF2-40B4-BE49-F238E27FC236}">
                <a16:creationId xmlns:a16="http://schemas.microsoft.com/office/drawing/2014/main" id="{7D0B09A2-BBA4-123B-C1D3-EBD2BE0D20C5}"/>
              </a:ext>
            </a:extLst>
          </p:cNvPr>
          <p:cNvSpPr txBox="1"/>
          <p:nvPr/>
        </p:nvSpPr>
        <p:spPr>
          <a:xfrm>
            <a:off x="3503712" y="1536129"/>
            <a:ext cx="7560840" cy="584775"/>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文本嵌入模型（如</a:t>
            </a:r>
            <a:r>
              <a:rPr kumimoji="1" lang="en-US" altLang="zh-CN" sz="1600">
                <a:latin typeface="DEJAVU SANS MONO" panose="020B0609030804020204" pitchFamily="49" charset="0"/>
                <a:ea typeface="阿里巴巴普惠体" pitchFamily="18" charset="-122"/>
              </a:rPr>
              <a:t>text-embedding-v1</a:t>
            </a:r>
            <a:r>
              <a:rPr kumimoji="1" lang="zh-CN" altLang="en-US" sz="1600">
                <a:latin typeface="DEJAVU SANS MONO" panose="020B0609030804020204" pitchFamily="49" charset="0"/>
                <a:ea typeface="阿里巴巴普惠体" pitchFamily="18" charset="-122"/>
              </a:rPr>
              <a:t>）通过深度学习等技术，从文本提取语义特征并映射为固定长度的数字序列。</a:t>
            </a:r>
          </a:p>
        </p:txBody>
      </p:sp>
    </p:spTree>
    <p:extLst>
      <p:ext uri="{BB962C8B-B14F-4D97-AF65-F5344CB8AC3E}">
        <p14:creationId xmlns:p14="http://schemas.microsoft.com/office/powerpoint/2010/main" val="16203344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fade">
                                      <p:cBhvr>
                                        <p:cTn id="25"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95918-A161-0C6E-6225-5197D70E8B7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6040940-16C0-5DC1-B526-43E33C7127E7}"/>
              </a:ext>
            </a:extLst>
          </p:cNvPr>
          <p:cNvSpPr>
            <a:spLocks noGrp="1"/>
          </p:cNvSpPr>
          <p:nvPr>
            <p:ph type="body" sz="quarter" idx="10"/>
          </p:nvPr>
        </p:nvSpPr>
        <p:spPr>
          <a:xfrm>
            <a:off x="5265090" y="1736725"/>
            <a:ext cx="6231510" cy="3384550"/>
          </a:xfrm>
        </p:spPr>
        <p:txBody>
          <a:bodyPr/>
          <a:lstStyle/>
          <a:p>
            <a:pPr marL="0" indent="0">
              <a:buNone/>
            </a:pPr>
            <a:r>
              <a:rPr lang="en-US" altLang="zh-CN" sz="1600">
                <a:solidFill>
                  <a:srgbClr val="000000"/>
                </a:solidFill>
              </a:rPr>
              <a:t>JSONLoader</a:t>
            </a:r>
            <a:r>
              <a:rPr lang="zh-CN" altLang="en-US" sz="1600">
                <a:solidFill>
                  <a:srgbClr val="000000"/>
                </a:solidFill>
              </a:rPr>
              <a:t>依赖</a:t>
            </a:r>
            <a:r>
              <a:rPr lang="en-US" altLang="zh-CN" sz="1600">
                <a:solidFill>
                  <a:srgbClr val="000000"/>
                </a:solidFill>
              </a:rPr>
              <a:t>jq</a:t>
            </a:r>
            <a:r>
              <a:rPr lang="zh-CN" altLang="en-US" sz="1600">
                <a:solidFill>
                  <a:srgbClr val="000000"/>
                </a:solidFill>
              </a:rPr>
              <a:t>库，通过</a:t>
            </a:r>
            <a:r>
              <a:rPr lang="en-US" altLang="zh-CN" sz="1600">
                <a:solidFill>
                  <a:srgbClr val="000000"/>
                </a:solidFill>
              </a:rPr>
              <a:t>pip install jq</a:t>
            </a:r>
            <a:r>
              <a:rPr lang="zh-CN" altLang="en-US" sz="1600">
                <a:solidFill>
                  <a:srgbClr val="000000"/>
                </a:solidFill>
              </a:rPr>
              <a:t>安装。</a:t>
            </a:r>
            <a:endParaRPr lang="en-US" altLang="zh-CN" sz="1600">
              <a:solidFill>
                <a:srgbClr val="000000"/>
              </a:solidFill>
            </a:endParaRPr>
          </a:p>
          <a:p>
            <a:r>
              <a:rPr lang="en-US" altLang="zh-CN" sz="1600">
                <a:solidFill>
                  <a:srgbClr val="000000"/>
                </a:solidFill>
                <a:effectLst/>
              </a:rPr>
              <a:t>JSONLoader</a:t>
            </a:r>
            <a:r>
              <a:rPr lang="zh-CN" altLang="en-US" sz="1600">
                <a:solidFill>
                  <a:srgbClr val="000000"/>
                </a:solidFill>
                <a:effectLst/>
              </a:rPr>
              <a:t>使用</a:t>
            </a:r>
            <a:r>
              <a:rPr lang="en-US" altLang="zh-CN" sz="1600">
                <a:solidFill>
                  <a:srgbClr val="000000"/>
                </a:solidFill>
                <a:effectLst/>
              </a:rPr>
              <a:t>jq</a:t>
            </a:r>
            <a:r>
              <a:rPr lang="zh-CN" altLang="en-US" sz="1600">
                <a:solidFill>
                  <a:srgbClr val="000000"/>
                </a:solidFill>
                <a:effectLst/>
              </a:rPr>
              <a:t>的解析语法，常见如：</a:t>
            </a:r>
            <a:endParaRPr lang="en-US" altLang="zh-CN" sz="1600">
              <a:solidFill>
                <a:srgbClr val="000000"/>
              </a:solidFill>
              <a:effectLst/>
            </a:endParaRPr>
          </a:p>
          <a:p>
            <a:pPr lvl="1"/>
            <a:r>
              <a:rPr lang="en-US" altLang="zh-CN" sz="1400">
                <a:solidFill>
                  <a:schemeClr val="tx2">
                    <a:lumMod val="75000"/>
                    <a:lumOff val="25000"/>
                  </a:schemeClr>
                </a:solidFill>
                <a:latin typeface="Consolas" panose="020B0609020204030204" pitchFamily="49" charset="0"/>
                <a:ea typeface="阿里巴巴普惠体" panose="00020600040101010101" pitchFamily="18" charset="-122"/>
              </a:rPr>
              <a:t>.</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表示根、</a:t>
            </a:r>
            <a:r>
              <a:rPr lang="en-US" altLang="zh-CN" sz="1400">
                <a:solidFill>
                  <a:schemeClr val="tx2">
                    <a:lumMod val="75000"/>
                    <a:lumOff val="25000"/>
                  </a:schemeClr>
                </a:solidFill>
                <a:latin typeface="Consolas" panose="020B0609020204030204" pitchFamily="49" charset="0"/>
                <a:ea typeface="阿里巴巴普惠体" panose="00020600040101010101" pitchFamily="18" charset="-122"/>
              </a:rPr>
              <a:t>[]</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表示数组</a:t>
            </a:r>
            <a:endParaRPr lang="en-US"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a:p>
            <a:pPr lvl="1"/>
            <a:r>
              <a:rPr lang="en-US" altLang="zh-CN" sz="1400">
                <a:solidFill>
                  <a:schemeClr val="tx2">
                    <a:lumMod val="75000"/>
                    <a:lumOff val="25000"/>
                  </a:schemeClr>
                </a:solidFill>
                <a:effectLst/>
                <a:latin typeface="Consolas" panose="020B0609020204030204" pitchFamily="49" charset="0"/>
                <a:ea typeface="阿里巴巴普惠体" panose="00020600040101010101" pitchFamily="18" charset="-122"/>
              </a:rPr>
              <a:t>.name</a:t>
            </a:r>
            <a:r>
              <a:rPr lang="zh-CN" altLang="en-US" sz="1400">
                <a:solidFill>
                  <a:schemeClr val="tx2">
                    <a:lumMod val="75000"/>
                    <a:lumOff val="25000"/>
                  </a:schemeClr>
                </a:solidFill>
                <a:effectLst/>
                <a:latin typeface="Consolas" panose="020B0609020204030204" pitchFamily="49" charset="0"/>
                <a:ea typeface="阿里巴巴普惠体" panose="00020600040101010101" pitchFamily="18" charset="-122"/>
              </a:rPr>
              <a:t>表示从根取</a:t>
            </a:r>
            <a:r>
              <a:rPr lang="en-US" altLang="zh-CN" sz="1400">
                <a:solidFill>
                  <a:schemeClr val="tx2">
                    <a:lumMod val="75000"/>
                    <a:lumOff val="25000"/>
                  </a:schemeClr>
                </a:solidFill>
                <a:effectLst/>
                <a:latin typeface="Consolas" panose="020B0609020204030204" pitchFamily="49" charset="0"/>
                <a:ea typeface="阿里巴巴普惠体" panose="00020600040101010101" pitchFamily="18" charset="-122"/>
              </a:rPr>
              <a:t>name</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的值</a:t>
            </a:r>
            <a:endParaRPr lang="en-US"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a:p>
            <a:pPr lvl="1"/>
            <a:r>
              <a:rPr lang="en-US" altLang="zh-CN" sz="1400">
                <a:solidFill>
                  <a:schemeClr val="tx2">
                    <a:lumMod val="75000"/>
                    <a:lumOff val="25000"/>
                  </a:schemeClr>
                </a:solidFill>
                <a:effectLst/>
                <a:latin typeface="Consolas" panose="020B0609020204030204" pitchFamily="49" charset="0"/>
                <a:ea typeface="阿里巴巴普惠体" panose="00020600040101010101" pitchFamily="18" charset="-122"/>
              </a:rPr>
              <a:t>.hobby[1]</a:t>
            </a:r>
            <a:r>
              <a:rPr lang="zh-CN" altLang="en-US" sz="1400">
                <a:solidFill>
                  <a:schemeClr val="tx2">
                    <a:lumMod val="75000"/>
                    <a:lumOff val="25000"/>
                  </a:schemeClr>
                </a:solidFill>
                <a:effectLst/>
                <a:latin typeface="Consolas" panose="020B0609020204030204" pitchFamily="49" charset="0"/>
                <a:ea typeface="阿里巴巴普惠体" panose="00020600040101010101" pitchFamily="18" charset="-122"/>
              </a:rPr>
              <a:t>表示取</a:t>
            </a:r>
            <a:r>
              <a:rPr lang="en-US" altLang="zh-CN" sz="1400">
                <a:solidFill>
                  <a:schemeClr val="tx2">
                    <a:lumMod val="75000"/>
                    <a:lumOff val="25000"/>
                  </a:schemeClr>
                </a:solidFill>
                <a:effectLst/>
                <a:latin typeface="Consolas" panose="020B0609020204030204" pitchFamily="49" charset="0"/>
                <a:ea typeface="阿里巴巴普惠体" panose="00020600040101010101" pitchFamily="18" charset="-122"/>
              </a:rPr>
              <a:t>hobby</a:t>
            </a:r>
            <a:r>
              <a:rPr lang="zh-CN" altLang="en-US" sz="1400">
                <a:solidFill>
                  <a:schemeClr val="tx2">
                    <a:lumMod val="75000"/>
                    <a:lumOff val="25000"/>
                  </a:schemeClr>
                </a:solidFill>
                <a:effectLst/>
                <a:latin typeface="Consolas" panose="020B0609020204030204" pitchFamily="49" charset="0"/>
                <a:ea typeface="阿里巴巴普惠体" panose="00020600040101010101" pitchFamily="18" charset="-122"/>
              </a:rPr>
              <a:t>对应数组的第二个元素</a:t>
            </a:r>
            <a:endParaRPr lang="en-US" altLang="zh-CN" sz="1400">
              <a:solidFill>
                <a:schemeClr val="tx2">
                  <a:lumMod val="75000"/>
                  <a:lumOff val="25000"/>
                </a:schemeClr>
              </a:solidFill>
              <a:effectLst/>
              <a:latin typeface="Consolas" panose="020B0609020204030204" pitchFamily="49" charset="0"/>
              <a:ea typeface="阿里巴巴普惠体" panose="00020600040101010101" pitchFamily="18" charset="-122"/>
            </a:endParaRPr>
          </a:p>
          <a:p>
            <a:pPr lvl="1"/>
            <a:r>
              <a:rPr lang="en-US" altLang="zh-CN" sz="1400">
                <a:solidFill>
                  <a:schemeClr val="tx2">
                    <a:lumMod val="75000"/>
                    <a:lumOff val="25000"/>
                  </a:schemeClr>
                </a:solidFill>
                <a:effectLst/>
                <a:latin typeface="Consolas" panose="020B0609020204030204" pitchFamily="49" charset="0"/>
                <a:ea typeface="阿里巴巴普惠体" panose="00020600040101010101" pitchFamily="18" charset="-122"/>
              </a:rPr>
              <a:t>.[]</a:t>
            </a:r>
            <a:r>
              <a:rPr lang="zh-CN" altLang="en-US" sz="1400">
                <a:solidFill>
                  <a:schemeClr val="tx2">
                    <a:lumMod val="75000"/>
                    <a:lumOff val="25000"/>
                  </a:schemeClr>
                </a:solidFill>
                <a:effectLst/>
                <a:latin typeface="Consolas" panose="020B0609020204030204" pitchFamily="49" charset="0"/>
                <a:ea typeface="阿里巴巴普惠体" panose="00020600040101010101" pitchFamily="18" charset="-122"/>
              </a:rPr>
              <a:t>表示将数组内的每个字典（</a:t>
            </a:r>
            <a:r>
              <a:rPr lang="en-US" altLang="zh-CN" sz="1400">
                <a:solidFill>
                  <a:schemeClr val="tx2">
                    <a:lumMod val="75000"/>
                    <a:lumOff val="25000"/>
                  </a:schemeClr>
                </a:solidFill>
                <a:effectLst/>
                <a:latin typeface="Consolas" panose="020B0609020204030204" pitchFamily="49" charset="0"/>
                <a:ea typeface="阿里巴巴普惠体" panose="00020600040101010101" pitchFamily="18" charset="-122"/>
              </a:rPr>
              <a:t>JSON</a:t>
            </a:r>
            <a:r>
              <a:rPr lang="zh-CN" altLang="en-US" sz="1400">
                <a:solidFill>
                  <a:schemeClr val="tx2">
                    <a:lumMod val="75000"/>
                    <a:lumOff val="25000"/>
                  </a:schemeClr>
                </a:solidFill>
                <a:effectLst/>
                <a:latin typeface="Consolas" panose="020B0609020204030204" pitchFamily="49" charset="0"/>
                <a:ea typeface="阿里巴巴普惠体" panose="00020600040101010101" pitchFamily="18" charset="-122"/>
              </a:rPr>
              <a:t>对象）都取到</a:t>
            </a:r>
            <a:endParaRPr lang="en-US" altLang="zh-CN" sz="1400">
              <a:solidFill>
                <a:schemeClr val="tx2">
                  <a:lumMod val="75000"/>
                  <a:lumOff val="25000"/>
                </a:schemeClr>
              </a:solidFill>
              <a:effectLst/>
              <a:latin typeface="Consolas" panose="020B0609020204030204" pitchFamily="49" charset="0"/>
              <a:ea typeface="阿里巴巴普惠体" panose="00020600040101010101" pitchFamily="18" charset="-122"/>
            </a:endParaRPr>
          </a:p>
          <a:p>
            <a:pPr lvl="1"/>
            <a:r>
              <a:rPr lang="en-US" altLang="zh-CN" sz="1400">
                <a:solidFill>
                  <a:schemeClr val="tx2">
                    <a:lumMod val="75000"/>
                    <a:lumOff val="25000"/>
                  </a:schemeClr>
                </a:solidFill>
                <a:latin typeface="Consolas" panose="020B0609020204030204" pitchFamily="49" charset="0"/>
                <a:ea typeface="阿里巴巴普惠体" panose="00020600040101010101" pitchFamily="18" charset="-122"/>
              </a:rPr>
              <a:t>.[].name</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表示取数组内每个字典（</a:t>
            </a:r>
            <a:r>
              <a:rPr lang="en-US" altLang="zh-CN" sz="1400">
                <a:solidFill>
                  <a:schemeClr val="tx2">
                    <a:lumMod val="75000"/>
                    <a:lumOff val="25000"/>
                  </a:schemeClr>
                </a:solidFill>
                <a:latin typeface="Consolas" panose="020B0609020204030204" pitchFamily="49" charset="0"/>
                <a:ea typeface="阿里巴巴普惠体" panose="00020600040101010101" pitchFamily="18" charset="-122"/>
              </a:rPr>
              <a:t>JSON</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）对象的</a:t>
            </a:r>
            <a:r>
              <a:rPr lang="en-US" altLang="zh-CN" sz="1400">
                <a:solidFill>
                  <a:schemeClr val="tx2">
                    <a:lumMod val="75000"/>
                    <a:lumOff val="25000"/>
                  </a:schemeClr>
                </a:solidFill>
                <a:latin typeface="Consolas" panose="020B0609020204030204" pitchFamily="49" charset="0"/>
                <a:ea typeface="阿里巴巴普惠体" panose="00020600040101010101" pitchFamily="18" charset="-122"/>
              </a:rPr>
              <a:t>name</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对应的值</a:t>
            </a:r>
            <a:endParaRPr lang="en-US"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a:p>
            <a:pPr marL="0" indent="0">
              <a:buNone/>
            </a:pPr>
            <a:r>
              <a:rPr lang="en-US" altLang="zh-CN" sz="1600">
                <a:solidFill>
                  <a:srgbClr val="000000"/>
                </a:solidFill>
              </a:rPr>
              <a:t>JSONLoader</a:t>
            </a:r>
            <a:r>
              <a:rPr lang="zh-CN" altLang="en-US" sz="1600">
                <a:solidFill>
                  <a:srgbClr val="000000"/>
                </a:solidFill>
              </a:rPr>
              <a:t>初始化有</a:t>
            </a:r>
            <a:r>
              <a:rPr lang="en-US" altLang="zh-CN" sz="1600">
                <a:solidFill>
                  <a:srgbClr val="000000"/>
                </a:solidFill>
              </a:rPr>
              <a:t>4</a:t>
            </a:r>
            <a:r>
              <a:rPr lang="zh-CN" altLang="en-US" sz="1600">
                <a:solidFill>
                  <a:srgbClr val="000000"/>
                </a:solidFill>
              </a:rPr>
              <a:t>个主要参数：</a:t>
            </a:r>
            <a:endParaRPr lang="en-US" altLang="zh-CN" sz="1600">
              <a:solidFill>
                <a:srgbClr val="000000"/>
              </a:solidFill>
            </a:endParaRPr>
          </a:p>
          <a:p>
            <a:r>
              <a:rPr lang="en" altLang="zh-CN" sz="1600">
                <a:solidFill>
                  <a:srgbClr val="000000"/>
                </a:solidFill>
              </a:rPr>
              <a:t>file_path</a:t>
            </a:r>
            <a:r>
              <a:rPr lang="zh-CN" altLang="en-US" sz="1600">
                <a:solidFill>
                  <a:srgbClr val="000000"/>
                </a:solidFill>
              </a:rPr>
              <a:t>：文件路径，必填</a:t>
            </a:r>
            <a:endParaRPr lang="en-US" altLang="zh-CN" sz="1600">
              <a:solidFill>
                <a:srgbClr val="000000"/>
              </a:solidFill>
            </a:endParaRPr>
          </a:p>
          <a:p>
            <a:r>
              <a:rPr lang="en-US" altLang="zh-CN" sz="1600">
                <a:solidFill>
                  <a:srgbClr val="000000"/>
                </a:solidFill>
              </a:rPr>
              <a:t>jq_schema</a:t>
            </a:r>
            <a:r>
              <a:rPr lang="zh-CN" altLang="en-US" sz="1600">
                <a:solidFill>
                  <a:srgbClr val="000000"/>
                </a:solidFill>
              </a:rPr>
              <a:t>：</a:t>
            </a:r>
            <a:r>
              <a:rPr lang="en-US" altLang="zh-CN" sz="1600">
                <a:solidFill>
                  <a:srgbClr val="000000"/>
                </a:solidFill>
              </a:rPr>
              <a:t>jq</a:t>
            </a:r>
            <a:r>
              <a:rPr lang="zh-CN" altLang="en-US" sz="1600">
                <a:solidFill>
                  <a:srgbClr val="000000"/>
                </a:solidFill>
              </a:rPr>
              <a:t>解析语法，必填</a:t>
            </a:r>
            <a:endParaRPr lang="en-US" altLang="zh-CN" sz="1600">
              <a:solidFill>
                <a:srgbClr val="000000"/>
              </a:solidFill>
            </a:endParaRPr>
          </a:p>
          <a:p>
            <a:r>
              <a:rPr lang="en-US" altLang="zh-CN" sz="1600">
                <a:solidFill>
                  <a:srgbClr val="000000"/>
                </a:solidFill>
              </a:rPr>
              <a:t>text_content</a:t>
            </a:r>
            <a:r>
              <a:rPr lang="zh-CN" altLang="en-US" sz="1600">
                <a:solidFill>
                  <a:srgbClr val="000000"/>
                </a:solidFill>
              </a:rPr>
              <a:t>：抽取到的是否是字符串，默认</a:t>
            </a:r>
            <a:r>
              <a:rPr lang="en-US" altLang="zh-CN" sz="1600">
                <a:solidFill>
                  <a:srgbClr val="000000"/>
                </a:solidFill>
              </a:rPr>
              <a:t>True</a:t>
            </a:r>
            <a:r>
              <a:rPr lang="zh-CN" altLang="en-US" sz="1600">
                <a:solidFill>
                  <a:srgbClr val="000000"/>
                </a:solidFill>
              </a:rPr>
              <a:t>，非必填</a:t>
            </a:r>
            <a:endParaRPr lang="en-US" altLang="zh-CN" sz="1600">
              <a:solidFill>
                <a:srgbClr val="000000"/>
              </a:solidFill>
            </a:endParaRPr>
          </a:p>
          <a:p>
            <a:r>
              <a:rPr lang="en-US" altLang="zh-CN" sz="1600">
                <a:solidFill>
                  <a:srgbClr val="000000"/>
                </a:solidFill>
              </a:rPr>
              <a:t>json_lines</a:t>
            </a:r>
            <a:r>
              <a:rPr lang="zh-CN" altLang="en-US" sz="1600">
                <a:solidFill>
                  <a:srgbClr val="000000"/>
                </a:solidFill>
              </a:rPr>
              <a:t>：是否是</a:t>
            </a:r>
            <a:r>
              <a:rPr lang="en-US" altLang="zh-CN" sz="1600">
                <a:solidFill>
                  <a:srgbClr val="000000"/>
                </a:solidFill>
              </a:rPr>
              <a:t>JsonLines</a:t>
            </a:r>
            <a:r>
              <a:rPr lang="zh-CN" altLang="en-US" sz="1600">
                <a:solidFill>
                  <a:srgbClr val="000000"/>
                </a:solidFill>
              </a:rPr>
              <a:t>文件，默认</a:t>
            </a:r>
            <a:r>
              <a:rPr lang="en-US" altLang="zh-CN" sz="1600">
                <a:solidFill>
                  <a:srgbClr val="000000"/>
                </a:solidFill>
              </a:rPr>
              <a:t>False</a:t>
            </a:r>
            <a:r>
              <a:rPr lang="zh-CN" altLang="en-US" sz="1600">
                <a:solidFill>
                  <a:srgbClr val="000000"/>
                </a:solidFill>
              </a:rPr>
              <a:t>，非必填</a:t>
            </a:r>
            <a:endParaRPr lang="en-US" altLang="zh-CN" sz="1600">
              <a:solidFill>
                <a:srgbClr val="000000"/>
              </a:solidFill>
            </a:endParaRPr>
          </a:p>
          <a:p>
            <a:pPr lvl="1"/>
            <a:r>
              <a:rPr lang="en-US" altLang="zh-CN" sz="1400">
                <a:solidFill>
                  <a:schemeClr val="tx2">
                    <a:lumMod val="75000"/>
                    <a:lumOff val="25000"/>
                  </a:schemeClr>
                </a:solidFill>
                <a:latin typeface="Consolas" panose="020B0609020204030204" pitchFamily="49" charset="0"/>
                <a:ea typeface="阿里巴巴普惠体" panose="00020600040101010101" pitchFamily="18" charset="-122"/>
              </a:rPr>
              <a:t>JsonLines</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文件：每一行都是一个独立的字典（</a:t>
            </a:r>
            <a:r>
              <a:rPr lang="en-US" altLang="zh-CN" sz="1400">
                <a:solidFill>
                  <a:schemeClr val="tx2">
                    <a:lumMod val="75000"/>
                    <a:lumOff val="25000"/>
                  </a:schemeClr>
                </a:solidFill>
                <a:latin typeface="Consolas" panose="020B0609020204030204" pitchFamily="49" charset="0"/>
                <a:ea typeface="阿里巴巴普惠体" panose="00020600040101010101" pitchFamily="18" charset="-122"/>
              </a:rPr>
              <a:t>Json</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对象）</a:t>
            </a:r>
            <a:endParaRPr lang="en"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p:txBody>
      </p:sp>
    </p:spTree>
    <p:extLst>
      <p:ext uri="{BB962C8B-B14F-4D97-AF65-F5344CB8AC3E}">
        <p14:creationId xmlns:p14="http://schemas.microsoft.com/office/powerpoint/2010/main" val="12483335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F54C6-C27C-DD2F-8FD8-D71B15286A7B}"/>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F8750DD8-2251-BE4C-5A5D-20D5569173C0}"/>
              </a:ext>
            </a:extLst>
          </p:cNvPr>
          <p:cNvSpPr>
            <a:spLocks noGrp="1"/>
          </p:cNvSpPr>
          <p:nvPr>
            <p:ph type="body" sz="quarter" idx="11"/>
          </p:nvPr>
        </p:nvSpPr>
        <p:spPr>
          <a:xfrm>
            <a:off x="6456044" y="2924810"/>
            <a:ext cx="5598795"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Document loaders</a:t>
            </a:r>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 </a:t>
            </a:r>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PyPDFLoader</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0C61F012-BDBD-3577-C751-808918AAA962}"/>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31A7B69D-3739-6888-2D3C-FE9EF3D26912}"/>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D8018772-5C26-F6F4-FC58-795C536FD45A}"/>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42142720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45D4C-E022-928E-E72D-AE5652824FD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133EC82-4766-B300-11D1-BDE207FA3785}"/>
              </a:ext>
            </a:extLst>
          </p:cNvPr>
          <p:cNvSpPr>
            <a:spLocks noGrp="1"/>
          </p:cNvSpPr>
          <p:nvPr>
            <p:ph type="body" sz="quarter" idx="10"/>
          </p:nvPr>
        </p:nvSpPr>
        <p:spPr/>
        <p:txBody>
          <a:bodyPr/>
          <a:lstStyle/>
          <a:p>
            <a:r>
              <a:rPr kumimoji="1" lang="en-US" altLang="zh-CN">
                <a:solidFill>
                  <a:schemeClr val="tx1">
                    <a:lumMod val="85000"/>
                    <a:lumOff val="15000"/>
                  </a:schemeClr>
                </a:solidFill>
              </a:rPr>
              <a:t>PyPDFLoader</a:t>
            </a:r>
            <a:endParaRPr kumimoji="1" lang="zh-CN" altLang="en-US"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0BC05EF3-55C6-96B1-CD47-898D107D7BE1}"/>
              </a:ext>
            </a:extLst>
          </p:cNvPr>
          <p:cNvSpPr>
            <a:spLocks noGrp="1"/>
          </p:cNvSpPr>
          <p:nvPr>
            <p:ph type="body" sz="quarter" idx="11"/>
          </p:nvPr>
        </p:nvSpPr>
        <p:spPr>
          <a:xfrm>
            <a:off x="479425" y="1124744"/>
            <a:ext cx="11161713" cy="1008112"/>
          </a:xfrm>
        </p:spPr>
        <p:txBody>
          <a:bodyPr/>
          <a:lstStyle/>
          <a:p>
            <a:r>
              <a:rPr lang="en-US" altLang="zh-CN">
                <a:solidFill>
                  <a:schemeClr val="tx1">
                    <a:lumMod val="85000"/>
                    <a:lumOff val="15000"/>
                  </a:schemeClr>
                </a:solidFill>
                <a:effectLst/>
                <a:latin typeface="DEJAVU SANS MONO" panose="020B0609030804020204" pitchFamily="49" charset="0"/>
              </a:rPr>
              <a:t>LangChain</a:t>
            </a:r>
            <a:r>
              <a:rPr lang="zh-CN" altLang="en-US">
                <a:solidFill>
                  <a:schemeClr val="tx1">
                    <a:lumMod val="85000"/>
                    <a:lumOff val="15000"/>
                  </a:schemeClr>
                </a:solidFill>
                <a:effectLst/>
                <a:latin typeface="DEJAVU SANS MONO" panose="020B0609030804020204" pitchFamily="49" charset="0"/>
              </a:rPr>
              <a:t>内支持许多</a:t>
            </a:r>
            <a:r>
              <a:rPr lang="en-US" altLang="zh-CN">
                <a:solidFill>
                  <a:schemeClr val="tx1">
                    <a:lumMod val="85000"/>
                    <a:lumOff val="15000"/>
                  </a:schemeClr>
                </a:solidFill>
                <a:effectLst/>
                <a:latin typeface="DEJAVU SANS MONO" panose="020B0609030804020204" pitchFamily="49" charset="0"/>
              </a:rPr>
              <a:t>PDF</a:t>
            </a:r>
            <a:r>
              <a:rPr lang="zh-CN" altLang="en-US">
                <a:solidFill>
                  <a:schemeClr val="tx1">
                    <a:lumMod val="85000"/>
                    <a:lumOff val="15000"/>
                  </a:schemeClr>
                </a:solidFill>
                <a:effectLst/>
                <a:latin typeface="DEJAVU SANS MONO" panose="020B0609030804020204" pitchFamily="49" charset="0"/>
              </a:rPr>
              <a:t>的加载器，我们选择其中的</a:t>
            </a:r>
            <a:r>
              <a:rPr lang="en-US" altLang="zh-CN">
                <a:solidFill>
                  <a:schemeClr val="tx1">
                    <a:lumMod val="85000"/>
                    <a:lumOff val="15000"/>
                  </a:schemeClr>
                </a:solidFill>
                <a:effectLst/>
                <a:latin typeface="DEJAVU SANS MONO" panose="020B0609030804020204" pitchFamily="49" charset="0"/>
              </a:rPr>
              <a:t>PyPDFLoader</a:t>
            </a:r>
            <a:r>
              <a:rPr lang="zh-CN" altLang="en-US">
                <a:solidFill>
                  <a:schemeClr val="tx1">
                    <a:lumMod val="85000"/>
                    <a:lumOff val="15000"/>
                  </a:schemeClr>
                </a:solidFill>
                <a:effectLst/>
                <a:latin typeface="DEJAVU SANS MONO" panose="020B0609030804020204" pitchFamily="49" charset="0"/>
              </a:rPr>
              <a:t>使用。</a:t>
            </a:r>
            <a:endParaRPr lang="en-US" altLang="zh-CN">
              <a:solidFill>
                <a:schemeClr val="tx1">
                  <a:lumMod val="85000"/>
                  <a:lumOff val="15000"/>
                </a:schemeClr>
              </a:solidFill>
              <a:effectLst/>
              <a:latin typeface="DEJAVU SANS MONO" panose="020B0609030804020204" pitchFamily="49" charset="0"/>
            </a:endParaRPr>
          </a:p>
          <a:p>
            <a:r>
              <a:rPr kumimoji="1" lang="en-US" altLang="zh-CN">
                <a:solidFill>
                  <a:schemeClr val="tx1">
                    <a:lumMod val="85000"/>
                    <a:lumOff val="15000"/>
                  </a:schemeClr>
                </a:solidFill>
                <a:latin typeface="DEJAVU SANS MONO" panose="020B0609030804020204" pitchFamily="49" charset="0"/>
              </a:rPr>
              <a:t>PyPDFLoader</a:t>
            </a:r>
            <a:r>
              <a:rPr kumimoji="1" lang="zh-CN" altLang="en-US">
                <a:solidFill>
                  <a:schemeClr val="tx1">
                    <a:lumMod val="85000"/>
                    <a:lumOff val="15000"/>
                  </a:schemeClr>
                </a:solidFill>
                <a:latin typeface="DEJAVU SANS MONO" panose="020B0609030804020204" pitchFamily="49" charset="0"/>
              </a:rPr>
              <a:t>加载器，依赖</a:t>
            </a:r>
            <a:r>
              <a:rPr kumimoji="1" lang="en-US" altLang="zh-CN">
                <a:solidFill>
                  <a:schemeClr val="tx1">
                    <a:lumMod val="85000"/>
                    <a:lumOff val="15000"/>
                  </a:schemeClr>
                </a:solidFill>
                <a:latin typeface="DEJAVU SANS MONO" panose="020B0609030804020204" pitchFamily="49" charset="0"/>
              </a:rPr>
              <a:t>PyPDF</a:t>
            </a:r>
            <a:r>
              <a:rPr kumimoji="1" lang="zh-CN" altLang="en-US">
                <a:solidFill>
                  <a:schemeClr val="tx1">
                    <a:lumMod val="85000"/>
                    <a:lumOff val="15000"/>
                  </a:schemeClr>
                </a:solidFill>
                <a:latin typeface="DEJAVU SANS MONO" panose="020B0609030804020204" pitchFamily="49" charset="0"/>
              </a:rPr>
              <a:t>库，所以，需要安装它：</a:t>
            </a:r>
          </a:p>
          <a:p>
            <a:r>
              <a:rPr kumimoji="1" lang="en-US" altLang="zh-CN">
                <a:solidFill>
                  <a:schemeClr val="tx1">
                    <a:lumMod val="85000"/>
                    <a:lumOff val="15000"/>
                  </a:schemeClr>
                </a:solidFill>
                <a:latin typeface="DEJAVU SANS MONO" panose="020B0609030804020204" pitchFamily="49" charset="0"/>
              </a:rPr>
              <a:t>pip install pypdf</a:t>
            </a:r>
          </a:p>
          <a:p>
            <a:endParaRPr kumimoji="1" lang="en-US" altLang="zh-CN">
              <a:solidFill>
                <a:schemeClr val="tx1">
                  <a:lumMod val="85000"/>
                  <a:lumOff val="15000"/>
                </a:schemeClr>
              </a:solidFill>
              <a:latin typeface="DEJAVU SANS MONO" panose="020B0609030804020204" pitchFamily="49" charset="0"/>
            </a:endParaRPr>
          </a:p>
          <a:p>
            <a:r>
              <a:rPr kumimoji="1" lang="en-US" altLang="zh-CN">
                <a:solidFill>
                  <a:schemeClr val="tx1">
                    <a:lumMod val="85000"/>
                    <a:lumOff val="15000"/>
                  </a:schemeClr>
                </a:solidFill>
                <a:latin typeface="DEJAVU SANS MONO" panose="020B0609030804020204" pitchFamily="49" charset="0"/>
              </a:rPr>
              <a:t>PyPDFLoader</a:t>
            </a:r>
            <a:r>
              <a:rPr kumimoji="1" lang="zh-CN" altLang="en-US">
                <a:solidFill>
                  <a:schemeClr val="tx1">
                    <a:lumMod val="85000"/>
                    <a:lumOff val="15000"/>
                  </a:schemeClr>
                </a:solidFill>
                <a:latin typeface="DEJAVU SANS MONO" panose="020B0609030804020204" pitchFamily="49" charset="0"/>
              </a:rPr>
              <a:t>使用还是比较简单的，如下代码即可快速加载</a:t>
            </a:r>
            <a:r>
              <a:rPr kumimoji="1" lang="en-US" altLang="zh-CN">
                <a:solidFill>
                  <a:schemeClr val="tx1">
                    <a:lumMod val="85000"/>
                    <a:lumOff val="15000"/>
                  </a:schemeClr>
                </a:solidFill>
                <a:latin typeface="DEJAVU SANS MONO" panose="020B0609030804020204" pitchFamily="49" charset="0"/>
              </a:rPr>
              <a:t>PDF</a:t>
            </a:r>
            <a:r>
              <a:rPr kumimoji="1" lang="zh-CN" altLang="en-US">
                <a:solidFill>
                  <a:schemeClr val="tx1">
                    <a:lumMod val="85000"/>
                    <a:lumOff val="15000"/>
                  </a:schemeClr>
                </a:solidFill>
                <a:latin typeface="DEJAVU SANS MONO" panose="020B0609030804020204" pitchFamily="49" charset="0"/>
              </a:rPr>
              <a:t>中的文字内容了：</a:t>
            </a:r>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p:txBody>
      </p:sp>
      <p:sp>
        <p:nvSpPr>
          <p:cNvPr id="14" name="文本框 13">
            <a:extLst>
              <a:ext uri="{FF2B5EF4-FFF2-40B4-BE49-F238E27FC236}">
                <a16:creationId xmlns:a16="http://schemas.microsoft.com/office/drawing/2014/main" id="{F0219EAA-31DF-6790-0E84-948D1DC3C281}"/>
              </a:ext>
            </a:extLst>
          </p:cNvPr>
          <p:cNvSpPr txBox="1"/>
          <p:nvPr/>
        </p:nvSpPr>
        <p:spPr>
          <a:xfrm>
            <a:off x="479424" y="3247817"/>
            <a:ext cx="11305207"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None/>
            </a:pPr>
            <a:r>
              <a:rPr lang="af-ZA" altLang="zh-CN" sz="1800">
                <a:solidFill>
                  <a:schemeClr val="tx2">
                    <a:lumMod val="90000"/>
                    <a:lumOff val="10000"/>
                  </a:schemeClr>
                </a:solidFill>
                <a:effectLst/>
                <a:latin typeface="Consolas" panose="020B0609020204030204" pitchFamily="49" charset="0"/>
                <a:ea typeface="阿里巴巴普惠体" panose="00020600040101010101" pitchFamily="18" charset="-122"/>
              </a:rPr>
              <a:t>from</a:t>
            </a:r>
            <a:r>
              <a:rPr lang="af-ZA" altLang="zh-CN" sz="1800">
                <a:solidFill>
                  <a:srgbClr val="080808"/>
                </a:solidFill>
                <a:effectLst/>
                <a:latin typeface="Consolas" panose="020B0609020204030204" pitchFamily="49" charset="0"/>
                <a:ea typeface="阿里巴巴普惠体" panose="00020600040101010101" pitchFamily="18" charset="-122"/>
              </a:rPr>
              <a:t> langchain_community.document_loaders </a:t>
            </a:r>
            <a:r>
              <a:rPr lang="af-ZA" altLang="zh-CN" sz="1800">
                <a:solidFill>
                  <a:schemeClr val="tx2">
                    <a:lumMod val="90000"/>
                    <a:lumOff val="10000"/>
                  </a:schemeClr>
                </a:solidFill>
                <a:effectLst/>
                <a:latin typeface="Consolas" panose="020B0609020204030204" pitchFamily="49" charset="0"/>
                <a:ea typeface="阿里巴巴普惠体" panose="00020600040101010101" pitchFamily="18" charset="-122"/>
              </a:rPr>
              <a:t>import</a:t>
            </a:r>
            <a:r>
              <a:rPr lang="af-ZA" altLang="zh-CN" sz="1800">
                <a:solidFill>
                  <a:srgbClr val="080808"/>
                </a:solidFill>
                <a:effectLst/>
                <a:latin typeface="Consolas" panose="020B0609020204030204" pitchFamily="49" charset="0"/>
                <a:ea typeface="阿里巴巴普惠体" panose="00020600040101010101" pitchFamily="18" charset="-122"/>
              </a:rPr>
              <a:t> PyPDFLoader</a:t>
            </a:r>
          </a:p>
          <a:p>
            <a:pPr>
              <a:buNone/>
            </a:pPr>
            <a:endParaRPr lang="af-ZA" altLang="zh-CN" sz="1800">
              <a:solidFill>
                <a:srgbClr val="080808"/>
              </a:solidFill>
              <a:effectLst/>
              <a:latin typeface="Consolas" panose="020B0609020204030204" pitchFamily="49" charset="0"/>
              <a:ea typeface="阿里巴巴普惠体" panose="00020600040101010101" pitchFamily="18" charset="-122"/>
            </a:endParaRPr>
          </a:p>
          <a:p>
            <a:pPr>
              <a:buNone/>
            </a:pPr>
            <a:r>
              <a:rPr lang="af-ZA" altLang="zh-CN" sz="1800">
                <a:solidFill>
                  <a:srgbClr val="080808"/>
                </a:solidFill>
                <a:effectLst/>
                <a:latin typeface="Consolas" panose="020B0609020204030204" pitchFamily="49" charset="0"/>
                <a:ea typeface="阿里巴巴普惠体" panose="00020600040101010101" pitchFamily="18" charset="-122"/>
              </a:rPr>
              <a:t>loader = PyPDFLoader(</a:t>
            </a:r>
            <a:br>
              <a:rPr lang="af-ZA" altLang="zh-CN" sz="1800">
                <a:solidFill>
                  <a:srgbClr val="080808"/>
                </a:solidFill>
                <a:effectLst/>
                <a:latin typeface="Consolas" panose="020B0609020204030204" pitchFamily="49" charset="0"/>
                <a:ea typeface="阿里巴巴普惠体" panose="00020600040101010101" pitchFamily="18" charset="-122"/>
              </a:rPr>
            </a:br>
            <a:r>
              <a:rPr lang="af-ZA" altLang="zh-CN" sz="1800">
                <a:solidFill>
                  <a:srgbClr val="080808"/>
                </a:solidFill>
                <a:effectLst/>
                <a:latin typeface="Consolas" panose="020B0609020204030204" pitchFamily="49" charset="0"/>
                <a:ea typeface="阿里巴巴普惠体" panose="00020600040101010101" pitchFamily="18" charset="-122"/>
              </a:rPr>
              <a:t>    </a:t>
            </a:r>
            <a:r>
              <a:rPr lang="af-ZA" altLang="zh-CN" sz="1800">
                <a:solidFill>
                  <a:srgbClr val="660099"/>
                </a:solidFill>
                <a:effectLst/>
                <a:latin typeface="Consolas" panose="020B0609020204030204" pitchFamily="49" charset="0"/>
                <a:ea typeface="阿里巴巴普惠体" panose="00020600040101010101" pitchFamily="18" charset="-122"/>
              </a:rPr>
              <a:t>file_path</a:t>
            </a:r>
            <a:r>
              <a:rPr lang="af-ZA" altLang="zh-CN" sz="1800">
                <a:solidFill>
                  <a:srgbClr val="080808"/>
                </a:solidFill>
                <a:effectLst/>
                <a:latin typeface="Consolas" panose="020B0609020204030204" pitchFamily="49" charset="0"/>
                <a:ea typeface="阿里巴巴普惠体" panose="00020600040101010101" pitchFamily="18" charset="-122"/>
              </a:rPr>
              <a:t>=</a:t>
            </a:r>
            <a:r>
              <a:rPr lang="af-ZA" altLang="zh-CN" sz="1800">
                <a:solidFill>
                  <a:srgbClr val="067D17"/>
                </a:solidFill>
                <a:effectLst/>
                <a:latin typeface="Consolas" panose="020B0609020204030204" pitchFamily="49" charset="0"/>
                <a:ea typeface="阿里巴巴普惠体" panose="00020600040101010101" pitchFamily="18" charset="-122"/>
              </a:rPr>
              <a:t>""</a:t>
            </a:r>
            <a:r>
              <a:rPr lang="af-ZA" altLang="zh-CN" sz="1800">
                <a:solidFill>
                  <a:srgbClr val="080808"/>
                </a:solidFill>
                <a:effectLst/>
                <a:latin typeface="Consolas" panose="020B0609020204030204" pitchFamily="49" charset="0"/>
                <a:ea typeface="阿里巴巴普惠体" panose="00020600040101010101" pitchFamily="18" charset="-122"/>
              </a:rPr>
              <a:t>,   </a:t>
            </a:r>
            <a:r>
              <a:rPr lang="af-ZA" altLang="zh-CN" sz="1800" i="1">
                <a:solidFill>
                  <a:srgbClr val="8C8C8C"/>
                </a:solidFill>
                <a:effectLst/>
                <a:latin typeface="Consolas" panose="020B0609020204030204" pitchFamily="49" charset="0"/>
                <a:ea typeface="阿里巴巴普惠体" panose="00020600040101010101" pitchFamily="18" charset="-122"/>
              </a:rPr>
              <a:t># </a:t>
            </a:r>
            <a:r>
              <a:rPr lang="zh-CN" altLang="en-US" sz="1800" i="1">
                <a:solidFill>
                  <a:srgbClr val="8C8C8C"/>
                </a:solidFill>
                <a:effectLst/>
                <a:latin typeface="Consolas" panose="020B0609020204030204" pitchFamily="49" charset="0"/>
                <a:ea typeface="阿里巴巴普惠体" panose="00020600040101010101" pitchFamily="18" charset="-122"/>
              </a:rPr>
              <a:t>文件路径必填</a:t>
            </a:r>
            <a:br>
              <a:rPr lang="zh-CN" altLang="en-US" sz="1800" i="1">
                <a:solidFill>
                  <a:srgbClr val="8C8C8C"/>
                </a:solidFill>
                <a:effectLst/>
                <a:latin typeface="Consolas" panose="020B0609020204030204" pitchFamily="49" charset="0"/>
                <a:ea typeface="阿里巴巴普惠体" panose="00020600040101010101" pitchFamily="18" charset="-122"/>
              </a:rPr>
            </a:br>
            <a:r>
              <a:rPr lang="zh-CN" altLang="en-US" sz="1800" i="1">
                <a:solidFill>
                  <a:srgbClr val="8C8C8C"/>
                </a:solidFill>
                <a:effectLst/>
                <a:latin typeface="Consolas" panose="020B0609020204030204" pitchFamily="49" charset="0"/>
                <a:ea typeface="阿里巴巴普惠体" panose="00020600040101010101" pitchFamily="18" charset="-122"/>
              </a:rPr>
              <a:t>    </a:t>
            </a:r>
            <a:r>
              <a:rPr lang="af-ZA" altLang="zh-CN" sz="1800">
                <a:solidFill>
                  <a:srgbClr val="660099"/>
                </a:solidFill>
                <a:effectLst/>
                <a:latin typeface="Consolas" panose="020B0609020204030204" pitchFamily="49" charset="0"/>
                <a:ea typeface="阿里巴巴普惠体" panose="00020600040101010101" pitchFamily="18" charset="-122"/>
              </a:rPr>
              <a:t>mode</a:t>
            </a:r>
            <a:r>
              <a:rPr lang="af-ZA" altLang="zh-CN" sz="1800">
                <a:solidFill>
                  <a:srgbClr val="080808"/>
                </a:solidFill>
                <a:effectLst/>
                <a:latin typeface="Consolas" panose="020B0609020204030204" pitchFamily="49" charset="0"/>
                <a:ea typeface="阿里巴巴普惠体" panose="00020600040101010101" pitchFamily="18" charset="-122"/>
              </a:rPr>
              <a:t>=</a:t>
            </a:r>
            <a:r>
              <a:rPr lang="af-ZA" altLang="zh-CN" sz="1800">
                <a:solidFill>
                  <a:srgbClr val="067D17"/>
                </a:solidFill>
                <a:effectLst/>
                <a:latin typeface="Consolas" panose="020B0609020204030204" pitchFamily="49" charset="0"/>
                <a:ea typeface="阿里巴巴普惠体" panose="00020600040101010101" pitchFamily="18" charset="-122"/>
              </a:rPr>
              <a:t>'page'</a:t>
            </a:r>
            <a:r>
              <a:rPr lang="af-ZA" altLang="zh-CN" sz="1800">
                <a:solidFill>
                  <a:srgbClr val="080808"/>
                </a:solidFill>
                <a:effectLst/>
                <a:latin typeface="Consolas" panose="020B0609020204030204" pitchFamily="49" charset="0"/>
                <a:ea typeface="阿里巴巴普惠体" panose="00020600040101010101" pitchFamily="18" charset="-122"/>
              </a:rPr>
              <a:t>,    </a:t>
            </a:r>
            <a:r>
              <a:rPr lang="af-ZA" altLang="zh-CN" sz="1800" i="1">
                <a:solidFill>
                  <a:srgbClr val="8C8C8C"/>
                </a:solidFill>
                <a:effectLst/>
                <a:latin typeface="Consolas" panose="020B0609020204030204" pitchFamily="49" charset="0"/>
                <a:ea typeface="阿里巴巴普惠体" panose="00020600040101010101" pitchFamily="18" charset="-122"/>
              </a:rPr>
              <a:t># </a:t>
            </a:r>
            <a:r>
              <a:rPr lang="zh-CN" altLang="en-US" sz="1800" i="1">
                <a:solidFill>
                  <a:srgbClr val="8C8C8C"/>
                </a:solidFill>
                <a:effectLst/>
                <a:latin typeface="Consolas" panose="020B0609020204030204" pitchFamily="49" charset="0"/>
                <a:ea typeface="阿里巴巴普惠体" panose="00020600040101010101" pitchFamily="18" charset="-122"/>
              </a:rPr>
              <a:t>读取模式，可选</a:t>
            </a:r>
            <a:r>
              <a:rPr lang="af-ZA" altLang="zh-CN" sz="1800" i="1">
                <a:solidFill>
                  <a:srgbClr val="8C8C8C"/>
                </a:solidFill>
                <a:effectLst/>
                <a:latin typeface="Consolas" panose="020B0609020204030204" pitchFamily="49" charset="0"/>
                <a:ea typeface="阿里巴巴普惠体" panose="00020600040101010101" pitchFamily="18" charset="-122"/>
              </a:rPr>
              <a:t>page</a:t>
            </a:r>
            <a:r>
              <a:rPr lang="zh-CN" altLang="af-ZA" sz="1800" i="1">
                <a:solidFill>
                  <a:srgbClr val="8C8C8C"/>
                </a:solidFill>
                <a:effectLst/>
                <a:latin typeface="Consolas" panose="020B0609020204030204" pitchFamily="49" charset="0"/>
                <a:ea typeface="阿里巴巴普惠体" panose="00020600040101010101" pitchFamily="18" charset="-122"/>
              </a:rPr>
              <a:t>（</a:t>
            </a:r>
            <a:r>
              <a:rPr lang="zh-CN" altLang="en-US" sz="1800" i="1">
                <a:solidFill>
                  <a:srgbClr val="8C8C8C"/>
                </a:solidFill>
                <a:effectLst/>
                <a:latin typeface="Consolas" panose="020B0609020204030204" pitchFamily="49" charset="0"/>
                <a:ea typeface="阿里巴巴普惠体" panose="00020600040101010101" pitchFamily="18" charset="-122"/>
              </a:rPr>
              <a:t>按页面划分不同</a:t>
            </a:r>
            <a:r>
              <a:rPr lang="af-ZA" altLang="zh-CN" sz="1800" i="1">
                <a:solidFill>
                  <a:srgbClr val="8C8C8C"/>
                </a:solidFill>
                <a:effectLst/>
                <a:latin typeface="Consolas" panose="020B0609020204030204" pitchFamily="49" charset="0"/>
                <a:ea typeface="阿里巴巴普惠体" panose="00020600040101010101" pitchFamily="18" charset="-122"/>
              </a:rPr>
              <a:t>Document</a:t>
            </a:r>
            <a:r>
              <a:rPr lang="zh-CN" altLang="af-ZA" sz="1800" i="1">
                <a:solidFill>
                  <a:srgbClr val="8C8C8C"/>
                </a:solidFill>
                <a:effectLst/>
                <a:latin typeface="Consolas" panose="020B0609020204030204" pitchFamily="49" charset="0"/>
                <a:ea typeface="阿里巴巴普惠体" panose="00020600040101010101" pitchFamily="18" charset="-122"/>
              </a:rPr>
              <a:t>）</a:t>
            </a:r>
            <a:r>
              <a:rPr lang="zh-CN" altLang="en-US" sz="1800" i="1">
                <a:solidFill>
                  <a:srgbClr val="8C8C8C"/>
                </a:solidFill>
                <a:effectLst/>
                <a:latin typeface="Consolas" panose="020B0609020204030204" pitchFamily="49" charset="0"/>
                <a:ea typeface="阿里巴巴普惠体" panose="00020600040101010101" pitchFamily="18" charset="-122"/>
              </a:rPr>
              <a:t>和</a:t>
            </a:r>
            <a:r>
              <a:rPr lang="af-ZA" altLang="zh-CN" sz="1800" i="1">
                <a:solidFill>
                  <a:srgbClr val="8C8C8C"/>
                </a:solidFill>
                <a:effectLst/>
                <a:latin typeface="Consolas" panose="020B0609020204030204" pitchFamily="49" charset="0"/>
                <a:ea typeface="阿里巴巴普惠体" panose="00020600040101010101" pitchFamily="18" charset="-122"/>
              </a:rPr>
              <a:t>single</a:t>
            </a:r>
            <a:r>
              <a:rPr lang="zh-CN" altLang="af-ZA" sz="1800" i="1">
                <a:solidFill>
                  <a:srgbClr val="8C8C8C"/>
                </a:solidFill>
                <a:effectLst/>
                <a:latin typeface="Consolas" panose="020B0609020204030204" pitchFamily="49" charset="0"/>
                <a:ea typeface="阿里巴巴普惠体" panose="00020600040101010101" pitchFamily="18" charset="-122"/>
              </a:rPr>
              <a:t>（</a:t>
            </a:r>
            <a:r>
              <a:rPr lang="zh-CN" altLang="en-US" sz="1800" i="1">
                <a:solidFill>
                  <a:srgbClr val="8C8C8C"/>
                </a:solidFill>
                <a:effectLst/>
                <a:latin typeface="Consolas" panose="020B0609020204030204" pitchFamily="49" charset="0"/>
                <a:ea typeface="阿里巴巴普惠体" panose="00020600040101010101" pitchFamily="18" charset="-122"/>
              </a:rPr>
              <a:t>单个</a:t>
            </a:r>
            <a:r>
              <a:rPr lang="af-ZA" altLang="zh-CN" sz="1800" i="1">
                <a:solidFill>
                  <a:srgbClr val="8C8C8C"/>
                </a:solidFill>
                <a:effectLst/>
                <a:latin typeface="Consolas" panose="020B0609020204030204" pitchFamily="49" charset="0"/>
                <a:ea typeface="阿里巴巴普惠体" panose="00020600040101010101" pitchFamily="18" charset="-122"/>
              </a:rPr>
              <a:t>Document</a:t>
            </a:r>
            <a:r>
              <a:rPr lang="zh-CN" altLang="af-ZA" sz="1800" i="1">
                <a:solidFill>
                  <a:srgbClr val="8C8C8C"/>
                </a:solidFill>
                <a:effectLst/>
                <a:latin typeface="Consolas" panose="020B0609020204030204" pitchFamily="49" charset="0"/>
                <a:ea typeface="阿里巴巴普惠体" panose="00020600040101010101" pitchFamily="18" charset="-122"/>
              </a:rPr>
              <a:t>）</a:t>
            </a:r>
            <a:endParaRPr lang="en-US" altLang="zh-CN" sz="1800" i="1">
              <a:solidFill>
                <a:srgbClr val="8C8C8C"/>
              </a:solidFill>
              <a:effectLst/>
              <a:latin typeface="Consolas" panose="020B0609020204030204" pitchFamily="49" charset="0"/>
              <a:ea typeface="阿里巴巴普惠体" panose="00020600040101010101" pitchFamily="18" charset="-122"/>
            </a:endParaRPr>
          </a:p>
          <a:p>
            <a:pPr>
              <a:buNone/>
            </a:pPr>
            <a:r>
              <a:rPr lang="af-ZA" altLang="zh-CN">
                <a:solidFill>
                  <a:srgbClr val="660099"/>
                </a:solidFill>
                <a:latin typeface="Consolas" panose="020B0609020204030204" pitchFamily="49" charset="0"/>
                <a:ea typeface="阿里巴巴普惠体" panose="00020600040101010101" pitchFamily="18" charset="-122"/>
              </a:rPr>
              <a:t>    password</a:t>
            </a:r>
            <a:r>
              <a:rPr lang="af-ZA" altLang="zh-CN">
                <a:solidFill>
                  <a:srgbClr val="080808"/>
                </a:solidFill>
                <a:latin typeface="Consolas" panose="020B0609020204030204" pitchFamily="49" charset="0"/>
                <a:ea typeface="阿里巴巴普惠体" panose="00020600040101010101" pitchFamily="18" charset="-122"/>
              </a:rPr>
              <a:t>=</a:t>
            </a:r>
            <a:r>
              <a:rPr lang="af-ZA" altLang="zh-CN">
                <a:solidFill>
                  <a:srgbClr val="067D17"/>
                </a:solidFill>
                <a:latin typeface="Consolas" panose="020B0609020204030204" pitchFamily="49" charset="0"/>
                <a:ea typeface="阿里巴巴普惠体" panose="00020600040101010101" pitchFamily="18" charset="-122"/>
              </a:rPr>
              <a:t>'password'</a:t>
            </a:r>
            <a:r>
              <a:rPr lang="af-ZA" altLang="zh-CN">
                <a:solidFill>
                  <a:srgbClr val="080808"/>
                </a:solidFill>
                <a:latin typeface="Consolas" panose="020B0609020204030204" pitchFamily="49" charset="0"/>
                <a:ea typeface="阿里巴巴普惠体" panose="00020600040101010101" pitchFamily="18" charset="-122"/>
              </a:rPr>
              <a:t>, </a:t>
            </a:r>
            <a:r>
              <a:rPr lang="af-ZA" altLang="zh-CN" i="1">
                <a:solidFill>
                  <a:srgbClr val="8C8C8C"/>
                </a:solidFill>
                <a:latin typeface="Consolas" panose="020B0609020204030204" pitchFamily="49" charset="0"/>
                <a:ea typeface="阿里巴巴普惠体" panose="00020600040101010101" pitchFamily="18" charset="-122"/>
              </a:rPr>
              <a:t># </a:t>
            </a:r>
            <a:r>
              <a:rPr lang="zh-CN" altLang="en-US" i="1">
                <a:solidFill>
                  <a:srgbClr val="8C8C8C"/>
                </a:solidFill>
                <a:latin typeface="Consolas" panose="020B0609020204030204" pitchFamily="49" charset="0"/>
                <a:ea typeface="阿里巴巴普惠体" panose="00020600040101010101" pitchFamily="18" charset="-122"/>
              </a:rPr>
              <a:t>文件密码</a:t>
            </a:r>
            <a:br>
              <a:rPr lang="zh-CN" altLang="af-ZA" sz="1800" i="1">
                <a:solidFill>
                  <a:srgbClr val="8C8C8C"/>
                </a:solidFill>
                <a:effectLst/>
                <a:latin typeface="Consolas" panose="020B0609020204030204" pitchFamily="49" charset="0"/>
                <a:ea typeface="阿里巴巴普惠体" panose="00020600040101010101" pitchFamily="18" charset="-122"/>
              </a:rPr>
            </a:br>
            <a:r>
              <a:rPr lang="af-ZA" altLang="zh-CN" sz="1800">
                <a:solidFill>
                  <a:srgbClr val="080808"/>
                </a:solidFill>
                <a:effectLst/>
                <a:latin typeface="Consolas" panose="020B0609020204030204" pitchFamily="49" charset="0"/>
                <a:ea typeface="阿里巴巴普惠体" panose="00020600040101010101" pitchFamily="18" charset="-122"/>
              </a:rPr>
              <a:t>)</a:t>
            </a:r>
          </a:p>
        </p:txBody>
      </p:sp>
      <p:pic>
        <p:nvPicPr>
          <p:cNvPr id="7" name="图片 6" descr="图标&#10;&#10;AI 生成的内容可能不正确。">
            <a:extLst>
              <a:ext uri="{FF2B5EF4-FFF2-40B4-BE49-F238E27FC236}">
                <a16:creationId xmlns:a16="http://schemas.microsoft.com/office/drawing/2014/main" id="{CF2C6589-B9DD-5A24-D11C-54E06E8783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748" y="4869159"/>
            <a:ext cx="1724987" cy="1724987"/>
          </a:xfrm>
          <a:prstGeom prst="rect">
            <a:avLst/>
          </a:prstGeom>
        </p:spPr>
      </p:pic>
    </p:spTree>
    <p:extLst>
      <p:ext uri="{BB962C8B-B14F-4D97-AF65-F5344CB8AC3E}">
        <p14:creationId xmlns:p14="http://schemas.microsoft.com/office/powerpoint/2010/main" val="17010047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ED41-9133-68FB-DDB9-5AB1EE0DD077}"/>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5ADBB0AF-4C04-3185-48E9-DD80D9580681}"/>
              </a:ext>
            </a:extLst>
          </p:cNvPr>
          <p:cNvSpPr>
            <a:spLocks noGrp="1"/>
          </p:cNvSpPr>
          <p:nvPr>
            <p:ph type="body" sz="quarter" idx="11"/>
          </p:nvPr>
        </p:nvSpPr>
        <p:spPr>
          <a:xfrm>
            <a:off x="6456044" y="2924810"/>
            <a:ext cx="5598795"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TextLoader</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和文档分割器</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F80F6175-3418-0142-0C96-167FAB5C1AE6}"/>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3072A89D-F83E-6338-7054-FE5DA1A4531B}"/>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908C2292-2DBB-354C-138B-03D826B86490}"/>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4599439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6936A-341B-4CED-2E4B-5A19D07E809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D88924C9-698F-0DB7-E47A-1D2FB97344EB}"/>
              </a:ext>
            </a:extLst>
          </p:cNvPr>
          <p:cNvSpPr>
            <a:spLocks noGrp="1"/>
          </p:cNvSpPr>
          <p:nvPr>
            <p:ph type="body" sz="quarter" idx="10"/>
          </p:nvPr>
        </p:nvSpPr>
        <p:spPr/>
        <p:txBody>
          <a:bodyPr/>
          <a:lstStyle/>
          <a:p>
            <a:r>
              <a:rPr kumimoji="1" lang="en-US" altLang="zh-CN">
                <a:solidFill>
                  <a:schemeClr val="tx1">
                    <a:lumMod val="85000"/>
                    <a:lumOff val="15000"/>
                  </a:schemeClr>
                </a:solidFill>
              </a:rPr>
              <a:t>TextLoader</a:t>
            </a:r>
            <a:endParaRPr kumimoji="1" lang="zh-CN" altLang="en-US"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F3EA020F-B7AB-6E6B-43C5-84FF384D4701}"/>
              </a:ext>
            </a:extLst>
          </p:cNvPr>
          <p:cNvSpPr>
            <a:spLocks noGrp="1"/>
          </p:cNvSpPr>
          <p:nvPr>
            <p:ph type="body" sz="quarter" idx="11"/>
          </p:nvPr>
        </p:nvSpPr>
        <p:spPr>
          <a:xfrm>
            <a:off x="479425" y="1124744"/>
            <a:ext cx="11161713" cy="1008112"/>
          </a:xfrm>
        </p:spPr>
        <p:txBody>
          <a:bodyPr/>
          <a:lstStyle/>
          <a:p>
            <a:r>
              <a:rPr kumimoji="1" lang="zh-CN" altLang="en-US">
                <a:solidFill>
                  <a:schemeClr val="tx1">
                    <a:lumMod val="85000"/>
                    <a:lumOff val="15000"/>
                  </a:schemeClr>
                </a:solidFill>
                <a:latin typeface="DEJAVU SANS MONO" panose="020B0609030804020204" pitchFamily="49" charset="0"/>
              </a:rPr>
              <a:t>除了前文学习的三个</a:t>
            </a:r>
            <a:r>
              <a:rPr kumimoji="1" lang="en-US" altLang="zh-CN">
                <a:solidFill>
                  <a:schemeClr val="tx1">
                    <a:lumMod val="85000"/>
                    <a:lumOff val="15000"/>
                  </a:schemeClr>
                </a:solidFill>
                <a:latin typeface="DEJAVU SANS MONO" panose="020B0609030804020204" pitchFamily="49" charset="0"/>
              </a:rPr>
              <a:t>Loader</a:t>
            </a:r>
            <a:r>
              <a:rPr kumimoji="1" lang="zh-CN" altLang="en-US">
                <a:solidFill>
                  <a:schemeClr val="tx1">
                    <a:lumMod val="85000"/>
                    <a:lumOff val="15000"/>
                  </a:schemeClr>
                </a:solidFill>
                <a:latin typeface="DEJAVU SANS MONO" panose="020B0609030804020204" pitchFamily="49" charset="0"/>
              </a:rPr>
              <a:t>以外，还有一个基本的加载器：</a:t>
            </a:r>
            <a:r>
              <a:rPr kumimoji="1" lang="en-US" altLang="zh-CN">
                <a:solidFill>
                  <a:schemeClr val="tx1">
                    <a:lumMod val="85000"/>
                    <a:lumOff val="15000"/>
                  </a:schemeClr>
                </a:solidFill>
                <a:latin typeface="DEJAVU SANS MONO" panose="020B0609030804020204" pitchFamily="49" charset="0"/>
              </a:rPr>
              <a:t>TextLoader</a:t>
            </a:r>
          </a:p>
          <a:p>
            <a:r>
              <a:rPr kumimoji="1" lang="zh-CN" altLang="en-US">
                <a:solidFill>
                  <a:schemeClr val="tx1">
                    <a:lumMod val="85000"/>
                    <a:lumOff val="15000"/>
                  </a:schemeClr>
                </a:solidFill>
                <a:latin typeface="DEJAVU SANS MONO" panose="020B0609030804020204" pitchFamily="49" charset="0"/>
              </a:rPr>
              <a:t>作用：读取文本文件（如</a:t>
            </a:r>
            <a:r>
              <a:rPr kumimoji="1" lang="en-US" altLang="zh-CN">
                <a:solidFill>
                  <a:schemeClr val="tx1">
                    <a:lumMod val="85000"/>
                    <a:lumOff val="15000"/>
                  </a:schemeClr>
                </a:solidFill>
                <a:latin typeface="DEJAVU SANS MONO" panose="020B0609030804020204" pitchFamily="49" charset="0"/>
              </a:rPr>
              <a:t>.txt</a:t>
            </a:r>
            <a:r>
              <a:rPr kumimoji="1" lang="zh-CN" altLang="en-US">
                <a:solidFill>
                  <a:schemeClr val="tx1">
                    <a:lumMod val="85000"/>
                    <a:lumOff val="15000"/>
                  </a:schemeClr>
                </a:solidFill>
                <a:latin typeface="DEJAVU SANS MONO" panose="020B0609030804020204" pitchFamily="49" charset="0"/>
              </a:rPr>
              <a:t>），将全部内容放入一个</a:t>
            </a:r>
            <a:r>
              <a:rPr kumimoji="1" lang="en-US" altLang="zh-CN">
                <a:solidFill>
                  <a:schemeClr val="tx1">
                    <a:lumMod val="85000"/>
                    <a:lumOff val="15000"/>
                  </a:schemeClr>
                </a:solidFill>
                <a:latin typeface="DEJAVU SANS MONO" panose="020B0609030804020204" pitchFamily="49" charset="0"/>
              </a:rPr>
              <a:t>Document</a:t>
            </a:r>
            <a:r>
              <a:rPr kumimoji="1" lang="zh-CN" altLang="en-US">
                <a:solidFill>
                  <a:schemeClr val="tx1">
                    <a:lumMod val="85000"/>
                    <a:lumOff val="15000"/>
                  </a:schemeClr>
                </a:solidFill>
                <a:latin typeface="DEJAVU SANS MONO" panose="020B0609030804020204" pitchFamily="49" charset="0"/>
              </a:rPr>
              <a:t>对象中。</a:t>
            </a:r>
            <a:endParaRPr kumimoji="1" lang="en-US" altLang="zh-CN">
              <a:solidFill>
                <a:schemeClr val="tx1">
                  <a:lumMod val="85000"/>
                  <a:lumOff val="15000"/>
                </a:schemeClr>
              </a:solidFill>
              <a:latin typeface="DEJAVU SANS MONO" panose="020B0609030804020204" pitchFamily="49" charset="0"/>
            </a:endParaRPr>
          </a:p>
        </p:txBody>
      </p:sp>
      <p:pic>
        <p:nvPicPr>
          <p:cNvPr id="7" name="图片 6" descr="图标&#10;&#10;AI 生成的内容可能不正确。">
            <a:extLst>
              <a:ext uri="{FF2B5EF4-FFF2-40B4-BE49-F238E27FC236}">
                <a16:creationId xmlns:a16="http://schemas.microsoft.com/office/drawing/2014/main" id="{B465CC75-FA59-EBC3-8860-3BC485C9C9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748" y="4869159"/>
            <a:ext cx="1724987" cy="1724987"/>
          </a:xfrm>
          <a:prstGeom prst="rect">
            <a:avLst/>
          </a:prstGeom>
        </p:spPr>
      </p:pic>
      <p:sp>
        <p:nvSpPr>
          <p:cNvPr id="5" name="文本框 4">
            <a:extLst>
              <a:ext uri="{FF2B5EF4-FFF2-40B4-BE49-F238E27FC236}">
                <a16:creationId xmlns:a16="http://schemas.microsoft.com/office/drawing/2014/main" id="{81ECAB10-272B-86FF-A959-1DF6D785130D}"/>
              </a:ext>
            </a:extLst>
          </p:cNvPr>
          <p:cNvSpPr txBox="1"/>
          <p:nvPr/>
        </p:nvSpPr>
        <p:spPr>
          <a:xfrm>
            <a:off x="407745" y="1916832"/>
            <a:ext cx="4392111"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None/>
            </a:pPr>
            <a:r>
              <a:rPr lang="af-ZA" altLang="zh-CN" sz="1400">
                <a:solidFill>
                  <a:srgbClr val="0033B3"/>
                </a:solidFill>
                <a:effectLst/>
                <a:latin typeface="Consolas" panose="020B0609020204030204" pitchFamily="49" charset="0"/>
                <a:ea typeface="阿里巴巴普惠体" panose="00020600040101010101" pitchFamily="18" charset="-122"/>
              </a:rPr>
              <a:t>from </a:t>
            </a:r>
            <a:r>
              <a:rPr lang="af-ZA" altLang="zh-CN" sz="1400">
                <a:solidFill>
                  <a:srgbClr val="080808"/>
                </a:solidFill>
                <a:effectLst/>
                <a:latin typeface="Consolas" panose="020B0609020204030204" pitchFamily="49" charset="0"/>
                <a:ea typeface="阿里巴巴普惠体" panose="00020600040101010101" pitchFamily="18" charset="-122"/>
              </a:rPr>
              <a:t>langchain_community.document_loaders </a:t>
            </a:r>
            <a:r>
              <a:rPr lang="af-ZA" altLang="zh-CN" sz="1400">
                <a:solidFill>
                  <a:srgbClr val="0033B3"/>
                </a:solidFill>
                <a:effectLst/>
                <a:latin typeface="Consolas" panose="020B0609020204030204" pitchFamily="49" charset="0"/>
                <a:ea typeface="阿里巴巴普惠体" panose="00020600040101010101" pitchFamily="18" charset="-122"/>
              </a:rPr>
              <a:t>import </a:t>
            </a:r>
            <a:r>
              <a:rPr lang="af-ZA" altLang="zh-CN" sz="1400">
                <a:solidFill>
                  <a:srgbClr val="080808"/>
                </a:solidFill>
                <a:effectLst/>
                <a:latin typeface="Consolas" panose="020B0609020204030204" pitchFamily="49" charset="0"/>
                <a:ea typeface="阿里巴巴普惠体" panose="00020600040101010101" pitchFamily="18" charset="-122"/>
              </a:rPr>
              <a:t>TextLoader</a:t>
            </a:r>
            <a:br>
              <a:rPr lang="af-ZA" altLang="zh-CN" sz="1400">
                <a:solidFill>
                  <a:srgbClr val="080808"/>
                </a:solidFill>
                <a:effectLst/>
                <a:latin typeface="Consolas" panose="020B0609020204030204" pitchFamily="49" charset="0"/>
                <a:ea typeface="阿里巴巴普惠体" panose="00020600040101010101" pitchFamily="18" charset="-122"/>
              </a:rPr>
            </a:b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loader = TextLoader(</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latin typeface="Consolas" panose="020B0609020204030204" pitchFamily="49" charset="0"/>
                <a:ea typeface="阿里巴巴普惠体" panose="00020600040101010101" pitchFamily="18" charset="-122"/>
              </a:rPr>
              <a:t>"xxx</a:t>
            </a:r>
            <a:r>
              <a:rPr lang="en-US"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txt</a:t>
            </a:r>
            <a:r>
              <a:rPr lang="af-ZA" altLang="zh-CN" sz="1400">
                <a:solidFill>
                  <a:srgbClr val="067D17"/>
                </a:solidFill>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660099"/>
                </a:solidFill>
                <a:effectLst/>
                <a:latin typeface="Consolas" panose="020B0609020204030204" pitchFamily="49" charset="0"/>
                <a:ea typeface="阿里巴巴普惠体" panose="00020600040101010101" pitchFamily="18" charset="-122"/>
              </a:rPr>
              <a:t>encoding</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067D17"/>
                </a:solidFill>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utf-8</a:t>
            </a:r>
            <a:r>
              <a:rPr lang="af-ZA" altLang="zh-CN" sz="1400">
                <a:solidFill>
                  <a:srgbClr val="067D17"/>
                </a:solidFill>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docs = loader.load()</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00080"/>
                </a:solidFill>
                <a:effectLst/>
                <a:latin typeface="Consolas" panose="020B0609020204030204" pitchFamily="49" charset="0"/>
                <a:ea typeface="阿里巴巴普惠体" panose="00020600040101010101" pitchFamily="18" charset="-122"/>
              </a:rPr>
              <a:t>print</a:t>
            </a:r>
            <a:r>
              <a:rPr lang="af-ZA" altLang="zh-CN" sz="1400">
                <a:solidFill>
                  <a:srgbClr val="080808"/>
                </a:solidFill>
                <a:effectLst/>
                <a:latin typeface="Consolas" panose="020B0609020204030204" pitchFamily="49" charset="0"/>
                <a:ea typeface="阿里巴巴普惠体" panose="00020600040101010101" pitchFamily="18" charset="-122"/>
              </a:rPr>
              <a:t>(docs)</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00080"/>
                </a:solidFill>
                <a:effectLst/>
                <a:latin typeface="Consolas" panose="020B0609020204030204" pitchFamily="49" charset="0"/>
                <a:ea typeface="阿里巴巴普惠体" panose="00020600040101010101" pitchFamily="18" charset="-122"/>
              </a:rPr>
              <a:t>print</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000080"/>
                </a:solidFill>
                <a:effectLst/>
                <a:latin typeface="Consolas" panose="020B0609020204030204" pitchFamily="49" charset="0"/>
                <a:ea typeface="阿里巴巴普惠体" panose="00020600040101010101" pitchFamily="18" charset="-122"/>
              </a:rPr>
              <a:t>len</a:t>
            </a:r>
            <a:r>
              <a:rPr lang="af-ZA" altLang="zh-CN" sz="1400">
                <a:solidFill>
                  <a:srgbClr val="080808"/>
                </a:solidFill>
                <a:effectLst/>
                <a:latin typeface="Consolas" panose="020B0609020204030204" pitchFamily="49" charset="0"/>
                <a:ea typeface="阿里巴巴普惠体" panose="00020600040101010101" pitchFamily="18" charset="-122"/>
              </a:rPr>
              <a:t>(docs))	# </a:t>
            </a:r>
            <a:r>
              <a:rPr lang="zh-CN" altLang="en-US" sz="1400">
                <a:solidFill>
                  <a:srgbClr val="080808"/>
                </a:solidFill>
                <a:effectLst/>
                <a:latin typeface="Consolas" panose="020B0609020204030204" pitchFamily="49" charset="0"/>
                <a:ea typeface="阿里巴巴普惠体" panose="00020600040101010101" pitchFamily="18" charset="-122"/>
              </a:rPr>
              <a:t>结果为</a:t>
            </a:r>
            <a:r>
              <a:rPr lang="en-US" altLang="zh-CN" sz="1400">
                <a:solidFill>
                  <a:srgbClr val="080808"/>
                </a:solidFill>
                <a:effectLst/>
                <a:latin typeface="Consolas" panose="020B0609020204030204" pitchFamily="49" charset="0"/>
                <a:ea typeface="阿里巴巴普惠体" panose="00020600040101010101" pitchFamily="18" charset="-122"/>
              </a:rPr>
              <a:t>1</a:t>
            </a:r>
            <a:endParaRPr lang="af-ZA" altLang="zh-CN" sz="1400">
              <a:solidFill>
                <a:srgbClr val="080808"/>
              </a:solidFill>
              <a:effectLst/>
              <a:latin typeface="Consolas" panose="020B0609020204030204" pitchFamily="49" charset="0"/>
              <a:ea typeface="阿里巴巴普惠体" panose="00020600040101010101" pitchFamily="18" charset="-122"/>
            </a:endParaRPr>
          </a:p>
        </p:txBody>
      </p:sp>
      <p:pic>
        <p:nvPicPr>
          <p:cNvPr id="8" name="图片 7">
            <a:extLst>
              <a:ext uri="{FF2B5EF4-FFF2-40B4-BE49-F238E27FC236}">
                <a16:creationId xmlns:a16="http://schemas.microsoft.com/office/drawing/2014/main" id="{6D6EE57D-EF54-D7D9-0BC7-F79670A54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6172" y="3140968"/>
            <a:ext cx="2348880" cy="2348880"/>
          </a:xfrm>
          <a:prstGeom prst="rect">
            <a:avLst/>
          </a:prstGeom>
        </p:spPr>
      </p:pic>
      <p:sp>
        <p:nvSpPr>
          <p:cNvPr id="9" name="文本框 8">
            <a:extLst>
              <a:ext uri="{FF2B5EF4-FFF2-40B4-BE49-F238E27FC236}">
                <a16:creationId xmlns:a16="http://schemas.microsoft.com/office/drawing/2014/main" id="{2C26490A-074F-6EEC-BDDC-3F64A0F6DE72}"/>
              </a:ext>
            </a:extLst>
          </p:cNvPr>
          <p:cNvSpPr txBox="1"/>
          <p:nvPr/>
        </p:nvSpPr>
        <p:spPr>
          <a:xfrm>
            <a:off x="5219467" y="4048375"/>
            <a:ext cx="5788024" cy="584775"/>
          </a:xfrm>
          <a:prstGeom prst="rect">
            <a:avLst/>
          </a:prstGeom>
          <a:noFill/>
        </p:spPr>
        <p:txBody>
          <a:bodyPr wrap="square" rtlCol="0">
            <a:spAutoFit/>
          </a:bodyPr>
          <a:lstStyle/>
          <a:p>
            <a:pPr algn="l"/>
            <a:r>
              <a:rPr kumimoji="1" lang="zh-CN" altLang="en-US" sz="1600">
                <a:solidFill>
                  <a:srgbClr val="C00000"/>
                </a:solidFill>
                <a:latin typeface="DEJAVU SANS MONO" panose="020B0609030804020204" pitchFamily="49" charset="0"/>
                <a:ea typeface="阿里巴巴普惠体" pitchFamily="18" charset="-122"/>
              </a:rPr>
              <a:t>如果文档很大</a:t>
            </a:r>
            <a:endParaRPr kumimoji="1" lang="en-US" altLang="zh-CN" sz="1600">
              <a:solidFill>
                <a:srgbClr val="C00000"/>
              </a:solidFill>
              <a:latin typeface="DEJAVU SANS MONO" panose="020B0609030804020204" pitchFamily="49" charset="0"/>
              <a:ea typeface="阿里巴巴普惠体" pitchFamily="18" charset="-122"/>
            </a:endParaRPr>
          </a:p>
          <a:p>
            <a:pPr algn="l"/>
            <a:r>
              <a:rPr kumimoji="1" lang="zh-CN" altLang="en-US" sz="1600">
                <a:solidFill>
                  <a:srgbClr val="C00000"/>
                </a:solidFill>
                <a:latin typeface="DEJAVU SANS MONO" panose="020B0609030804020204" pitchFamily="49" charset="0"/>
                <a:ea typeface="阿里巴巴普惠体" pitchFamily="18" charset="-122"/>
              </a:rPr>
              <a:t>加载到一个</a:t>
            </a:r>
            <a:r>
              <a:rPr kumimoji="1" lang="en-US" altLang="zh-CN" sz="1600">
                <a:solidFill>
                  <a:srgbClr val="C00000"/>
                </a:solidFill>
                <a:latin typeface="DEJAVU SANS MONO" panose="020B0609030804020204" pitchFamily="49" charset="0"/>
                <a:ea typeface="阿里巴巴普惠体" pitchFamily="18" charset="-122"/>
              </a:rPr>
              <a:t>Document</a:t>
            </a:r>
            <a:r>
              <a:rPr kumimoji="1" lang="zh-CN" altLang="en-US" sz="1600">
                <a:solidFill>
                  <a:srgbClr val="C00000"/>
                </a:solidFill>
                <a:latin typeface="DEJAVU SANS MONO" panose="020B0609030804020204" pitchFamily="49" charset="0"/>
                <a:ea typeface="阿里巴巴普惠体" pitchFamily="18" charset="-122"/>
              </a:rPr>
              <a:t>对象中是否不太合适？</a:t>
            </a:r>
          </a:p>
        </p:txBody>
      </p:sp>
    </p:spTree>
    <p:extLst>
      <p:ext uri="{BB962C8B-B14F-4D97-AF65-F5344CB8AC3E}">
        <p14:creationId xmlns:p14="http://schemas.microsoft.com/office/powerpoint/2010/main" val="296578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BE6D6-95F3-E09F-48B9-1CBA3662582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BD30C8A-90C4-1F49-1400-0243F9EB7D36}"/>
              </a:ext>
            </a:extLst>
          </p:cNvPr>
          <p:cNvSpPr>
            <a:spLocks noGrp="1"/>
          </p:cNvSpPr>
          <p:nvPr>
            <p:ph type="body" sz="quarter" idx="10"/>
          </p:nvPr>
        </p:nvSpPr>
        <p:spPr/>
        <p:txBody>
          <a:bodyPr/>
          <a:lstStyle/>
          <a:p>
            <a:r>
              <a:rPr lang="af-ZA" altLang="zh-CN">
                <a:solidFill>
                  <a:srgbClr val="080808"/>
                </a:solidFill>
                <a:latin typeface="Consolas" panose="020B0609020204030204" pitchFamily="49" charset="0"/>
                <a:ea typeface="阿里巴巴普惠体" panose="00020600040101010101" pitchFamily="18" charset="-122"/>
              </a:rPr>
              <a:t>RecursiveCharacterTextSplitter</a:t>
            </a:r>
            <a:endParaRPr kumimoji="1" lang="zh-CN" altLang="en-US"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2D67925D-66A2-4010-83EF-D33E7503CB03}"/>
              </a:ext>
            </a:extLst>
          </p:cNvPr>
          <p:cNvSpPr>
            <a:spLocks noGrp="1"/>
          </p:cNvSpPr>
          <p:nvPr>
            <p:ph type="body" sz="quarter" idx="11"/>
          </p:nvPr>
        </p:nvSpPr>
        <p:spPr>
          <a:xfrm>
            <a:off x="479425" y="1124744"/>
            <a:ext cx="11161713" cy="1008112"/>
          </a:xfrm>
        </p:spPr>
        <p:txBody>
          <a:bodyPr/>
          <a:lstStyle/>
          <a:p>
            <a:r>
              <a:rPr lang="af-ZA" altLang="zh-CN">
                <a:solidFill>
                  <a:srgbClr val="080808"/>
                </a:solidFill>
                <a:latin typeface="Consolas" panose="020B0609020204030204" pitchFamily="49" charset="0"/>
              </a:rPr>
              <a:t>RecursiveCharacterTextSplitter</a:t>
            </a:r>
            <a:r>
              <a:rPr lang="zh-CN" altLang="en-US">
                <a:solidFill>
                  <a:srgbClr val="080808"/>
                </a:solidFill>
                <a:latin typeface="Consolas" panose="020B0609020204030204" pitchFamily="49" charset="0"/>
              </a:rPr>
              <a:t>，递归字符文本分割器，主要用于按自然段落分割大文档。</a:t>
            </a:r>
            <a:endParaRPr lang="en-US" altLang="zh-CN">
              <a:solidFill>
                <a:srgbClr val="080808"/>
              </a:solidFill>
              <a:latin typeface="Consolas" panose="020B0609020204030204" pitchFamily="49" charset="0"/>
            </a:endParaRPr>
          </a:p>
          <a:p>
            <a:r>
              <a:rPr kumimoji="1" lang="zh-CN" altLang="en-US">
                <a:solidFill>
                  <a:srgbClr val="080808"/>
                </a:solidFill>
                <a:latin typeface="Consolas" panose="020B0609020204030204" pitchFamily="49" charset="0"/>
              </a:rPr>
              <a:t>是</a:t>
            </a:r>
            <a:r>
              <a:rPr kumimoji="1" lang="en-US" altLang="zh-CN">
                <a:solidFill>
                  <a:srgbClr val="080808"/>
                </a:solidFill>
                <a:latin typeface="Consolas" panose="020B0609020204030204" pitchFamily="49" charset="0"/>
              </a:rPr>
              <a:t>LangChain</a:t>
            </a:r>
            <a:r>
              <a:rPr kumimoji="1" lang="zh-CN" altLang="en-US">
                <a:solidFill>
                  <a:srgbClr val="080808"/>
                </a:solidFill>
                <a:latin typeface="Consolas" panose="020B0609020204030204" pitchFamily="49" charset="0"/>
              </a:rPr>
              <a:t>官方推荐的默认字符分割器。</a:t>
            </a:r>
            <a:endParaRPr kumimoji="1" lang="en-US" altLang="zh-CN">
              <a:solidFill>
                <a:srgbClr val="080808"/>
              </a:solidFill>
              <a:latin typeface="Consolas" panose="020B0609020204030204" pitchFamily="49" charset="0"/>
            </a:endParaRPr>
          </a:p>
          <a:p>
            <a:r>
              <a:rPr kumimoji="1" lang="zh-CN" altLang="en-US">
                <a:solidFill>
                  <a:srgbClr val="080808"/>
                </a:solidFill>
                <a:latin typeface="Consolas" panose="020B0609020204030204" pitchFamily="49" charset="0"/>
              </a:rPr>
              <a:t>它在保持上下文完整性和控制片段大小之间实现了良好平衡，开箱即用效果佳。</a:t>
            </a:r>
            <a:endParaRPr kumimoji="1" lang="en-US" altLang="zh-CN">
              <a:solidFill>
                <a:schemeClr val="tx1">
                  <a:lumMod val="85000"/>
                  <a:lumOff val="15000"/>
                </a:schemeClr>
              </a:solidFill>
              <a:latin typeface="DEJAVU SANS MONO" panose="020B0609030804020204" pitchFamily="49" charset="0"/>
            </a:endParaRPr>
          </a:p>
        </p:txBody>
      </p:sp>
      <p:pic>
        <p:nvPicPr>
          <p:cNvPr id="7" name="图片 6" descr="图标&#10;&#10;AI 生成的内容可能不正确。">
            <a:extLst>
              <a:ext uri="{FF2B5EF4-FFF2-40B4-BE49-F238E27FC236}">
                <a16:creationId xmlns:a16="http://schemas.microsoft.com/office/drawing/2014/main" id="{6A9D3B77-D7F9-1FF2-EB23-E98BFB6A0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748" y="4869159"/>
            <a:ext cx="1724987" cy="1724987"/>
          </a:xfrm>
          <a:prstGeom prst="rect">
            <a:avLst/>
          </a:prstGeom>
        </p:spPr>
      </p:pic>
      <p:sp>
        <p:nvSpPr>
          <p:cNvPr id="6" name="文本框 5">
            <a:extLst>
              <a:ext uri="{FF2B5EF4-FFF2-40B4-BE49-F238E27FC236}">
                <a16:creationId xmlns:a16="http://schemas.microsoft.com/office/drawing/2014/main" id="{4B983AE1-9938-2421-50EA-1937DAA19710}"/>
              </a:ext>
            </a:extLst>
          </p:cNvPr>
          <p:cNvSpPr txBox="1"/>
          <p:nvPr/>
        </p:nvSpPr>
        <p:spPr>
          <a:xfrm>
            <a:off x="479080" y="2465367"/>
            <a:ext cx="7273104" cy="418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None/>
            </a:pPr>
            <a:r>
              <a:rPr lang="af-ZA" altLang="zh-CN" sz="1400">
                <a:solidFill>
                  <a:srgbClr val="0033B3"/>
                </a:solidFill>
                <a:effectLst/>
                <a:latin typeface="Consolas" panose="020B0609020204030204" pitchFamily="49" charset="0"/>
                <a:ea typeface="阿里巴巴普惠体" panose="00020600040101010101" pitchFamily="18" charset="-122"/>
              </a:rPr>
              <a:t>from </a:t>
            </a:r>
            <a:r>
              <a:rPr lang="af-ZA" altLang="zh-CN" sz="1400">
                <a:solidFill>
                  <a:srgbClr val="080808"/>
                </a:solidFill>
                <a:effectLst/>
                <a:latin typeface="Consolas" panose="020B0609020204030204" pitchFamily="49" charset="0"/>
                <a:ea typeface="阿里巴巴普惠体" panose="00020600040101010101" pitchFamily="18" charset="-122"/>
              </a:rPr>
              <a:t>langchain_community.document_loaders </a:t>
            </a:r>
            <a:r>
              <a:rPr lang="af-ZA" altLang="zh-CN" sz="1400">
                <a:solidFill>
                  <a:srgbClr val="0033B3"/>
                </a:solidFill>
                <a:effectLst/>
                <a:latin typeface="Consolas" panose="020B0609020204030204" pitchFamily="49" charset="0"/>
                <a:ea typeface="阿里巴巴普惠体" panose="00020600040101010101" pitchFamily="18" charset="-122"/>
              </a:rPr>
              <a:t>import </a:t>
            </a:r>
            <a:r>
              <a:rPr lang="af-ZA" altLang="zh-CN" sz="1400">
                <a:solidFill>
                  <a:srgbClr val="080808"/>
                </a:solidFill>
                <a:effectLst/>
                <a:latin typeface="Consolas" panose="020B0609020204030204" pitchFamily="49" charset="0"/>
                <a:ea typeface="阿里巴巴普惠体" panose="00020600040101010101" pitchFamily="18" charset="-122"/>
              </a:rPr>
              <a:t>TextLoader</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033B3"/>
                </a:solidFill>
                <a:effectLst/>
                <a:latin typeface="Consolas" panose="020B0609020204030204" pitchFamily="49" charset="0"/>
                <a:ea typeface="阿里巴巴普惠体" panose="00020600040101010101" pitchFamily="18" charset="-122"/>
              </a:rPr>
              <a:t>from </a:t>
            </a:r>
            <a:r>
              <a:rPr lang="af-ZA" altLang="zh-CN" sz="1400">
                <a:solidFill>
                  <a:srgbClr val="080808"/>
                </a:solidFill>
                <a:effectLst/>
                <a:latin typeface="Consolas" panose="020B0609020204030204" pitchFamily="49" charset="0"/>
                <a:ea typeface="阿里巴巴普惠体" panose="00020600040101010101" pitchFamily="18" charset="-122"/>
              </a:rPr>
              <a:t>langchain_text_splitters </a:t>
            </a:r>
            <a:r>
              <a:rPr lang="af-ZA" altLang="zh-CN" sz="1400">
                <a:solidFill>
                  <a:srgbClr val="0033B3"/>
                </a:solidFill>
                <a:effectLst/>
                <a:latin typeface="Consolas" panose="020B0609020204030204" pitchFamily="49" charset="0"/>
                <a:ea typeface="阿里巴巴普惠体" panose="00020600040101010101" pitchFamily="18" charset="-122"/>
              </a:rPr>
              <a:t>import </a:t>
            </a:r>
            <a:r>
              <a:rPr lang="af-ZA" altLang="zh-CN" sz="1400">
                <a:solidFill>
                  <a:srgbClr val="080808"/>
                </a:solidFill>
                <a:effectLst/>
                <a:latin typeface="Consolas" panose="020B0609020204030204" pitchFamily="49" charset="0"/>
                <a:ea typeface="阿里巴巴普惠体" panose="00020600040101010101" pitchFamily="18" charset="-122"/>
              </a:rPr>
              <a:t>RecursiveCharacterTextSplitter</a:t>
            </a:r>
            <a:br>
              <a:rPr lang="af-ZA" altLang="zh-CN" sz="1400">
                <a:solidFill>
                  <a:srgbClr val="080808"/>
                </a:solidFill>
                <a:effectLst/>
                <a:latin typeface="Consolas" panose="020B0609020204030204" pitchFamily="49" charset="0"/>
                <a:ea typeface="阿里巴巴普惠体" panose="00020600040101010101" pitchFamily="18" charset="-122"/>
              </a:rPr>
            </a:b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loader = TextLoader(</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"../P3_LangChainRAG</a:t>
            </a:r>
            <a:r>
              <a:rPr lang="zh-CN" altLang="en-US" sz="1400">
                <a:solidFill>
                  <a:srgbClr val="067D17"/>
                </a:solidFill>
                <a:effectLst/>
                <a:latin typeface="Consolas" panose="020B0609020204030204" pitchFamily="49" charset="0"/>
                <a:ea typeface="阿里巴巴普惠体" panose="00020600040101010101" pitchFamily="18" charset="-122"/>
              </a:rPr>
              <a:t>开发</a:t>
            </a:r>
            <a:r>
              <a:rPr lang="en-US"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data/Python</a:t>
            </a:r>
            <a:r>
              <a:rPr lang="zh-CN" altLang="en-US" sz="1400">
                <a:solidFill>
                  <a:srgbClr val="067D17"/>
                </a:solidFill>
                <a:effectLst/>
                <a:latin typeface="Consolas" panose="020B0609020204030204" pitchFamily="49" charset="0"/>
                <a:ea typeface="阿里巴巴普惠体" panose="00020600040101010101" pitchFamily="18" charset="-122"/>
              </a:rPr>
              <a:t>基础语法</a:t>
            </a:r>
            <a:r>
              <a:rPr lang="en-US"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txt"</a:t>
            </a: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660099"/>
                </a:solidFill>
                <a:effectLst/>
                <a:latin typeface="Consolas" panose="020B0609020204030204" pitchFamily="49" charset="0"/>
                <a:ea typeface="阿里巴巴普惠体" panose="00020600040101010101" pitchFamily="18" charset="-122"/>
              </a:rPr>
              <a:t>encoding</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"utf-8"</a:t>
            </a: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docs = loader.load()</a:t>
            </a:r>
            <a:br>
              <a:rPr lang="af-ZA" altLang="zh-CN" sz="1400">
                <a:solidFill>
                  <a:srgbClr val="080808"/>
                </a:solidFill>
                <a:effectLst/>
                <a:latin typeface="Consolas" panose="020B0609020204030204" pitchFamily="49" charset="0"/>
                <a:ea typeface="阿里巴巴普惠体" panose="00020600040101010101" pitchFamily="18" charset="-122"/>
              </a:rPr>
            </a:b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splitter = RecursiveCharacterTextSplitter(</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660099"/>
                </a:solidFill>
                <a:effectLst/>
                <a:latin typeface="Consolas" panose="020B0609020204030204" pitchFamily="49" charset="0"/>
                <a:ea typeface="阿里巴巴普惠体" panose="00020600040101010101" pitchFamily="18" charset="-122"/>
              </a:rPr>
              <a:t>chunk_size</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1750EB"/>
                </a:solidFill>
                <a:effectLst/>
                <a:latin typeface="Consolas" panose="020B0609020204030204" pitchFamily="49" charset="0"/>
                <a:ea typeface="阿里巴巴普惠体" panose="00020600040101010101" pitchFamily="18" charset="-122"/>
              </a:rPr>
              <a:t>500</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i="1">
                <a:solidFill>
                  <a:srgbClr val="8C8C8C"/>
                </a:solidFill>
                <a:effectLst/>
                <a:latin typeface="Consolas" panose="020B0609020204030204" pitchFamily="49" charset="0"/>
                <a:ea typeface="阿里巴巴普惠体" panose="00020600040101010101" pitchFamily="18" charset="-122"/>
              </a:rPr>
              <a:t># </a:t>
            </a:r>
            <a:r>
              <a:rPr lang="zh-CN" altLang="en-US" sz="1400" i="1">
                <a:solidFill>
                  <a:srgbClr val="8C8C8C"/>
                </a:solidFill>
                <a:effectLst/>
                <a:latin typeface="Consolas" panose="020B0609020204030204" pitchFamily="49" charset="0"/>
                <a:ea typeface="阿里巴巴普惠体" panose="00020600040101010101" pitchFamily="18" charset="-122"/>
              </a:rPr>
              <a:t>分段的最大字符数</a:t>
            </a:r>
            <a:br>
              <a:rPr lang="zh-CN" altLang="en-US" sz="1400" i="1">
                <a:solidFill>
                  <a:srgbClr val="8C8C8C"/>
                </a:solidFill>
                <a:effectLst/>
                <a:latin typeface="Consolas" panose="020B0609020204030204" pitchFamily="49" charset="0"/>
                <a:ea typeface="阿里巴巴普惠体" panose="00020600040101010101" pitchFamily="18" charset="-122"/>
              </a:rPr>
            </a:br>
            <a:r>
              <a:rPr lang="zh-CN" altLang="en-US" sz="1400" i="1">
                <a:solidFill>
                  <a:srgbClr val="8C8C8C"/>
                </a:solidFill>
                <a:effectLst/>
                <a:latin typeface="Consolas" panose="020B0609020204030204" pitchFamily="49" charset="0"/>
                <a:ea typeface="阿里巴巴普惠体" panose="00020600040101010101" pitchFamily="18" charset="-122"/>
              </a:rPr>
              <a:t>    </a:t>
            </a:r>
            <a:r>
              <a:rPr lang="af-ZA" altLang="zh-CN" sz="1400">
                <a:solidFill>
                  <a:srgbClr val="660099"/>
                </a:solidFill>
                <a:effectLst/>
                <a:latin typeface="Consolas" panose="020B0609020204030204" pitchFamily="49" charset="0"/>
                <a:ea typeface="阿里巴巴普惠体" panose="00020600040101010101" pitchFamily="18" charset="-122"/>
              </a:rPr>
              <a:t>chunk_overlap</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1750EB"/>
                </a:solidFill>
                <a:effectLst/>
                <a:latin typeface="Consolas" panose="020B0609020204030204" pitchFamily="49" charset="0"/>
                <a:ea typeface="阿里巴巴普惠体" panose="00020600040101010101" pitchFamily="18" charset="-122"/>
              </a:rPr>
              <a:t>50</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i="1">
                <a:solidFill>
                  <a:srgbClr val="8C8C8C"/>
                </a:solidFill>
                <a:effectLst/>
                <a:latin typeface="Consolas" panose="020B0609020204030204" pitchFamily="49" charset="0"/>
                <a:ea typeface="阿里巴巴普惠体" panose="00020600040101010101" pitchFamily="18" charset="-122"/>
              </a:rPr>
              <a:t># </a:t>
            </a:r>
            <a:r>
              <a:rPr lang="zh-CN" altLang="en-US" sz="1400" i="1">
                <a:solidFill>
                  <a:srgbClr val="8C8C8C"/>
                </a:solidFill>
                <a:effectLst/>
                <a:latin typeface="Consolas" panose="020B0609020204030204" pitchFamily="49" charset="0"/>
                <a:ea typeface="阿里巴巴普惠体" panose="00020600040101010101" pitchFamily="18" charset="-122"/>
              </a:rPr>
              <a:t>分段之间允许重叠的字符数</a:t>
            </a:r>
            <a:br>
              <a:rPr lang="zh-CN" altLang="en-US" sz="1400" i="1">
                <a:solidFill>
                  <a:srgbClr val="8C8C8C"/>
                </a:solidFill>
                <a:effectLst/>
                <a:latin typeface="Consolas" panose="020B0609020204030204" pitchFamily="49" charset="0"/>
                <a:ea typeface="阿里巴巴普惠体" panose="00020600040101010101" pitchFamily="18" charset="-122"/>
              </a:rPr>
            </a:br>
            <a:r>
              <a:rPr lang="zh-CN" altLang="en-US" sz="1400" i="1">
                <a:solidFill>
                  <a:srgbClr val="8C8C8C"/>
                </a:solidFill>
                <a:effectLst/>
                <a:latin typeface="Consolas" panose="020B0609020204030204" pitchFamily="49" charset="0"/>
                <a:ea typeface="阿里巴巴普惠体" panose="00020600040101010101" pitchFamily="18" charset="-122"/>
              </a:rPr>
              <a:t>    </a:t>
            </a:r>
            <a:r>
              <a:rPr lang="en-US" altLang="zh-CN" sz="1400" i="1">
                <a:solidFill>
                  <a:srgbClr val="8C8C8C"/>
                </a:solidFill>
                <a:effectLst/>
                <a:latin typeface="Consolas" panose="020B0609020204030204" pitchFamily="49" charset="0"/>
                <a:ea typeface="阿里巴巴普惠体" panose="00020600040101010101" pitchFamily="18" charset="-122"/>
              </a:rPr>
              <a:t># </a:t>
            </a:r>
            <a:r>
              <a:rPr lang="zh-CN" altLang="en-US" sz="1400" i="1">
                <a:solidFill>
                  <a:srgbClr val="8C8C8C"/>
                </a:solidFill>
                <a:effectLst/>
                <a:latin typeface="Consolas" panose="020B0609020204030204" pitchFamily="49" charset="0"/>
                <a:ea typeface="阿里巴巴普惠体" panose="00020600040101010101" pitchFamily="18" charset="-122"/>
              </a:rPr>
              <a:t>文本分段依据</a:t>
            </a:r>
            <a:br>
              <a:rPr lang="zh-CN" altLang="en-US" sz="1400" i="1">
                <a:solidFill>
                  <a:srgbClr val="8C8C8C"/>
                </a:solidFill>
                <a:effectLst/>
                <a:latin typeface="Consolas" panose="020B0609020204030204" pitchFamily="49" charset="0"/>
                <a:ea typeface="阿里巴巴普惠体" panose="00020600040101010101" pitchFamily="18" charset="-122"/>
              </a:rPr>
            </a:br>
            <a:r>
              <a:rPr lang="zh-CN" altLang="en-US" sz="1400" i="1">
                <a:solidFill>
                  <a:srgbClr val="8C8C8C"/>
                </a:solidFill>
                <a:effectLst/>
                <a:latin typeface="Consolas" panose="020B0609020204030204" pitchFamily="49" charset="0"/>
                <a:ea typeface="阿里巴巴普惠体" panose="00020600040101010101" pitchFamily="18" charset="-122"/>
              </a:rPr>
              <a:t>    </a:t>
            </a:r>
            <a:r>
              <a:rPr lang="af-ZA" altLang="zh-CN" sz="1400">
                <a:solidFill>
                  <a:srgbClr val="660099"/>
                </a:solidFill>
                <a:effectLst/>
                <a:latin typeface="Consolas" panose="020B0609020204030204" pitchFamily="49" charset="0"/>
                <a:ea typeface="阿里巴巴普惠体" panose="00020600040101010101" pitchFamily="18" charset="-122"/>
              </a:rPr>
              <a:t>separators</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037A6"/>
                </a:solidFill>
                <a:effectLst/>
                <a:latin typeface="Consolas" panose="020B0609020204030204" pitchFamily="49" charset="0"/>
                <a:ea typeface="阿里巴巴普惠体" panose="00020600040101010101" pitchFamily="18" charset="-122"/>
              </a:rPr>
              <a:t>\n\n</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037A6"/>
                </a:solidFill>
                <a:effectLst/>
                <a:latin typeface="Consolas" panose="020B0609020204030204" pitchFamily="49" charset="0"/>
                <a:ea typeface="阿里巴巴普惠体" panose="00020600040101010101" pitchFamily="18" charset="-122"/>
              </a:rPr>
              <a:t>\n</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a:t>
            </a:r>
            <a:r>
              <a:rPr lang="zh-CN" altLang="af-ZA"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a:t>
            </a:r>
            <a:r>
              <a:rPr lang="zh-CN" altLang="af-ZA"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a:t>
            </a:r>
            <a:r>
              <a:rPr lang="zh-CN" altLang="af-ZA"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 "</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a:t>
            </a: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i="1">
                <a:solidFill>
                  <a:srgbClr val="8C8C8C"/>
                </a:solidFill>
                <a:effectLst/>
                <a:latin typeface="Consolas" panose="020B0609020204030204" pitchFamily="49" charset="0"/>
                <a:ea typeface="阿里巴巴普惠体" panose="00020600040101010101" pitchFamily="18" charset="-122"/>
              </a:rPr>
              <a:t># </a:t>
            </a:r>
            <a:r>
              <a:rPr lang="zh-CN" altLang="en-US" sz="1400" i="1">
                <a:solidFill>
                  <a:srgbClr val="8C8C8C"/>
                </a:solidFill>
                <a:effectLst/>
                <a:latin typeface="Consolas" panose="020B0609020204030204" pitchFamily="49" charset="0"/>
                <a:ea typeface="阿里巴巴普惠体" panose="00020600040101010101" pitchFamily="18" charset="-122"/>
              </a:rPr>
              <a:t>字符统计依据（函数）</a:t>
            </a:r>
            <a:br>
              <a:rPr lang="zh-CN" altLang="en-US" sz="1400" i="1">
                <a:solidFill>
                  <a:srgbClr val="8C8C8C"/>
                </a:solidFill>
                <a:effectLst/>
                <a:latin typeface="Consolas" panose="020B0609020204030204" pitchFamily="49" charset="0"/>
                <a:ea typeface="阿里巴巴普惠体" panose="00020600040101010101" pitchFamily="18" charset="-122"/>
              </a:rPr>
            </a:br>
            <a:r>
              <a:rPr lang="zh-CN" altLang="en-US" sz="1400" i="1">
                <a:solidFill>
                  <a:srgbClr val="8C8C8C"/>
                </a:solidFill>
                <a:effectLst/>
                <a:latin typeface="Consolas" panose="020B0609020204030204" pitchFamily="49" charset="0"/>
                <a:ea typeface="阿里巴巴普惠体" panose="00020600040101010101" pitchFamily="18" charset="-122"/>
              </a:rPr>
              <a:t>    </a:t>
            </a:r>
            <a:r>
              <a:rPr lang="af-ZA" altLang="zh-CN" sz="1400">
                <a:solidFill>
                  <a:srgbClr val="660099"/>
                </a:solidFill>
                <a:effectLst/>
                <a:latin typeface="Consolas" panose="020B0609020204030204" pitchFamily="49" charset="0"/>
                <a:ea typeface="阿里巴巴普惠体" panose="00020600040101010101" pitchFamily="18" charset="-122"/>
              </a:rPr>
              <a:t>length_function</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000080"/>
                </a:solidFill>
                <a:effectLst/>
                <a:latin typeface="Consolas" panose="020B0609020204030204" pitchFamily="49" charset="0"/>
                <a:ea typeface="阿里巴巴普惠体" panose="00020600040101010101" pitchFamily="18" charset="-122"/>
              </a:rPr>
              <a:t>len</a:t>
            </a: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split_docs = splitter.split_documents(docs)</a:t>
            </a:r>
          </a:p>
        </p:txBody>
      </p:sp>
    </p:spTree>
    <p:extLst>
      <p:ext uri="{BB962C8B-B14F-4D97-AF65-F5344CB8AC3E}">
        <p14:creationId xmlns:p14="http://schemas.microsoft.com/office/powerpoint/2010/main" val="1416431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E5666-476F-4692-B873-A989BBCE3B4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959BF75-3594-056B-64D9-E38C1FAB49B4}"/>
              </a:ext>
            </a:extLst>
          </p:cNvPr>
          <p:cNvSpPr>
            <a:spLocks noGrp="1"/>
          </p:cNvSpPr>
          <p:nvPr>
            <p:ph type="body" sz="quarter" idx="10"/>
          </p:nvPr>
        </p:nvSpPr>
        <p:spPr>
          <a:xfrm>
            <a:off x="5265090" y="1736725"/>
            <a:ext cx="6231510" cy="3384550"/>
          </a:xfrm>
        </p:spPr>
        <p:txBody>
          <a:bodyPr/>
          <a:lstStyle/>
          <a:p>
            <a:pPr marL="0" indent="0">
              <a:buNone/>
            </a:pPr>
            <a:r>
              <a:rPr lang="en-US" altLang="zh-CN" sz="1600">
                <a:solidFill>
                  <a:srgbClr val="000000"/>
                </a:solidFill>
                <a:effectLst/>
              </a:rPr>
              <a:t>TextLoader</a:t>
            </a:r>
            <a:r>
              <a:rPr lang="zh-CN" altLang="en-US" sz="1600">
                <a:solidFill>
                  <a:srgbClr val="000000"/>
                </a:solidFill>
                <a:effectLst/>
              </a:rPr>
              <a:t>是一个简单的加载器，可以加载文本文件内容，返回仅有一个</a:t>
            </a:r>
            <a:r>
              <a:rPr lang="en-US" altLang="zh-CN" sz="1600">
                <a:solidFill>
                  <a:srgbClr val="000000"/>
                </a:solidFill>
                <a:effectLst/>
              </a:rPr>
              <a:t>Document</a:t>
            </a:r>
            <a:r>
              <a:rPr lang="zh-CN" altLang="en-US" sz="1600">
                <a:solidFill>
                  <a:srgbClr val="000000"/>
                </a:solidFill>
                <a:effectLst/>
              </a:rPr>
              <a:t>对象的</a:t>
            </a:r>
            <a:r>
              <a:rPr lang="en-US" altLang="zh-CN" sz="1600">
                <a:solidFill>
                  <a:srgbClr val="000000"/>
                </a:solidFill>
                <a:effectLst/>
              </a:rPr>
              <a:t>list</a:t>
            </a:r>
            <a:r>
              <a:rPr lang="zh-CN" altLang="en-US" sz="1600">
                <a:solidFill>
                  <a:srgbClr val="000000"/>
                </a:solidFill>
                <a:effectLst/>
              </a:rPr>
              <a:t>。</a:t>
            </a:r>
            <a:endParaRPr lang="en-US" altLang="zh-CN" sz="1600">
              <a:solidFill>
                <a:srgbClr val="000000"/>
              </a:solidFill>
              <a:effectLst/>
            </a:endParaRPr>
          </a:p>
          <a:p>
            <a:pPr marL="0" indent="0">
              <a:buNone/>
            </a:pPr>
            <a:endParaRPr lang="en-US" altLang="zh-CN" sz="1600">
              <a:solidFill>
                <a:srgbClr val="000000"/>
              </a:solidFill>
            </a:endParaRPr>
          </a:p>
          <a:p>
            <a:pPr marL="0" indent="0">
              <a:buNone/>
            </a:pPr>
            <a:r>
              <a:rPr lang="af-ZA" altLang="zh-CN" sz="1600">
                <a:solidFill>
                  <a:srgbClr val="080808"/>
                </a:solidFill>
                <a:latin typeface="Consolas" panose="020B0609020204030204" pitchFamily="49" charset="0"/>
              </a:rPr>
              <a:t>RecursiveCharacterTextSplitter</a:t>
            </a:r>
            <a:r>
              <a:rPr lang="zh-CN" altLang="en-US" sz="1600">
                <a:solidFill>
                  <a:srgbClr val="080808"/>
                </a:solidFill>
                <a:latin typeface="Consolas" panose="020B0609020204030204" pitchFamily="49" charset="0"/>
              </a:rPr>
              <a:t>递归字符文本分割器，是</a:t>
            </a:r>
            <a:r>
              <a:rPr lang="en-US" altLang="zh-CN" sz="1600">
                <a:solidFill>
                  <a:srgbClr val="080808"/>
                </a:solidFill>
                <a:latin typeface="Consolas" panose="020B0609020204030204" pitchFamily="49" charset="0"/>
              </a:rPr>
              <a:t>LangChain</a:t>
            </a:r>
            <a:r>
              <a:rPr lang="zh-CN" altLang="en-US" sz="1600">
                <a:solidFill>
                  <a:srgbClr val="080808"/>
                </a:solidFill>
                <a:latin typeface="Consolas" panose="020B0609020204030204" pitchFamily="49" charset="0"/>
              </a:rPr>
              <a:t>官方推荐的默认分割器。</a:t>
            </a:r>
            <a:endParaRPr lang="en-US" altLang="zh-CN" sz="1600">
              <a:solidFill>
                <a:srgbClr val="080808"/>
              </a:solidFill>
              <a:latin typeface="Consolas" panose="020B0609020204030204" pitchFamily="49" charset="0"/>
            </a:endParaRPr>
          </a:p>
          <a:p>
            <a:r>
              <a:rPr lang="zh-CN" altLang="en-US" sz="1600">
                <a:solidFill>
                  <a:srgbClr val="080808"/>
                </a:solidFill>
                <a:latin typeface="Consolas" panose="020B0609020204030204" pitchFamily="49" charset="0"/>
              </a:rPr>
              <a:t>基于文本的自然段落分割大文档为小文档</a:t>
            </a:r>
            <a:endParaRPr lang="en-US" altLang="zh-CN" sz="1600">
              <a:solidFill>
                <a:srgbClr val="080808"/>
              </a:solidFill>
              <a:latin typeface="Consolas" panose="020B0609020204030204" pitchFamily="49" charset="0"/>
            </a:endParaRPr>
          </a:p>
          <a:p>
            <a:r>
              <a:rPr lang="zh-CN" altLang="en-US" sz="1600">
                <a:solidFill>
                  <a:srgbClr val="080808"/>
                </a:solidFill>
                <a:effectLst/>
                <a:latin typeface="Consolas" panose="020B0609020204030204" pitchFamily="49" charset="0"/>
              </a:rPr>
              <a:t>可以指定小文档的最大字符数、重叠字符数</a:t>
            </a:r>
            <a:endParaRPr lang="en-US" altLang="zh-CN" sz="1600">
              <a:solidFill>
                <a:srgbClr val="080808"/>
              </a:solidFill>
              <a:effectLst/>
              <a:latin typeface="Consolas" panose="020B0609020204030204" pitchFamily="49" charset="0"/>
            </a:endParaRPr>
          </a:p>
          <a:p>
            <a:r>
              <a:rPr lang="zh-CN" altLang="en-US" sz="1600">
                <a:solidFill>
                  <a:srgbClr val="080808"/>
                </a:solidFill>
                <a:latin typeface="Consolas" panose="020B0609020204030204" pitchFamily="49" charset="0"/>
              </a:rPr>
              <a:t>可以手动指定段落划分的依据（符号）以及字符数量统计函数</a:t>
            </a:r>
            <a:endParaRPr lang="en-US" altLang="zh-CN" sz="1600">
              <a:solidFill>
                <a:srgbClr val="000000"/>
              </a:solidFill>
              <a:effectLst/>
            </a:endParaRPr>
          </a:p>
        </p:txBody>
      </p:sp>
    </p:spTree>
    <p:extLst>
      <p:ext uri="{BB962C8B-B14F-4D97-AF65-F5344CB8AC3E}">
        <p14:creationId xmlns:p14="http://schemas.microsoft.com/office/powerpoint/2010/main" val="1530081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F0924-94E6-638F-374F-364B73836CAD}"/>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76535CF7-1FE0-C8FD-3FE2-C98C0BB692FB}"/>
              </a:ext>
            </a:extLst>
          </p:cNvPr>
          <p:cNvSpPr>
            <a:spLocks noGrp="1"/>
          </p:cNvSpPr>
          <p:nvPr>
            <p:ph type="body" sz="quarter" idx="11"/>
          </p:nvPr>
        </p:nvSpPr>
        <p:spPr>
          <a:xfrm>
            <a:off x="6456044" y="2924810"/>
            <a:ext cx="5598795"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Vector stores </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向量存储</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C60A2BA8-64B9-0855-C27F-88F46C41D8D4}"/>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9979BBAD-7FBF-8A1D-7CE4-AEE516128DCF}"/>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6871DD8B-D0F8-542B-57AF-B2676D279D54}"/>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36221115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A94D-E394-9D34-CA23-50D09FF29C1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A44584C-45E4-2E7C-63A6-AE94FBC752B0}"/>
              </a:ext>
            </a:extLst>
          </p:cNvPr>
          <p:cNvSpPr>
            <a:spLocks noGrp="1"/>
          </p:cNvSpPr>
          <p:nvPr>
            <p:ph type="body" sz="quarter" idx="10"/>
          </p:nvPr>
        </p:nvSpPr>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Vector stores </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向量存储</a:t>
            </a:r>
            <a:endPar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3" name="文本占位符 2">
            <a:extLst>
              <a:ext uri="{FF2B5EF4-FFF2-40B4-BE49-F238E27FC236}">
                <a16:creationId xmlns:a16="http://schemas.microsoft.com/office/drawing/2014/main" id="{C19195DA-D8F0-512A-923B-4CC48DAD2E31}"/>
              </a:ext>
            </a:extLst>
          </p:cNvPr>
          <p:cNvSpPr>
            <a:spLocks noGrp="1"/>
          </p:cNvSpPr>
          <p:nvPr>
            <p:ph type="body" sz="quarter" idx="11"/>
          </p:nvPr>
        </p:nvSpPr>
        <p:spPr>
          <a:xfrm>
            <a:off x="479425" y="1124744"/>
            <a:ext cx="11161713" cy="1008112"/>
          </a:xfrm>
        </p:spPr>
        <p:txBody>
          <a:bodyPr/>
          <a:lstStyle/>
          <a:p>
            <a:r>
              <a:rPr lang="zh-CN" altLang="en-US">
                <a:solidFill>
                  <a:schemeClr val="tx1">
                    <a:lumMod val="85000"/>
                    <a:lumOff val="15000"/>
                  </a:schemeClr>
                </a:solidFill>
                <a:latin typeface="DEJAVU SANS MONO" panose="020B0609030804020204" pitchFamily="49" charset="0"/>
              </a:rPr>
              <a:t>基于</a:t>
            </a:r>
            <a:r>
              <a:rPr lang="en-US" altLang="zh-CN">
                <a:solidFill>
                  <a:schemeClr val="tx1">
                    <a:lumMod val="85000"/>
                    <a:lumOff val="15000"/>
                  </a:schemeClr>
                </a:solidFill>
                <a:latin typeface="DEJAVU SANS MONO" panose="020B0609030804020204" pitchFamily="49" charset="0"/>
              </a:rPr>
              <a:t>LangChain</a:t>
            </a:r>
            <a:r>
              <a:rPr lang="zh-CN" altLang="en-US">
                <a:solidFill>
                  <a:schemeClr val="tx1">
                    <a:lumMod val="85000"/>
                    <a:lumOff val="15000"/>
                  </a:schemeClr>
                </a:solidFill>
                <a:latin typeface="DEJAVU SANS MONO" panose="020B0609030804020204" pitchFamily="49" charset="0"/>
              </a:rPr>
              <a:t>的</a:t>
            </a:r>
            <a:r>
              <a:rPr lang="zh-CN" altLang="en-US">
                <a:solidFill>
                  <a:schemeClr val="tx1">
                    <a:lumMod val="85000"/>
                    <a:lumOff val="15000"/>
                  </a:schemeClr>
                </a:solidFill>
                <a:effectLst/>
                <a:latin typeface="DEJAVU SANS MONO" panose="020B0609030804020204" pitchFamily="49" charset="0"/>
              </a:rPr>
              <a:t>向量存储，存储嵌入数据，并执行相似性搜索。</a:t>
            </a:r>
            <a:endParaRPr lang="en-US" altLang="zh-CN">
              <a:solidFill>
                <a:schemeClr val="tx1">
                  <a:lumMod val="85000"/>
                  <a:lumOff val="15000"/>
                </a:schemeClr>
              </a:solidFill>
              <a:effectLst/>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a:p>
            <a:r>
              <a:rPr kumimoji="1" lang="zh-CN" altLang="en-US">
                <a:solidFill>
                  <a:schemeClr val="tx1">
                    <a:lumMod val="85000"/>
                    <a:lumOff val="15000"/>
                  </a:schemeClr>
                </a:solidFill>
                <a:latin typeface="DEJAVU SANS MONO" panose="020B0609030804020204" pitchFamily="49" charset="0"/>
              </a:rPr>
              <a:t>如图，这是一个典型的向量存储应用，也即是典型的</a:t>
            </a:r>
            <a:r>
              <a:rPr kumimoji="1" lang="en-US" altLang="zh-CN">
                <a:solidFill>
                  <a:schemeClr val="tx1">
                    <a:lumMod val="85000"/>
                    <a:lumOff val="15000"/>
                  </a:schemeClr>
                </a:solidFill>
                <a:latin typeface="DEJAVU SANS MONO" panose="020B0609030804020204" pitchFamily="49" charset="0"/>
              </a:rPr>
              <a:t>RAG</a:t>
            </a:r>
            <a:r>
              <a:rPr kumimoji="1" lang="zh-CN" altLang="en-US">
                <a:solidFill>
                  <a:schemeClr val="tx1">
                    <a:lumMod val="85000"/>
                    <a:lumOff val="15000"/>
                  </a:schemeClr>
                </a:solidFill>
                <a:latin typeface="DEJAVU SANS MONO" panose="020B0609030804020204" pitchFamily="49" charset="0"/>
              </a:rPr>
              <a:t>流程。</a:t>
            </a:r>
            <a:endParaRPr kumimoji="1" lang="en-US" altLang="zh-CN">
              <a:solidFill>
                <a:schemeClr val="tx1">
                  <a:lumMod val="85000"/>
                  <a:lumOff val="15000"/>
                </a:schemeClr>
              </a:solidFill>
              <a:latin typeface="DEJAVU SANS MONO" panose="020B0609030804020204" pitchFamily="49" charset="0"/>
            </a:endParaRPr>
          </a:p>
          <a:p>
            <a:r>
              <a:rPr kumimoji="1" lang="zh-CN" altLang="en-US">
                <a:solidFill>
                  <a:schemeClr val="tx1">
                    <a:lumMod val="85000"/>
                    <a:lumOff val="15000"/>
                  </a:schemeClr>
                </a:solidFill>
                <a:latin typeface="DEJAVU SANS MONO" panose="020B0609030804020204" pitchFamily="49" charset="0"/>
              </a:rPr>
              <a:t>这部分开发主要涉及到：</a:t>
            </a:r>
            <a:endParaRPr kumimoji="1" lang="en-US" altLang="zh-CN">
              <a:solidFill>
                <a:schemeClr val="tx1">
                  <a:lumMod val="85000"/>
                  <a:lumOff val="15000"/>
                </a:schemeClr>
              </a:solidFill>
              <a:latin typeface="DEJAVU SANS MONO" panose="020B0609030804020204" pitchFamily="49" charset="0"/>
            </a:endParaRPr>
          </a:p>
          <a:p>
            <a:pPr marL="285750" indent="-285750">
              <a:buFont typeface="Arial" panose="020B0604020202020204" pitchFamily="34" charset="0"/>
              <a:buChar char="•"/>
            </a:pPr>
            <a:r>
              <a:rPr kumimoji="1" lang="zh-CN" altLang="en-US">
                <a:solidFill>
                  <a:schemeClr val="tx1">
                    <a:lumMod val="85000"/>
                    <a:lumOff val="15000"/>
                  </a:schemeClr>
                </a:solidFill>
                <a:latin typeface="DEJAVU SANS MONO" panose="020B0609030804020204" pitchFamily="49" charset="0"/>
              </a:rPr>
              <a:t>如何文本转向量（前文已经学习）</a:t>
            </a:r>
            <a:endParaRPr kumimoji="1" lang="en-US" altLang="zh-CN">
              <a:solidFill>
                <a:schemeClr val="tx1">
                  <a:lumMod val="85000"/>
                  <a:lumOff val="15000"/>
                </a:schemeClr>
              </a:solidFill>
              <a:latin typeface="DEJAVU SANS MONO" panose="020B0609030804020204" pitchFamily="49" charset="0"/>
            </a:endParaRPr>
          </a:p>
          <a:p>
            <a:pPr marL="285750" indent="-285750">
              <a:buFont typeface="Arial" panose="020B0604020202020204" pitchFamily="34" charset="0"/>
              <a:buChar char="•"/>
            </a:pPr>
            <a:r>
              <a:rPr kumimoji="1" lang="zh-CN" altLang="en-US">
                <a:solidFill>
                  <a:schemeClr val="tx1">
                    <a:lumMod val="85000"/>
                    <a:lumOff val="15000"/>
                  </a:schemeClr>
                </a:solidFill>
                <a:latin typeface="DEJAVU SANS MONO" panose="020B0609030804020204" pitchFamily="49" charset="0"/>
              </a:rPr>
              <a:t>创建向量存储，基于向量存储完成：</a:t>
            </a:r>
            <a:endParaRPr kumimoji="1" lang="en-US" altLang="zh-CN">
              <a:solidFill>
                <a:schemeClr val="tx1">
                  <a:lumMod val="85000"/>
                  <a:lumOff val="15000"/>
                </a:schemeClr>
              </a:solidFill>
              <a:latin typeface="DEJAVU SANS MONO" panose="020B0609030804020204" pitchFamily="49" charset="0"/>
            </a:endParaRPr>
          </a:p>
          <a:p>
            <a:pPr marL="971550" lvl="1" indent="-285750">
              <a:buFont typeface="Arial" panose="020B0604020202020204" pitchFamily="34" charset="0"/>
              <a:buChar char="•"/>
            </a:pPr>
            <a:r>
              <a:rPr kumimoji="1" lang="zh-CN" altLang="en-US"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存入向量</a:t>
            </a:r>
            <a:endParaRPr kumimoji="1" lang="en-US" altLang="zh-CN"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971550" lvl="1" indent="-285750">
              <a:buFont typeface="Arial" panose="020B0604020202020204" pitchFamily="34" charset="0"/>
              <a:buChar char="•"/>
            </a:pPr>
            <a:r>
              <a:rPr kumimoji="1" lang="zh-CN" altLang="en-US"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删除向量</a:t>
            </a:r>
            <a:endParaRPr kumimoji="1" lang="en-US" altLang="zh-CN"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971550" lvl="1" indent="-285750">
              <a:buFont typeface="Arial" panose="020B0604020202020204" pitchFamily="34" charset="0"/>
              <a:buChar char="•"/>
            </a:pPr>
            <a:r>
              <a:rPr kumimoji="1" lang="zh-CN" altLang="en-US"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向量检索</a:t>
            </a:r>
            <a:endParaRPr kumimoji="1"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7" name="图片 6" descr="图标&#10;&#10;AI 生成的内容可能不正确。">
            <a:extLst>
              <a:ext uri="{FF2B5EF4-FFF2-40B4-BE49-F238E27FC236}">
                <a16:creationId xmlns:a16="http://schemas.microsoft.com/office/drawing/2014/main" id="{19586E1C-8D8A-DE67-1115-6E0B3D66A6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748" y="4869159"/>
            <a:ext cx="1724987" cy="1724987"/>
          </a:xfrm>
          <a:prstGeom prst="rect">
            <a:avLst/>
          </a:prstGeom>
        </p:spPr>
      </p:pic>
      <p:pic>
        <p:nvPicPr>
          <p:cNvPr id="5" name="图片 4">
            <a:extLst>
              <a:ext uri="{FF2B5EF4-FFF2-40B4-BE49-F238E27FC236}">
                <a16:creationId xmlns:a16="http://schemas.microsoft.com/office/drawing/2014/main" id="{3088A4EB-5B8B-191F-F910-A737071B4B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862" y="1628800"/>
            <a:ext cx="8112224" cy="1691027"/>
          </a:xfrm>
          <a:prstGeom prst="rect">
            <a:avLst/>
          </a:prstGeom>
        </p:spPr>
      </p:pic>
      <p:sp>
        <p:nvSpPr>
          <p:cNvPr id="6" name="文本框 5">
            <a:extLst>
              <a:ext uri="{FF2B5EF4-FFF2-40B4-BE49-F238E27FC236}">
                <a16:creationId xmlns:a16="http://schemas.microsoft.com/office/drawing/2014/main" id="{B28C6F77-4973-2162-8D76-313F534BA77B}"/>
              </a:ext>
            </a:extLst>
          </p:cNvPr>
          <p:cNvSpPr txBox="1"/>
          <p:nvPr/>
        </p:nvSpPr>
        <p:spPr>
          <a:xfrm>
            <a:off x="5231904" y="5034641"/>
            <a:ext cx="4032448" cy="1077218"/>
          </a:xfrm>
          <a:prstGeom prst="rect">
            <a:avLst/>
          </a:prstGeom>
          <a:noFill/>
        </p:spPr>
        <p:txBody>
          <a:bodyPr wrap="square" rtlCol="0">
            <a:spAutoFit/>
          </a:bodyPr>
          <a:lstStyle/>
          <a:p>
            <a:pPr algn="l"/>
            <a:r>
              <a:rPr kumimoji="1" lang="en-US" altLang="zh-CN" sz="1600">
                <a:latin typeface="DEJAVU SANS MONO" panose="020B0609030804020204" pitchFamily="49" charset="0"/>
                <a:ea typeface="阿里巴巴普惠体" pitchFamily="18" charset="-122"/>
              </a:rPr>
              <a:t>LangChain</a:t>
            </a:r>
            <a:r>
              <a:rPr kumimoji="1" lang="zh-CN" altLang="en-US" sz="1600">
                <a:latin typeface="DEJAVU SANS MONO" panose="020B0609030804020204" pitchFamily="49" charset="0"/>
                <a:ea typeface="阿里巴巴普惠体" pitchFamily="18" charset="-122"/>
              </a:rPr>
              <a:t>为向量存储提供了统一接口：</a:t>
            </a:r>
            <a:endParaRPr kumimoji="1" lang="en-US" altLang="zh-CN" sz="1600">
              <a:latin typeface="DEJAVU SANS MONO" panose="020B0609030804020204" pitchFamily="49" charset="0"/>
              <a:ea typeface="阿里巴巴普惠体" pitchFamily="18" charset="-122"/>
            </a:endParaRPr>
          </a:p>
          <a:p>
            <a:pPr marL="285750" indent="-285750" algn="l">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add_documents</a:t>
            </a:r>
          </a:p>
          <a:p>
            <a:pPr marL="285750" indent="-285750" algn="l">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delete</a:t>
            </a:r>
          </a:p>
          <a:p>
            <a:pPr marL="285750" indent="-285750" algn="l">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similarity_search</a:t>
            </a:r>
            <a:endParaRPr kumimoji="1" lang="zh-CN" altLang="en-US" sz="1600">
              <a:latin typeface="DEJAVU SANS MONO" panose="020B0609030804020204" pitchFamily="49" charset="0"/>
              <a:ea typeface="阿里巴巴普惠体" pitchFamily="18" charset="-122"/>
            </a:endParaRPr>
          </a:p>
        </p:txBody>
      </p:sp>
      <p:sp>
        <p:nvSpPr>
          <p:cNvPr id="8" name="箭头: 左右 7">
            <a:extLst>
              <a:ext uri="{FF2B5EF4-FFF2-40B4-BE49-F238E27FC236}">
                <a16:creationId xmlns:a16="http://schemas.microsoft.com/office/drawing/2014/main" id="{745D8E4F-A9DE-EEA3-4402-FC5E2C6AD53D}"/>
              </a:ext>
            </a:extLst>
          </p:cNvPr>
          <p:cNvSpPr/>
          <p:nvPr/>
        </p:nvSpPr>
        <p:spPr>
          <a:xfrm>
            <a:off x="3503712" y="5413245"/>
            <a:ext cx="936104" cy="320011"/>
          </a:xfrm>
          <a:prstGeom prst="lef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831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CF8E4-8B71-42D8-51D5-78557EC6EEB8}"/>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1507F53B-4C44-B3A7-82A9-199A1B715DB8}"/>
              </a:ext>
            </a:extLst>
          </p:cNvPr>
          <p:cNvSpPr txBox="1"/>
          <p:nvPr/>
        </p:nvSpPr>
        <p:spPr>
          <a:xfrm>
            <a:off x="479425" y="4429561"/>
            <a:ext cx="10153079"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None/>
            </a:pPr>
            <a:r>
              <a:rPr lang="af-ZA" altLang="zh-CN" sz="1400">
                <a:solidFill>
                  <a:srgbClr val="0033B3"/>
                </a:solidFill>
                <a:effectLst/>
                <a:latin typeface="Consolas" panose="020B0609020204030204" pitchFamily="49" charset="0"/>
                <a:ea typeface="阿里巴巴普惠体" panose="00020600040101010101" pitchFamily="18" charset="-122"/>
              </a:rPr>
              <a:t>from </a:t>
            </a:r>
            <a:r>
              <a:rPr lang="af-ZA" altLang="zh-CN" sz="1400">
                <a:solidFill>
                  <a:srgbClr val="080808"/>
                </a:solidFill>
                <a:effectLst/>
                <a:latin typeface="Consolas" panose="020B0609020204030204" pitchFamily="49" charset="0"/>
                <a:ea typeface="阿里巴巴普惠体" panose="00020600040101010101" pitchFamily="18" charset="-122"/>
              </a:rPr>
              <a:t>langchain_community.embeddings </a:t>
            </a:r>
            <a:r>
              <a:rPr lang="af-ZA" altLang="zh-CN" sz="1400">
                <a:solidFill>
                  <a:srgbClr val="0033B3"/>
                </a:solidFill>
                <a:effectLst/>
                <a:latin typeface="Consolas" panose="020B0609020204030204" pitchFamily="49" charset="0"/>
                <a:ea typeface="阿里巴巴普惠体" panose="00020600040101010101" pitchFamily="18" charset="-122"/>
              </a:rPr>
              <a:t>import </a:t>
            </a:r>
            <a:r>
              <a:rPr lang="af-ZA" altLang="zh-CN" sz="1400">
                <a:solidFill>
                  <a:srgbClr val="080808"/>
                </a:solidFill>
                <a:effectLst/>
                <a:latin typeface="Consolas" panose="020B0609020204030204" pitchFamily="49" charset="0"/>
                <a:ea typeface="阿里巴巴普惠体" panose="00020600040101010101" pitchFamily="18" charset="-122"/>
              </a:rPr>
              <a:t>DashScopeEmbeddings</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033B3"/>
                </a:solidFill>
                <a:effectLst/>
                <a:latin typeface="Consolas" panose="020B0609020204030204" pitchFamily="49" charset="0"/>
                <a:ea typeface="阿里巴巴普惠体" panose="00020600040101010101" pitchFamily="18" charset="-122"/>
              </a:rPr>
              <a:t>from </a:t>
            </a:r>
            <a:r>
              <a:rPr lang="af-ZA" altLang="zh-CN" sz="1400">
                <a:solidFill>
                  <a:srgbClr val="080808"/>
                </a:solidFill>
                <a:effectLst/>
                <a:latin typeface="Consolas" panose="020B0609020204030204" pitchFamily="49" charset="0"/>
                <a:ea typeface="阿里巴巴普惠体" panose="00020600040101010101" pitchFamily="18" charset="-122"/>
              </a:rPr>
              <a:t>langchain_chroma </a:t>
            </a:r>
            <a:r>
              <a:rPr lang="af-ZA" altLang="zh-CN" sz="1400">
                <a:solidFill>
                  <a:srgbClr val="0033B3"/>
                </a:solidFill>
                <a:effectLst/>
                <a:latin typeface="Consolas" panose="020B0609020204030204" pitchFamily="49" charset="0"/>
                <a:ea typeface="阿里巴巴普惠体" panose="00020600040101010101" pitchFamily="18" charset="-122"/>
              </a:rPr>
              <a:t>import </a:t>
            </a:r>
            <a:r>
              <a:rPr lang="af-ZA" altLang="zh-CN" sz="1400">
                <a:solidFill>
                  <a:srgbClr val="080808"/>
                </a:solidFill>
                <a:effectLst/>
                <a:latin typeface="Consolas" panose="020B0609020204030204" pitchFamily="49" charset="0"/>
                <a:ea typeface="阿里巴巴普惠体" panose="00020600040101010101" pitchFamily="18" charset="-122"/>
              </a:rPr>
              <a:t>Chroma</a:t>
            </a:r>
            <a:br>
              <a:rPr lang="af-ZA" altLang="zh-CN" sz="1400">
                <a:solidFill>
                  <a:srgbClr val="080808"/>
                </a:solidFill>
                <a:effectLst/>
                <a:latin typeface="Consolas" panose="020B0609020204030204" pitchFamily="49" charset="0"/>
                <a:ea typeface="阿里巴巴普惠体" panose="00020600040101010101" pitchFamily="18" charset="-122"/>
              </a:rPr>
            </a:b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vector_store = Chroma(</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660099"/>
                </a:solidFill>
                <a:effectLst/>
                <a:latin typeface="Consolas" panose="020B0609020204030204" pitchFamily="49" charset="0"/>
                <a:ea typeface="阿里巴巴普惠体" panose="00020600040101010101" pitchFamily="18" charset="-122"/>
              </a:rPr>
              <a:t>collection_name</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"example_collection"</a:t>
            </a: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660099"/>
                </a:solidFill>
                <a:effectLst/>
                <a:latin typeface="Consolas" panose="020B0609020204030204" pitchFamily="49" charset="0"/>
                <a:ea typeface="阿里巴巴普惠体" panose="00020600040101010101" pitchFamily="18" charset="-122"/>
              </a:rPr>
              <a:t>embedding_function</a:t>
            </a:r>
            <a:r>
              <a:rPr lang="af-ZA" altLang="zh-CN" sz="1400">
                <a:solidFill>
                  <a:srgbClr val="080808"/>
                </a:solidFill>
                <a:effectLst/>
                <a:latin typeface="Consolas" panose="020B0609020204030204" pitchFamily="49" charset="0"/>
                <a:ea typeface="阿里巴巴普惠体" panose="00020600040101010101" pitchFamily="18" charset="-122"/>
              </a:rPr>
              <a:t>=DashScopeEmbeddings(),</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660099"/>
                </a:solidFill>
                <a:effectLst/>
                <a:latin typeface="Consolas" panose="020B0609020204030204" pitchFamily="49" charset="0"/>
                <a:ea typeface="阿里巴巴普惠体" panose="00020600040101010101" pitchFamily="18" charset="-122"/>
              </a:rPr>
              <a:t>persist_directory</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"./chroma_langchain_db"</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i="1">
                <a:solidFill>
                  <a:srgbClr val="8C8C8C"/>
                </a:solidFill>
                <a:effectLst/>
                <a:latin typeface="Consolas" panose="020B0609020204030204" pitchFamily="49" charset="0"/>
                <a:ea typeface="阿里巴巴普惠体" panose="00020600040101010101" pitchFamily="18" charset="-122"/>
              </a:rPr>
              <a:t># Where to save data locally, remove if not necessary</a:t>
            </a:r>
            <a:br>
              <a:rPr lang="af-ZA" altLang="zh-CN" sz="1400" i="1">
                <a:solidFill>
                  <a:srgbClr val="8C8C8C"/>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a:t>
            </a:r>
          </a:p>
        </p:txBody>
      </p:sp>
      <p:sp>
        <p:nvSpPr>
          <p:cNvPr id="2" name="文本占位符 1">
            <a:extLst>
              <a:ext uri="{FF2B5EF4-FFF2-40B4-BE49-F238E27FC236}">
                <a16:creationId xmlns:a16="http://schemas.microsoft.com/office/drawing/2014/main" id="{E1F8B87E-EFEF-B02A-31CC-A9E0BF932102}"/>
              </a:ext>
            </a:extLst>
          </p:cNvPr>
          <p:cNvSpPr>
            <a:spLocks noGrp="1"/>
          </p:cNvSpPr>
          <p:nvPr>
            <p:ph type="body" sz="quarter" idx="10"/>
          </p:nvPr>
        </p:nvSpPr>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Vector stores </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向量存储</a:t>
            </a:r>
            <a:endPar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3" name="文本占位符 2">
            <a:extLst>
              <a:ext uri="{FF2B5EF4-FFF2-40B4-BE49-F238E27FC236}">
                <a16:creationId xmlns:a16="http://schemas.microsoft.com/office/drawing/2014/main" id="{F5FB36EA-2545-FDA9-0B24-B7AF5582993F}"/>
              </a:ext>
            </a:extLst>
          </p:cNvPr>
          <p:cNvSpPr>
            <a:spLocks noGrp="1"/>
          </p:cNvSpPr>
          <p:nvPr>
            <p:ph type="body" sz="quarter" idx="11"/>
          </p:nvPr>
        </p:nvSpPr>
        <p:spPr>
          <a:xfrm>
            <a:off x="479425" y="1124744"/>
            <a:ext cx="11161713" cy="1008112"/>
          </a:xfrm>
        </p:spPr>
        <p:txBody>
          <a:bodyPr/>
          <a:lstStyle/>
          <a:p>
            <a:r>
              <a:rPr lang="zh-CN" altLang="en-US">
                <a:solidFill>
                  <a:schemeClr val="tx1">
                    <a:lumMod val="85000"/>
                    <a:lumOff val="15000"/>
                  </a:schemeClr>
                </a:solidFill>
                <a:latin typeface="DEJAVU SANS MONO" panose="020B0609030804020204" pitchFamily="49" charset="0"/>
              </a:rPr>
              <a:t>内置向量存储的使用</a:t>
            </a:r>
            <a:endParaRPr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a typeface="阿里巴巴普惠体" panose="00020600040101010101" pitchFamily="18" charset="-122"/>
              <a:cs typeface="阿里巴巴普惠体" panose="00020600040101010101" pitchFamily="18" charset="-122"/>
            </a:endParaRPr>
          </a:p>
          <a:p>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a typeface="阿里巴巴普惠体" panose="00020600040101010101" pitchFamily="18" charset="-122"/>
              <a:cs typeface="阿里巴巴普惠体" panose="00020600040101010101" pitchFamily="18" charset="-122"/>
            </a:endParaRPr>
          </a:p>
          <a:p>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a typeface="阿里巴巴普惠体" panose="00020600040101010101" pitchFamily="18" charset="-122"/>
              <a:cs typeface="阿里巴巴普惠体" panose="00020600040101010101" pitchFamily="18" charset="-122"/>
            </a:endParaRPr>
          </a:p>
          <a:p>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a typeface="阿里巴巴普惠体" panose="00020600040101010101" pitchFamily="18" charset="-122"/>
              <a:cs typeface="阿里巴巴普惠体" panose="00020600040101010101" pitchFamily="18" charset="-122"/>
            </a:endParaRPr>
          </a:p>
          <a:p>
            <a:r>
              <a:rPr kumimoji="1" lang="zh-CN" altLang="en-US">
                <a:solidFill>
                  <a:schemeClr val="tx1">
                    <a:lumMod val="85000"/>
                    <a:lumOff val="15000"/>
                  </a:schemeClr>
                </a:solidFill>
                <a:latin typeface="DEJAVU SANS MONO" panose="020B0609030804020204" pitchFamily="49" charset="0"/>
              </a:rPr>
              <a:t>外部（</a:t>
            </a:r>
            <a:r>
              <a:rPr kumimoji="1" lang="en-US" altLang="zh-CN">
                <a:solidFill>
                  <a:schemeClr val="tx1">
                    <a:lumMod val="85000"/>
                    <a:lumOff val="15000"/>
                  </a:schemeClr>
                </a:solidFill>
                <a:latin typeface="DEJAVU SANS MONO" panose="020B0609030804020204" pitchFamily="49" charset="0"/>
              </a:rPr>
              <a:t>Chroma</a:t>
            </a:r>
            <a:r>
              <a:rPr kumimoji="1" lang="zh-CN" altLang="en-US">
                <a:solidFill>
                  <a:schemeClr val="tx1">
                    <a:lumMod val="85000"/>
                    <a:lumOff val="15000"/>
                  </a:schemeClr>
                </a:solidFill>
                <a:latin typeface="DEJAVU SANS MONO" panose="020B0609030804020204" pitchFamily="49" charset="0"/>
              </a:rPr>
              <a:t>）向量存储的使用</a:t>
            </a:r>
            <a:endParaRPr kumimoji="1"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7" name="图片 6" descr="图标&#10;&#10;AI 生成的内容可能不正确。">
            <a:extLst>
              <a:ext uri="{FF2B5EF4-FFF2-40B4-BE49-F238E27FC236}">
                <a16:creationId xmlns:a16="http://schemas.microsoft.com/office/drawing/2014/main" id="{05EFADE0-90EA-CF35-AF90-F1E1D55B48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748" y="4869159"/>
            <a:ext cx="1724987" cy="1724987"/>
          </a:xfrm>
          <a:prstGeom prst="rect">
            <a:avLst/>
          </a:prstGeom>
        </p:spPr>
      </p:pic>
      <p:sp>
        <p:nvSpPr>
          <p:cNvPr id="9" name="文本框 8">
            <a:extLst>
              <a:ext uri="{FF2B5EF4-FFF2-40B4-BE49-F238E27FC236}">
                <a16:creationId xmlns:a16="http://schemas.microsoft.com/office/drawing/2014/main" id="{C7141427-5316-3E7D-17DC-A89A09D7162A}"/>
              </a:ext>
            </a:extLst>
          </p:cNvPr>
          <p:cNvSpPr txBox="1"/>
          <p:nvPr/>
        </p:nvSpPr>
        <p:spPr>
          <a:xfrm>
            <a:off x="479425" y="1480514"/>
            <a:ext cx="8136855"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None/>
            </a:pPr>
            <a:r>
              <a:rPr lang="af-ZA" altLang="zh-CN" sz="1400">
                <a:solidFill>
                  <a:srgbClr val="0033B3"/>
                </a:solidFill>
                <a:effectLst/>
                <a:latin typeface="Consolas" panose="020B0609020204030204" pitchFamily="49" charset="0"/>
                <a:ea typeface="阿里巴巴普惠体" panose="00020600040101010101" pitchFamily="18" charset="-122"/>
              </a:rPr>
              <a:t>from </a:t>
            </a:r>
            <a:r>
              <a:rPr lang="af-ZA" altLang="zh-CN" sz="1400">
                <a:solidFill>
                  <a:srgbClr val="080808"/>
                </a:solidFill>
                <a:effectLst/>
                <a:latin typeface="Consolas" panose="020B0609020204030204" pitchFamily="49" charset="0"/>
                <a:ea typeface="阿里巴巴普惠体" panose="00020600040101010101" pitchFamily="18" charset="-122"/>
              </a:rPr>
              <a:t>langchain_core.vectorstores </a:t>
            </a:r>
            <a:r>
              <a:rPr lang="af-ZA" altLang="zh-CN" sz="1400">
                <a:solidFill>
                  <a:srgbClr val="0033B3"/>
                </a:solidFill>
                <a:effectLst/>
                <a:latin typeface="Consolas" panose="020B0609020204030204" pitchFamily="49" charset="0"/>
                <a:ea typeface="阿里巴巴普惠体" panose="00020600040101010101" pitchFamily="18" charset="-122"/>
              </a:rPr>
              <a:t>import </a:t>
            </a:r>
            <a:r>
              <a:rPr lang="af-ZA" altLang="zh-CN" sz="1400">
                <a:solidFill>
                  <a:srgbClr val="080808"/>
                </a:solidFill>
                <a:effectLst/>
                <a:latin typeface="Consolas" panose="020B0609020204030204" pitchFamily="49" charset="0"/>
                <a:ea typeface="阿里巴巴普惠体" panose="00020600040101010101" pitchFamily="18" charset="-122"/>
              </a:rPr>
              <a:t>InMemoryVectorStore</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033B3"/>
                </a:solidFill>
                <a:effectLst/>
                <a:latin typeface="Consolas" panose="020B0609020204030204" pitchFamily="49" charset="0"/>
                <a:ea typeface="阿里巴巴普惠体" panose="00020600040101010101" pitchFamily="18" charset="-122"/>
              </a:rPr>
              <a:t>from </a:t>
            </a:r>
            <a:r>
              <a:rPr lang="af-ZA" altLang="zh-CN" sz="1400">
                <a:solidFill>
                  <a:srgbClr val="080808"/>
                </a:solidFill>
                <a:effectLst/>
                <a:latin typeface="Consolas" panose="020B0609020204030204" pitchFamily="49" charset="0"/>
                <a:ea typeface="阿里巴巴普惠体" panose="00020600040101010101" pitchFamily="18" charset="-122"/>
              </a:rPr>
              <a:t>langchain_community.embeddings </a:t>
            </a:r>
            <a:r>
              <a:rPr lang="af-ZA" altLang="zh-CN" sz="1400">
                <a:solidFill>
                  <a:srgbClr val="0033B3"/>
                </a:solidFill>
                <a:effectLst/>
                <a:latin typeface="Consolas" panose="020B0609020204030204" pitchFamily="49" charset="0"/>
                <a:ea typeface="阿里巴巴普惠体" panose="00020600040101010101" pitchFamily="18" charset="-122"/>
              </a:rPr>
              <a:t>import </a:t>
            </a:r>
            <a:r>
              <a:rPr lang="af-ZA" altLang="zh-CN" sz="1400">
                <a:solidFill>
                  <a:srgbClr val="080808"/>
                </a:solidFill>
                <a:effectLst/>
                <a:latin typeface="Consolas" panose="020B0609020204030204" pitchFamily="49" charset="0"/>
                <a:ea typeface="阿里巴巴普惠体" panose="00020600040101010101" pitchFamily="18" charset="-122"/>
              </a:rPr>
              <a:t>DashScopeEmbeddings</a:t>
            </a:r>
            <a:br>
              <a:rPr lang="af-ZA" altLang="zh-CN" sz="1400">
                <a:solidFill>
                  <a:srgbClr val="080808"/>
                </a:solidFill>
                <a:effectLst/>
                <a:latin typeface="Consolas" panose="020B0609020204030204" pitchFamily="49" charset="0"/>
                <a:ea typeface="阿里巴巴普惠体" panose="00020600040101010101" pitchFamily="18" charset="-122"/>
              </a:rPr>
            </a:b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vector_store = InMemoryVectorStore(</a:t>
            </a:r>
            <a:r>
              <a:rPr lang="af-ZA" altLang="zh-CN" sz="1400">
                <a:solidFill>
                  <a:srgbClr val="660099"/>
                </a:solidFill>
                <a:effectLst/>
                <a:latin typeface="Consolas" panose="020B0609020204030204" pitchFamily="49" charset="0"/>
                <a:ea typeface="阿里巴巴普惠体" panose="00020600040101010101" pitchFamily="18" charset="-122"/>
              </a:rPr>
              <a:t>embedding</a:t>
            </a:r>
            <a:r>
              <a:rPr lang="af-ZA" altLang="zh-CN" sz="1400">
                <a:solidFill>
                  <a:srgbClr val="080808"/>
                </a:solidFill>
                <a:effectLst/>
                <a:latin typeface="Consolas" panose="020B0609020204030204" pitchFamily="49" charset="0"/>
                <a:ea typeface="阿里巴巴普惠体" panose="00020600040101010101" pitchFamily="18" charset="-122"/>
              </a:rPr>
              <a:t>=DashScopeEmbeddings())</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i="1">
                <a:solidFill>
                  <a:srgbClr val="8C8C8C"/>
                </a:solidFill>
                <a:effectLst/>
                <a:latin typeface="Consolas" panose="020B0609020204030204" pitchFamily="49" charset="0"/>
                <a:ea typeface="阿里巴巴普惠体" panose="00020600040101010101" pitchFamily="18" charset="-122"/>
              </a:rPr>
              <a:t># </a:t>
            </a:r>
            <a:r>
              <a:rPr lang="zh-CN" altLang="en-US" sz="1400" i="1">
                <a:solidFill>
                  <a:srgbClr val="8C8C8C"/>
                </a:solidFill>
                <a:effectLst/>
                <a:latin typeface="Consolas" panose="020B0609020204030204" pitchFamily="49" charset="0"/>
                <a:ea typeface="阿里巴巴普惠体" panose="00020600040101010101" pitchFamily="18" charset="-122"/>
              </a:rPr>
              <a:t>添加文档到向量存储，并指定</a:t>
            </a:r>
            <a:r>
              <a:rPr lang="af-ZA" altLang="zh-CN" sz="1400" i="1">
                <a:solidFill>
                  <a:srgbClr val="8C8C8C"/>
                </a:solidFill>
                <a:effectLst/>
                <a:latin typeface="Consolas" panose="020B0609020204030204" pitchFamily="49" charset="0"/>
                <a:ea typeface="阿里巴巴普惠体" panose="00020600040101010101" pitchFamily="18" charset="-122"/>
              </a:rPr>
              <a:t>id</a:t>
            </a:r>
            <a:br>
              <a:rPr lang="af-ZA" altLang="zh-CN" sz="1400" i="1">
                <a:solidFill>
                  <a:srgbClr val="8C8C8C"/>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vector_store.add_documents(</a:t>
            </a:r>
            <a:r>
              <a:rPr lang="af-ZA" altLang="zh-CN" sz="1400">
                <a:solidFill>
                  <a:srgbClr val="660099"/>
                </a:solidFill>
                <a:effectLst/>
                <a:latin typeface="Consolas" panose="020B0609020204030204" pitchFamily="49" charset="0"/>
                <a:ea typeface="阿里巴巴普惠体" panose="00020600040101010101" pitchFamily="18" charset="-122"/>
              </a:rPr>
              <a:t>documents</a:t>
            </a:r>
            <a:r>
              <a:rPr lang="af-ZA" altLang="zh-CN" sz="1400">
                <a:solidFill>
                  <a:srgbClr val="080808"/>
                </a:solidFill>
                <a:effectLst/>
                <a:latin typeface="Consolas" panose="020B0609020204030204" pitchFamily="49" charset="0"/>
                <a:ea typeface="阿里巴巴普惠体" panose="00020600040101010101" pitchFamily="18" charset="-122"/>
              </a:rPr>
              <a:t>=[doc1, doc2], </a:t>
            </a:r>
            <a:r>
              <a:rPr lang="af-ZA" altLang="zh-CN" sz="1400">
                <a:solidFill>
                  <a:srgbClr val="660099"/>
                </a:solidFill>
                <a:effectLst/>
                <a:latin typeface="Consolas" panose="020B0609020204030204" pitchFamily="49" charset="0"/>
                <a:ea typeface="阿里巴巴普惠体" panose="00020600040101010101" pitchFamily="18" charset="-122"/>
              </a:rPr>
              <a:t>ids</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"id1"</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067D17"/>
                </a:solidFill>
                <a:effectLst/>
                <a:latin typeface="Consolas" panose="020B0609020204030204" pitchFamily="49" charset="0"/>
                <a:ea typeface="阿里巴巴普惠体" panose="00020600040101010101" pitchFamily="18" charset="-122"/>
              </a:rPr>
              <a:t>"id2"</a:t>
            </a: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i="1">
                <a:solidFill>
                  <a:srgbClr val="8C8C8C"/>
                </a:solidFill>
                <a:effectLst/>
                <a:latin typeface="Consolas" panose="020B0609020204030204" pitchFamily="49" charset="0"/>
                <a:ea typeface="阿里巴巴普惠体" panose="00020600040101010101" pitchFamily="18" charset="-122"/>
              </a:rPr>
              <a:t># </a:t>
            </a:r>
            <a:r>
              <a:rPr lang="zh-CN" altLang="en-US" sz="1400" i="1">
                <a:solidFill>
                  <a:srgbClr val="8C8C8C"/>
                </a:solidFill>
                <a:effectLst/>
                <a:latin typeface="Consolas" panose="020B0609020204030204" pitchFamily="49" charset="0"/>
                <a:ea typeface="阿里巴巴普惠体" panose="00020600040101010101" pitchFamily="18" charset="-122"/>
              </a:rPr>
              <a:t>删除文档（通过指定的</a:t>
            </a:r>
            <a:r>
              <a:rPr lang="af-ZA" altLang="zh-CN" sz="1400" i="1">
                <a:solidFill>
                  <a:srgbClr val="8C8C8C"/>
                </a:solidFill>
                <a:effectLst/>
                <a:latin typeface="Consolas" panose="020B0609020204030204" pitchFamily="49" charset="0"/>
                <a:ea typeface="阿里巴巴普惠体" panose="00020600040101010101" pitchFamily="18" charset="-122"/>
              </a:rPr>
              <a:t>id</a:t>
            </a:r>
            <a:r>
              <a:rPr lang="zh-CN" altLang="en-US" sz="1400" i="1">
                <a:solidFill>
                  <a:srgbClr val="8C8C8C"/>
                </a:solidFill>
                <a:effectLst/>
                <a:latin typeface="Consolas" panose="020B0609020204030204" pitchFamily="49" charset="0"/>
                <a:ea typeface="阿里巴巴普惠体" panose="00020600040101010101" pitchFamily="18" charset="-122"/>
              </a:rPr>
              <a:t>删除）</a:t>
            </a:r>
            <a:br>
              <a:rPr lang="zh-CN" altLang="en-US" sz="1400" i="1">
                <a:solidFill>
                  <a:srgbClr val="8C8C8C"/>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vector_store.delete(</a:t>
            </a:r>
            <a:r>
              <a:rPr lang="af-ZA" altLang="zh-CN" sz="1400">
                <a:solidFill>
                  <a:srgbClr val="660099"/>
                </a:solidFill>
                <a:effectLst/>
                <a:latin typeface="Consolas" panose="020B0609020204030204" pitchFamily="49" charset="0"/>
                <a:ea typeface="阿里巴巴普惠体" panose="00020600040101010101" pitchFamily="18" charset="-122"/>
              </a:rPr>
              <a:t>ids</a:t>
            </a:r>
            <a:r>
              <a:rPr lang="af-ZA" altLang="zh-CN" sz="1400">
                <a:solidFill>
                  <a:srgbClr val="080808"/>
                </a:solidFill>
                <a:effectLst/>
                <a:latin typeface="Consolas" panose="020B0609020204030204" pitchFamily="49" charset="0"/>
                <a:ea typeface="阿里巴巴普惠体" panose="00020600040101010101" pitchFamily="18" charset="-122"/>
              </a:rPr>
              <a:t>=[</a:t>
            </a:r>
            <a:r>
              <a:rPr lang="af-ZA" altLang="zh-CN" sz="1400">
                <a:solidFill>
                  <a:srgbClr val="067D17"/>
                </a:solidFill>
                <a:effectLst/>
                <a:latin typeface="Consolas" panose="020B0609020204030204" pitchFamily="49" charset="0"/>
                <a:ea typeface="阿里巴巴普惠体" panose="00020600040101010101" pitchFamily="18" charset="-122"/>
              </a:rPr>
              <a:t>"id1"</a:t>
            </a:r>
            <a:r>
              <a:rPr lang="af-ZA" altLang="zh-CN" sz="1400">
                <a:solidFill>
                  <a:srgbClr val="080808"/>
                </a:solidFill>
                <a:effectLst/>
                <a:latin typeface="Consolas" panose="020B0609020204030204" pitchFamily="49" charset="0"/>
                <a:ea typeface="阿里巴巴普惠体" panose="00020600040101010101" pitchFamily="18" charset="-122"/>
              </a:rPr>
              <a:t>])</a:t>
            </a:r>
            <a:br>
              <a:rPr lang="af-ZA" altLang="zh-CN" sz="1400">
                <a:solidFill>
                  <a:srgbClr val="080808"/>
                </a:solidFill>
                <a:effectLst/>
                <a:latin typeface="Consolas" panose="020B0609020204030204" pitchFamily="49" charset="0"/>
                <a:ea typeface="阿里巴巴普惠体" panose="00020600040101010101" pitchFamily="18" charset="-122"/>
              </a:rPr>
            </a:br>
            <a:r>
              <a:rPr lang="af-ZA" altLang="zh-CN" sz="1400" i="1">
                <a:solidFill>
                  <a:srgbClr val="8C8C8C"/>
                </a:solidFill>
                <a:effectLst/>
                <a:latin typeface="Consolas" panose="020B0609020204030204" pitchFamily="49" charset="0"/>
                <a:ea typeface="阿里巴巴普惠体" panose="00020600040101010101" pitchFamily="18" charset="-122"/>
              </a:rPr>
              <a:t># </a:t>
            </a:r>
            <a:r>
              <a:rPr lang="zh-CN" altLang="en-US" sz="1400" i="1">
                <a:solidFill>
                  <a:srgbClr val="8C8C8C"/>
                </a:solidFill>
                <a:effectLst/>
                <a:latin typeface="Consolas" panose="020B0609020204030204" pitchFamily="49" charset="0"/>
                <a:ea typeface="阿里巴巴普惠体" panose="00020600040101010101" pitchFamily="18" charset="-122"/>
              </a:rPr>
              <a:t>相似性搜索</a:t>
            </a:r>
            <a:br>
              <a:rPr lang="zh-CN" altLang="en-US" sz="1400" i="1">
                <a:solidFill>
                  <a:srgbClr val="8C8C8C"/>
                </a:solidFill>
                <a:effectLst/>
                <a:latin typeface="Consolas" panose="020B0609020204030204" pitchFamily="49" charset="0"/>
                <a:ea typeface="阿里巴巴普惠体" panose="00020600040101010101" pitchFamily="18" charset="-122"/>
              </a:rPr>
            </a:br>
            <a:r>
              <a:rPr lang="af-ZA" altLang="zh-CN" sz="1400">
                <a:solidFill>
                  <a:srgbClr val="080808"/>
                </a:solidFill>
                <a:effectLst/>
                <a:latin typeface="Consolas" panose="020B0609020204030204" pitchFamily="49" charset="0"/>
                <a:ea typeface="阿里巴巴普惠体" panose="00020600040101010101" pitchFamily="18" charset="-122"/>
              </a:rPr>
              <a:t>similar_docs = vector_store.similarity_search(</a:t>
            </a:r>
            <a:r>
              <a:rPr lang="af-ZA" altLang="zh-CN" sz="1400">
                <a:solidFill>
                  <a:srgbClr val="067D17"/>
                </a:solidFill>
                <a:effectLst/>
                <a:latin typeface="Consolas" panose="020B0609020204030204" pitchFamily="49" charset="0"/>
                <a:ea typeface="阿里巴巴普惠体" panose="00020600040101010101" pitchFamily="18" charset="-122"/>
              </a:rPr>
              <a:t>"your query here"</a:t>
            </a:r>
            <a:r>
              <a:rPr lang="af-ZA" altLang="zh-CN" sz="1400">
                <a:solidFill>
                  <a:srgbClr val="080808"/>
                </a:solidFill>
                <a:effectLst/>
                <a:latin typeface="Consolas" panose="020B0609020204030204" pitchFamily="49" charset="0"/>
                <a:ea typeface="阿里巴巴普惠体" panose="00020600040101010101" pitchFamily="18" charset="-122"/>
              </a:rPr>
              <a:t>, </a:t>
            </a:r>
            <a:r>
              <a:rPr lang="af-ZA" altLang="zh-CN" sz="1400">
                <a:solidFill>
                  <a:srgbClr val="1750EB"/>
                </a:solidFill>
                <a:effectLst/>
                <a:latin typeface="Consolas" panose="020B0609020204030204" pitchFamily="49" charset="0"/>
                <a:ea typeface="阿里巴巴普惠体" panose="00020600040101010101" pitchFamily="18" charset="-122"/>
              </a:rPr>
              <a:t>4</a:t>
            </a:r>
            <a:r>
              <a:rPr lang="af-ZA" altLang="zh-CN" sz="1400">
                <a:solidFill>
                  <a:srgbClr val="080808"/>
                </a:solidFill>
                <a:effectLst/>
                <a:latin typeface="Consolas" panose="020B0609020204030204" pitchFamily="49" charset="0"/>
                <a:ea typeface="阿里巴巴普惠体" panose="00020600040101010101" pitchFamily="18" charset="-122"/>
              </a:rPr>
              <a:t>)</a:t>
            </a:r>
          </a:p>
        </p:txBody>
      </p:sp>
    </p:spTree>
    <p:extLst>
      <p:ext uri="{BB962C8B-B14F-4D97-AF65-F5344CB8AC3E}">
        <p14:creationId xmlns:p14="http://schemas.microsoft.com/office/powerpoint/2010/main" val="1454848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E5F6D-8535-F69F-3D4D-F04536B76DB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DDE1AF8-8CF9-8B45-07A7-6E3B771677A1}"/>
              </a:ext>
            </a:extLst>
          </p:cNvPr>
          <p:cNvSpPr>
            <a:spLocks noGrp="1"/>
          </p:cNvSpPr>
          <p:nvPr>
            <p:ph type="body" sz="quarter" idx="10"/>
          </p:nvPr>
        </p:nvSpPr>
        <p:spPr/>
        <p:txBody>
          <a:bodyPr/>
          <a:lstStyle/>
          <a:p>
            <a:r>
              <a:rPr lang="zh-CN" altLang="en-US">
                <a:solidFill>
                  <a:srgbClr val="0A0A10"/>
                </a:solidFill>
                <a:uFillTx/>
                <a:latin typeface="JetBrains Mono Bold" panose="02000009000000000000" charset="0"/>
              </a:rPr>
              <a:t>向量的基础概念</a:t>
            </a:r>
          </a:p>
        </p:txBody>
      </p:sp>
      <p:sp>
        <p:nvSpPr>
          <p:cNvPr id="5" name="文本占位符 2">
            <a:extLst>
              <a:ext uri="{FF2B5EF4-FFF2-40B4-BE49-F238E27FC236}">
                <a16:creationId xmlns:a16="http://schemas.microsoft.com/office/drawing/2014/main" id="{2AC1D582-9059-343D-E6C1-C23B291BEA36}"/>
              </a:ext>
            </a:extLst>
          </p:cNvPr>
          <p:cNvSpPr>
            <a:spLocks noGrp="1"/>
          </p:cNvSpPr>
          <p:nvPr>
            <p:ph type="body" sz="quarter" idx="11"/>
          </p:nvPr>
        </p:nvSpPr>
        <p:spPr>
          <a:xfrm>
            <a:off x="479425" y="980728"/>
            <a:ext cx="11161713" cy="1512168"/>
          </a:xfrm>
        </p:spPr>
        <p:txBody>
          <a:bodyPr/>
          <a:lstStyle/>
          <a:p>
            <a:pPr algn="l">
              <a:buClrTx/>
              <a:buSzTx/>
            </a:pPr>
            <a:r>
              <a:rPr lang="zh-CN" altLang="en-US">
                <a:solidFill>
                  <a:schemeClr val="tx1">
                    <a:lumMod val="85000"/>
                    <a:lumOff val="15000"/>
                  </a:schemeClr>
                </a:solidFill>
              </a:rPr>
              <a:t>如何更为精准的完成语义匹配，生成向量的维度是一个很重要的指标。</a:t>
            </a:r>
            <a:endParaRPr lang="en-US" altLang="zh-CN">
              <a:solidFill>
                <a:schemeClr val="tx1">
                  <a:lumMod val="85000"/>
                  <a:lumOff val="15000"/>
                </a:schemeClr>
              </a:solidFill>
            </a:endParaRPr>
          </a:p>
          <a:p>
            <a:pPr algn="l">
              <a:buClrTx/>
              <a:buSzTx/>
            </a:pPr>
            <a:r>
              <a:rPr lang="zh-CN" altLang="en-US">
                <a:solidFill>
                  <a:schemeClr val="tx1">
                    <a:lumMod val="85000"/>
                    <a:lumOff val="15000"/>
                  </a:schemeClr>
                </a:solidFill>
              </a:rPr>
              <a:t>如</a:t>
            </a:r>
            <a:r>
              <a:rPr lang="en-US" altLang="zh-CN">
                <a:solidFill>
                  <a:schemeClr val="tx1">
                    <a:lumMod val="85000"/>
                    <a:lumOff val="15000"/>
                  </a:schemeClr>
                </a:solidFill>
              </a:rPr>
              <a:t>text-embedding-v1</a:t>
            </a:r>
            <a:r>
              <a:rPr lang="zh-CN" altLang="en-US">
                <a:solidFill>
                  <a:schemeClr val="tx1">
                    <a:lumMod val="85000"/>
                    <a:lumOff val="15000"/>
                  </a:schemeClr>
                </a:solidFill>
              </a:rPr>
              <a:t>模型，可以生成</a:t>
            </a:r>
            <a:r>
              <a:rPr lang="en-US" altLang="zh-CN">
                <a:solidFill>
                  <a:schemeClr val="tx1">
                    <a:lumMod val="85000"/>
                    <a:lumOff val="15000"/>
                  </a:schemeClr>
                </a:solidFill>
              </a:rPr>
              <a:t>1536</a:t>
            </a:r>
            <a:r>
              <a:rPr lang="zh-CN" altLang="en-US">
                <a:solidFill>
                  <a:schemeClr val="tx1">
                    <a:lumMod val="85000"/>
                    <a:lumOff val="15000"/>
                  </a:schemeClr>
                </a:solidFill>
              </a:rPr>
              <a:t>维的向量（一段文本</a:t>
            </a:r>
            <a:r>
              <a:rPr lang="zh-CN" altLang="en-US">
                <a:solidFill>
                  <a:srgbClr val="C00000"/>
                </a:solidFill>
              </a:rPr>
              <a:t>固定</a:t>
            </a:r>
            <a:r>
              <a:rPr lang="zh-CN" altLang="en-US">
                <a:solidFill>
                  <a:schemeClr val="tx1">
                    <a:lumMod val="85000"/>
                    <a:lumOff val="15000"/>
                  </a:schemeClr>
                </a:solidFill>
              </a:rPr>
              <a:t>得到</a:t>
            </a:r>
            <a:r>
              <a:rPr lang="en-US" altLang="zh-CN">
                <a:solidFill>
                  <a:schemeClr val="tx1">
                    <a:lumMod val="85000"/>
                    <a:lumOff val="15000"/>
                  </a:schemeClr>
                </a:solidFill>
              </a:rPr>
              <a:t>1536</a:t>
            </a:r>
            <a:r>
              <a:rPr lang="zh-CN" altLang="en-US">
                <a:solidFill>
                  <a:schemeClr val="tx1">
                    <a:lumMod val="85000"/>
                    <a:lumOff val="15000"/>
                  </a:schemeClr>
                </a:solidFill>
              </a:rPr>
              <a:t>个数字序列），比较实用。</a:t>
            </a:r>
            <a:endParaRPr lang="en-US" altLang="zh-CN">
              <a:solidFill>
                <a:schemeClr val="tx1">
                  <a:lumMod val="85000"/>
                  <a:lumOff val="15000"/>
                </a:schemeClr>
              </a:solidFill>
            </a:endParaRPr>
          </a:p>
          <a:p>
            <a:pPr marL="285750" indent="-285750" algn="l">
              <a:buClrTx/>
              <a:buSzTx/>
              <a:buFont typeface="Arial" panose="020B0604020202020204" pitchFamily="34" charset="0"/>
              <a:buChar char="•"/>
            </a:pPr>
            <a:r>
              <a:rPr lang="en-US" altLang="zh-CN">
                <a:solidFill>
                  <a:schemeClr val="tx1">
                    <a:lumMod val="85000"/>
                    <a:lumOff val="15000"/>
                  </a:schemeClr>
                </a:solidFill>
              </a:rPr>
              <a:t>1536</a:t>
            </a:r>
            <a:r>
              <a:rPr lang="zh-CN" altLang="en-US">
                <a:solidFill>
                  <a:schemeClr val="tx1">
                    <a:lumMod val="85000"/>
                    <a:lumOff val="15000"/>
                  </a:schemeClr>
                </a:solidFill>
              </a:rPr>
              <a:t>个数字表示，这段文本在</a:t>
            </a:r>
            <a:r>
              <a:rPr lang="en-US" altLang="zh-CN">
                <a:solidFill>
                  <a:schemeClr val="tx1">
                    <a:lumMod val="85000"/>
                    <a:lumOff val="15000"/>
                  </a:schemeClr>
                </a:solidFill>
              </a:rPr>
              <a:t>1536</a:t>
            </a:r>
            <a:r>
              <a:rPr lang="zh-CN" altLang="en-US">
                <a:solidFill>
                  <a:schemeClr val="tx1">
                    <a:lumMod val="85000"/>
                    <a:lumOff val="15000"/>
                  </a:schemeClr>
                </a:solidFill>
              </a:rPr>
              <a:t>个主题（抽象的语义特征）方向上的得分（强度）</a:t>
            </a:r>
            <a:endParaRPr lang="en-US" altLang="zh-CN">
              <a:solidFill>
                <a:schemeClr val="tx1">
                  <a:lumMod val="85000"/>
                  <a:lumOff val="15000"/>
                </a:schemeClr>
              </a:solidFill>
            </a:endParaRPr>
          </a:p>
          <a:p>
            <a:pPr marL="285750" indent="-285750" algn="l">
              <a:buClrTx/>
              <a:buSzTx/>
              <a:buFont typeface="Arial" panose="020B0604020202020204" pitchFamily="34" charset="0"/>
              <a:buChar char="•"/>
            </a:pPr>
            <a:endParaRPr lang="en-US" altLang="zh-CN">
              <a:solidFill>
                <a:schemeClr val="tx1">
                  <a:lumMod val="85000"/>
                  <a:lumOff val="15000"/>
                </a:schemeClr>
              </a:solidFill>
            </a:endParaRPr>
          </a:p>
          <a:p>
            <a:pPr marL="285750" indent="-285750" algn="l">
              <a:buClrTx/>
              <a:buSzTx/>
              <a:buFont typeface="Arial" panose="020B0604020202020204" pitchFamily="34" charset="0"/>
              <a:buChar char="•"/>
            </a:pPr>
            <a:endParaRPr lang="en-US" altLang="zh-CN">
              <a:solidFill>
                <a:schemeClr val="tx1">
                  <a:lumMod val="85000"/>
                  <a:lumOff val="15000"/>
                </a:schemeClr>
              </a:solidFill>
            </a:endParaRPr>
          </a:p>
          <a:p>
            <a:pPr marL="285750" indent="-285750" algn="l">
              <a:buClrTx/>
              <a:buSzTx/>
              <a:buFont typeface="Arial" panose="020B0604020202020204" pitchFamily="34" charset="0"/>
              <a:buChar char="•"/>
            </a:pPr>
            <a:endParaRPr lang="en-US" altLang="zh-CN">
              <a:solidFill>
                <a:schemeClr val="tx1">
                  <a:lumMod val="85000"/>
                  <a:lumOff val="15000"/>
                </a:schemeClr>
              </a:solidFill>
            </a:endParaRPr>
          </a:p>
          <a:p>
            <a:pPr marL="285750" indent="-285750" algn="l">
              <a:buClrTx/>
              <a:buSzTx/>
              <a:buFont typeface="Arial" panose="020B0604020202020204" pitchFamily="34" charset="0"/>
              <a:buChar char="•"/>
            </a:pPr>
            <a:endParaRPr lang="en-US" altLang="zh-CN">
              <a:solidFill>
                <a:schemeClr val="tx1">
                  <a:lumMod val="85000"/>
                  <a:lumOff val="15000"/>
                </a:schemeClr>
              </a:solidFill>
            </a:endParaRPr>
          </a:p>
          <a:p>
            <a:pPr marL="285750" indent="-285750" algn="l">
              <a:buClrTx/>
              <a:buSzTx/>
              <a:buFont typeface="Arial" panose="020B0604020202020204" pitchFamily="34" charset="0"/>
              <a:buChar char="•"/>
            </a:pPr>
            <a:endParaRPr lang="en-US" altLang="zh-CN">
              <a:solidFill>
                <a:schemeClr val="tx1">
                  <a:lumMod val="85000"/>
                  <a:lumOff val="15000"/>
                </a:schemeClr>
              </a:solidFill>
            </a:endParaRPr>
          </a:p>
          <a:p>
            <a:pPr marL="285750" indent="-285750" algn="l">
              <a:buClrTx/>
              <a:buSzTx/>
              <a:buFont typeface="Arial" panose="020B0604020202020204" pitchFamily="34" charset="0"/>
              <a:buChar char="•"/>
            </a:pPr>
            <a:r>
              <a:rPr lang="zh-CN" altLang="en-US">
                <a:solidFill>
                  <a:schemeClr val="tx1">
                    <a:lumMod val="85000"/>
                    <a:lumOff val="15000"/>
                  </a:schemeClr>
                </a:solidFill>
              </a:rPr>
              <a:t>生成向量的维度越多，就更好的记录文本的语义特征，做语义匹配会更加精准。</a:t>
            </a:r>
            <a:endParaRPr lang="en-US" altLang="zh-CN">
              <a:solidFill>
                <a:schemeClr val="tx1">
                  <a:lumMod val="85000"/>
                  <a:lumOff val="15000"/>
                </a:schemeClr>
              </a:solidFill>
            </a:endParaRPr>
          </a:p>
          <a:p>
            <a:pPr marL="285750" indent="-285750" algn="l">
              <a:buClrTx/>
              <a:buSzTx/>
              <a:buFont typeface="Arial" panose="020B0604020202020204" pitchFamily="34" charset="0"/>
              <a:buChar char="•"/>
            </a:pPr>
            <a:r>
              <a:rPr lang="zh-CN" altLang="en-US">
                <a:solidFill>
                  <a:schemeClr val="tx1">
                    <a:lumMod val="85000"/>
                    <a:lumOff val="15000"/>
                  </a:schemeClr>
                </a:solidFill>
              </a:rPr>
              <a:t>更多的向量会在计算、存储和匹配过程中，带来更大的压力。</a:t>
            </a:r>
            <a:endParaRPr lang="en-US" altLang="zh-CN">
              <a:solidFill>
                <a:schemeClr val="tx1">
                  <a:lumMod val="85000"/>
                  <a:lumOff val="15000"/>
                </a:schemeClr>
              </a:solidFill>
            </a:endParaRPr>
          </a:p>
          <a:p>
            <a:r>
              <a:rPr lang="zh-CN" altLang="en-US">
                <a:solidFill>
                  <a:schemeClr val="tx1">
                    <a:lumMod val="85000"/>
                    <a:lumOff val="15000"/>
                  </a:schemeClr>
                </a:solidFill>
              </a:rPr>
              <a:t>选择合适的向量维度需要在精确和性能之间做平衡。</a:t>
            </a:r>
            <a:endParaRPr lang="en-US" altLang="zh-CN">
              <a:solidFill>
                <a:schemeClr val="tx1">
                  <a:lumMod val="85000"/>
                  <a:lumOff val="15000"/>
                </a:schemeClr>
              </a:solidFill>
            </a:endParaRPr>
          </a:p>
          <a:p>
            <a:r>
              <a:rPr lang="zh-CN" altLang="en-US">
                <a:solidFill>
                  <a:schemeClr val="tx1">
                    <a:lumMod val="85000"/>
                    <a:lumOff val="15000"/>
                  </a:schemeClr>
                </a:solidFill>
              </a:rPr>
              <a:t>一般</a:t>
            </a:r>
            <a:r>
              <a:rPr lang="en-US" altLang="zh-CN">
                <a:solidFill>
                  <a:schemeClr val="tx1">
                    <a:lumMod val="85000"/>
                    <a:lumOff val="15000"/>
                  </a:schemeClr>
                </a:solidFill>
              </a:rPr>
              <a:t>1536</a:t>
            </a:r>
            <a:r>
              <a:rPr lang="zh-CN" altLang="en-US">
                <a:solidFill>
                  <a:schemeClr val="tx1">
                    <a:lumMod val="85000"/>
                    <a:lumOff val="15000"/>
                  </a:schemeClr>
                </a:solidFill>
              </a:rPr>
              <a:t>维算是比较好的选择。</a:t>
            </a:r>
            <a:endParaRPr lang="en-US" altLang="zh-CN">
              <a:solidFill>
                <a:schemeClr val="tx1">
                  <a:lumMod val="85000"/>
                  <a:lumOff val="15000"/>
                </a:schemeClr>
              </a:solidFill>
            </a:endParaRPr>
          </a:p>
          <a:p>
            <a:pPr algn="l">
              <a:buClrTx/>
              <a:buSzTx/>
            </a:pPr>
            <a:endParaRPr lang="en-US" altLang="zh-CN">
              <a:solidFill>
                <a:schemeClr val="tx1">
                  <a:lumMod val="85000"/>
                  <a:lumOff val="15000"/>
                </a:schemeClr>
              </a:solidFill>
            </a:endParaRPr>
          </a:p>
        </p:txBody>
      </p:sp>
      <p:pic>
        <p:nvPicPr>
          <p:cNvPr id="11" name="图片 10">
            <a:extLst>
              <a:ext uri="{FF2B5EF4-FFF2-40B4-BE49-F238E27FC236}">
                <a16:creationId xmlns:a16="http://schemas.microsoft.com/office/drawing/2014/main" id="{E12B1433-E3E7-54BD-185B-606E70EBC6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84" y="4846848"/>
            <a:ext cx="1772816" cy="1772816"/>
          </a:xfrm>
          <a:prstGeom prst="rect">
            <a:avLst/>
          </a:prstGeom>
        </p:spPr>
      </p:pic>
      <p:sp>
        <p:nvSpPr>
          <p:cNvPr id="3" name="矩形 2">
            <a:extLst>
              <a:ext uri="{FF2B5EF4-FFF2-40B4-BE49-F238E27FC236}">
                <a16:creationId xmlns:a16="http://schemas.microsoft.com/office/drawing/2014/main" id="{CD92ABA5-6032-6EBD-7F28-0EDAEEF905DF}"/>
              </a:ext>
            </a:extLst>
          </p:cNvPr>
          <p:cNvSpPr/>
          <p:nvPr/>
        </p:nvSpPr>
        <p:spPr>
          <a:xfrm>
            <a:off x="570794" y="2707557"/>
            <a:ext cx="1008112" cy="43204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t>0.25</a:t>
            </a:r>
            <a:endParaRPr lang="zh-CN" altLang="en-US"/>
          </a:p>
        </p:txBody>
      </p:sp>
      <p:sp>
        <p:nvSpPr>
          <p:cNvPr id="6" name="矩形 5">
            <a:extLst>
              <a:ext uri="{FF2B5EF4-FFF2-40B4-BE49-F238E27FC236}">
                <a16:creationId xmlns:a16="http://schemas.microsoft.com/office/drawing/2014/main" id="{1A54C258-82CB-7294-52F9-34A3BA0E6E7E}"/>
              </a:ext>
            </a:extLst>
          </p:cNvPr>
          <p:cNvSpPr/>
          <p:nvPr/>
        </p:nvSpPr>
        <p:spPr>
          <a:xfrm>
            <a:off x="1585134" y="2707557"/>
            <a:ext cx="1008112" cy="43204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1.11</a:t>
            </a:r>
            <a:endParaRPr lang="zh-CN" altLang="en-US"/>
          </a:p>
        </p:txBody>
      </p:sp>
      <p:sp>
        <p:nvSpPr>
          <p:cNvPr id="7" name="矩形 6">
            <a:extLst>
              <a:ext uri="{FF2B5EF4-FFF2-40B4-BE49-F238E27FC236}">
                <a16:creationId xmlns:a16="http://schemas.microsoft.com/office/drawing/2014/main" id="{78E3CAF6-A9F4-7447-2C3B-B16142E25928}"/>
              </a:ext>
            </a:extLst>
          </p:cNvPr>
          <p:cNvSpPr/>
          <p:nvPr/>
        </p:nvSpPr>
        <p:spPr>
          <a:xfrm>
            <a:off x="2593246" y="2707557"/>
            <a:ext cx="1008112" cy="4320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0.65</a:t>
            </a:r>
            <a:endParaRPr lang="zh-CN" altLang="en-US"/>
          </a:p>
        </p:txBody>
      </p:sp>
      <p:sp>
        <p:nvSpPr>
          <p:cNvPr id="8" name="文本框 7">
            <a:extLst>
              <a:ext uri="{FF2B5EF4-FFF2-40B4-BE49-F238E27FC236}">
                <a16:creationId xmlns:a16="http://schemas.microsoft.com/office/drawing/2014/main" id="{E21A2AC0-0337-D5F6-9C73-1FC9867ED05A}"/>
              </a:ext>
            </a:extLst>
          </p:cNvPr>
          <p:cNvSpPr txBox="1"/>
          <p:nvPr/>
        </p:nvSpPr>
        <p:spPr>
          <a:xfrm>
            <a:off x="570794" y="2275509"/>
            <a:ext cx="1008112" cy="338554"/>
          </a:xfrm>
          <a:prstGeom prst="rect">
            <a:avLst/>
          </a:prstGeom>
          <a:noFill/>
        </p:spPr>
        <p:txBody>
          <a:bodyPr wrap="square" rtlCol="0">
            <a:spAutoFit/>
          </a:bodyPr>
          <a:lstStyle/>
          <a:p>
            <a:pPr algn="ctr"/>
            <a:r>
              <a:rPr kumimoji="1" lang="zh-CN" altLang="en-US" sz="1600">
                <a:latin typeface="DEJAVU SANS MONO" panose="020B0609030804020204" pitchFamily="49" charset="0"/>
                <a:ea typeface="阿里巴巴普惠体" pitchFamily="18" charset="-122"/>
              </a:rPr>
              <a:t>情绪</a:t>
            </a:r>
          </a:p>
        </p:txBody>
      </p:sp>
      <p:sp>
        <p:nvSpPr>
          <p:cNvPr id="9" name="文本框 8">
            <a:extLst>
              <a:ext uri="{FF2B5EF4-FFF2-40B4-BE49-F238E27FC236}">
                <a16:creationId xmlns:a16="http://schemas.microsoft.com/office/drawing/2014/main" id="{C4CB744D-CFBE-860D-1882-F0941F590E7B}"/>
              </a:ext>
            </a:extLst>
          </p:cNvPr>
          <p:cNvSpPr txBox="1"/>
          <p:nvPr/>
        </p:nvSpPr>
        <p:spPr>
          <a:xfrm>
            <a:off x="1591362" y="2275509"/>
            <a:ext cx="1008112" cy="338554"/>
          </a:xfrm>
          <a:prstGeom prst="rect">
            <a:avLst/>
          </a:prstGeom>
          <a:noFill/>
        </p:spPr>
        <p:txBody>
          <a:bodyPr wrap="square" rtlCol="0">
            <a:spAutoFit/>
          </a:bodyPr>
          <a:lstStyle/>
          <a:p>
            <a:pPr algn="ctr"/>
            <a:r>
              <a:rPr kumimoji="1" lang="zh-CN" altLang="en-US" sz="1600">
                <a:latin typeface="DEJAVU SANS MONO" panose="020B0609030804020204" pitchFamily="49" charset="0"/>
                <a:ea typeface="阿里巴巴普惠体" pitchFamily="18" charset="-122"/>
              </a:rPr>
              <a:t>动作</a:t>
            </a:r>
          </a:p>
        </p:txBody>
      </p:sp>
      <p:sp>
        <p:nvSpPr>
          <p:cNvPr id="10" name="文本框 9">
            <a:extLst>
              <a:ext uri="{FF2B5EF4-FFF2-40B4-BE49-F238E27FC236}">
                <a16:creationId xmlns:a16="http://schemas.microsoft.com/office/drawing/2014/main" id="{8D7D7243-D482-DAF6-F3B3-35B29EDF8C67}"/>
              </a:ext>
            </a:extLst>
          </p:cNvPr>
          <p:cNvSpPr txBox="1"/>
          <p:nvPr/>
        </p:nvSpPr>
        <p:spPr>
          <a:xfrm>
            <a:off x="2593246" y="2275509"/>
            <a:ext cx="1008112" cy="338554"/>
          </a:xfrm>
          <a:prstGeom prst="rect">
            <a:avLst/>
          </a:prstGeom>
          <a:noFill/>
        </p:spPr>
        <p:txBody>
          <a:bodyPr wrap="square" rtlCol="0">
            <a:spAutoFit/>
          </a:bodyPr>
          <a:lstStyle/>
          <a:p>
            <a:pPr algn="ctr"/>
            <a:r>
              <a:rPr kumimoji="1" lang="zh-CN" altLang="en-US" sz="1600">
                <a:latin typeface="DEJAVU SANS MONO" panose="020B0609030804020204" pitchFamily="49" charset="0"/>
                <a:ea typeface="阿里巴巴普惠体" pitchFamily="18" charset="-122"/>
              </a:rPr>
              <a:t>倾向</a:t>
            </a:r>
          </a:p>
        </p:txBody>
      </p:sp>
      <p:sp>
        <p:nvSpPr>
          <p:cNvPr id="12" name="文本框 11">
            <a:extLst>
              <a:ext uri="{FF2B5EF4-FFF2-40B4-BE49-F238E27FC236}">
                <a16:creationId xmlns:a16="http://schemas.microsoft.com/office/drawing/2014/main" id="{0206E15E-DFB6-7017-59A3-ECE762841713}"/>
              </a:ext>
            </a:extLst>
          </p:cNvPr>
          <p:cNvSpPr txBox="1"/>
          <p:nvPr/>
        </p:nvSpPr>
        <p:spPr>
          <a:xfrm>
            <a:off x="1342811" y="3233099"/>
            <a:ext cx="1492758" cy="338554"/>
          </a:xfrm>
          <a:prstGeom prst="rect">
            <a:avLst/>
          </a:prstGeom>
          <a:noFill/>
        </p:spPr>
        <p:txBody>
          <a:bodyPr wrap="square" rtlCol="0">
            <a:spAutoFit/>
          </a:bodyPr>
          <a:lstStyle/>
          <a:p>
            <a:pPr algn="ctr"/>
            <a:r>
              <a:rPr kumimoji="1" lang="en-US" altLang="zh-CN" sz="1600">
                <a:latin typeface="DEJAVU SANS MONO" panose="020B0609030804020204" pitchFamily="49" charset="0"/>
                <a:ea typeface="阿里巴巴普惠体" pitchFamily="18" charset="-122"/>
              </a:rPr>
              <a:t>3</a:t>
            </a:r>
            <a:r>
              <a:rPr kumimoji="1" lang="zh-CN" altLang="en-US" sz="1600">
                <a:latin typeface="DEJAVU SANS MONO" panose="020B0609030804020204" pitchFamily="49" charset="0"/>
                <a:ea typeface="阿里巴巴普惠体" pitchFamily="18" charset="-122"/>
              </a:rPr>
              <a:t>维度向量</a:t>
            </a:r>
          </a:p>
        </p:txBody>
      </p:sp>
      <p:sp>
        <p:nvSpPr>
          <p:cNvPr id="13" name="矩形 12">
            <a:extLst>
              <a:ext uri="{FF2B5EF4-FFF2-40B4-BE49-F238E27FC236}">
                <a16:creationId xmlns:a16="http://schemas.microsoft.com/office/drawing/2014/main" id="{D02B1ADC-5091-36D8-C1D1-174BFFC35057}"/>
              </a:ext>
            </a:extLst>
          </p:cNvPr>
          <p:cNvSpPr/>
          <p:nvPr/>
        </p:nvSpPr>
        <p:spPr>
          <a:xfrm>
            <a:off x="4600788" y="2707557"/>
            <a:ext cx="1008112" cy="43204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t>0.25</a:t>
            </a:r>
            <a:endParaRPr lang="zh-CN" altLang="en-US"/>
          </a:p>
        </p:txBody>
      </p:sp>
      <p:sp>
        <p:nvSpPr>
          <p:cNvPr id="14" name="矩形 13">
            <a:extLst>
              <a:ext uri="{FF2B5EF4-FFF2-40B4-BE49-F238E27FC236}">
                <a16:creationId xmlns:a16="http://schemas.microsoft.com/office/drawing/2014/main" id="{ED6600D7-73BA-8367-D518-E8399CE13490}"/>
              </a:ext>
            </a:extLst>
          </p:cNvPr>
          <p:cNvSpPr/>
          <p:nvPr/>
        </p:nvSpPr>
        <p:spPr>
          <a:xfrm>
            <a:off x="5615128" y="2707557"/>
            <a:ext cx="1008112" cy="43204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1.11</a:t>
            </a:r>
            <a:endParaRPr lang="zh-CN" altLang="en-US"/>
          </a:p>
        </p:txBody>
      </p:sp>
      <p:sp>
        <p:nvSpPr>
          <p:cNvPr id="17" name="矩形 16">
            <a:extLst>
              <a:ext uri="{FF2B5EF4-FFF2-40B4-BE49-F238E27FC236}">
                <a16:creationId xmlns:a16="http://schemas.microsoft.com/office/drawing/2014/main" id="{B2048819-1FFF-0846-456D-2BEEF08D2C71}"/>
              </a:ext>
            </a:extLst>
          </p:cNvPr>
          <p:cNvSpPr/>
          <p:nvPr/>
        </p:nvSpPr>
        <p:spPr>
          <a:xfrm>
            <a:off x="6623240" y="2707557"/>
            <a:ext cx="1008112" cy="43204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0.65</a:t>
            </a:r>
            <a:endParaRPr lang="zh-CN" altLang="en-US"/>
          </a:p>
        </p:txBody>
      </p:sp>
      <p:sp>
        <p:nvSpPr>
          <p:cNvPr id="18" name="文本框 17">
            <a:extLst>
              <a:ext uri="{FF2B5EF4-FFF2-40B4-BE49-F238E27FC236}">
                <a16:creationId xmlns:a16="http://schemas.microsoft.com/office/drawing/2014/main" id="{EC2925B7-EC2F-0629-9A8C-19153C2E2568}"/>
              </a:ext>
            </a:extLst>
          </p:cNvPr>
          <p:cNvSpPr txBox="1"/>
          <p:nvPr/>
        </p:nvSpPr>
        <p:spPr>
          <a:xfrm>
            <a:off x="4600788" y="2275509"/>
            <a:ext cx="1008112" cy="338554"/>
          </a:xfrm>
          <a:prstGeom prst="rect">
            <a:avLst/>
          </a:prstGeom>
          <a:noFill/>
        </p:spPr>
        <p:txBody>
          <a:bodyPr wrap="square" rtlCol="0">
            <a:spAutoFit/>
          </a:bodyPr>
          <a:lstStyle/>
          <a:p>
            <a:pPr algn="ctr"/>
            <a:r>
              <a:rPr kumimoji="1" lang="zh-CN" altLang="en-US" sz="1600">
                <a:latin typeface="DEJAVU SANS MONO" panose="020B0609030804020204" pitchFamily="49" charset="0"/>
                <a:ea typeface="阿里巴巴普惠体" pitchFamily="18" charset="-122"/>
              </a:rPr>
              <a:t>情绪</a:t>
            </a:r>
          </a:p>
        </p:txBody>
      </p:sp>
      <p:sp>
        <p:nvSpPr>
          <p:cNvPr id="19" name="文本框 18">
            <a:extLst>
              <a:ext uri="{FF2B5EF4-FFF2-40B4-BE49-F238E27FC236}">
                <a16:creationId xmlns:a16="http://schemas.microsoft.com/office/drawing/2014/main" id="{6599F02A-FC1C-262F-8D7C-05B62EC1566C}"/>
              </a:ext>
            </a:extLst>
          </p:cNvPr>
          <p:cNvSpPr txBox="1"/>
          <p:nvPr/>
        </p:nvSpPr>
        <p:spPr>
          <a:xfrm>
            <a:off x="5621356" y="2275509"/>
            <a:ext cx="1008112" cy="338554"/>
          </a:xfrm>
          <a:prstGeom prst="rect">
            <a:avLst/>
          </a:prstGeom>
          <a:noFill/>
        </p:spPr>
        <p:txBody>
          <a:bodyPr wrap="square" rtlCol="0">
            <a:spAutoFit/>
          </a:bodyPr>
          <a:lstStyle/>
          <a:p>
            <a:pPr algn="ctr"/>
            <a:r>
              <a:rPr kumimoji="1" lang="zh-CN" altLang="en-US" sz="1600">
                <a:latin typeface="DEJAVU SANS MONO" panose="020B0609030804020204" pitchFamily="49" charset="0"/>
                <a:ea typeface="阿里巴巴普惠体" pitchFamily="18" charset="-122"/>
              </a:rPr>
              <a:t>动作</a:t>
            </a:r>
          </a:p>
        </p:txBody>
      </p:sp>
      <p:sp>
        <p:nvSpPr>
          <p:cNvPr id="20" name="文本框 19">
            <a:extLst>
              <a:ext uri="{FF2B5EF4-FFF2-40B4-BE49-F238E27FC236}">
                <a16:creationId xmlns:a16="http://schemas.microsoft.com/office/drawing/2014/main" id="{6FF337C4-8F86-224F-0E1B-40EEFA037FB0}"/>
              </a:ext>
            </a:extLst>
          </p:cNvPr>
          <p:cNvSpPr txBox="1"/>
          <p:nvPr/>
        </p:nvSpPr>
        <p:spPr>
          <a:xfrm>
            <a:off x="6623240" y="2275509"/>
            <a:ext cx="1008112" cy="338554"/>
          </a:xfrm>
          <a:prstGeom prst="rect">
            <a:avLst/>
          </a:prstGeom>
          <a:noFill/>
        </p:spPr>
        <p:txBody>
          <a:bodyPr wrap="square" rtlCol="0">
            <a:spAutoFit/>
          </a:bodyPr>
          <a:lstStyle/>
          <a:p>
            <a:pPr algn="ctr"/>
            <a:r>
              <a:rPr kumimoji="1" lang="zh-CN" altLang="en-US" sz="1600">
                <a:latin typeface="DEJAVU SANS MONO" panose="020B0609030804020204" pitchFamily="49" charset="0"/>
                <a:ea typeface="阿里巴巴普惠体" pitchFamily="18" charset="-122"/>
              </a:rPr>
              <a:t>倾向</a:t>
            </a:r>
          </a:p>
        </p:txBody>
      </p:sp>
      <p:sp>
        <p:nvSpPr>
          <p:cNvPr id="21" name="文本框 20">
            <a:extLst>
              <a:ext uri="{FF2B5EF4-FFF2-40B4-BE49-F238E27FC236}">
                <a16:creationId xmlns:a16="http://schemas.microsoft.com/office/drawing/2014/main" id="{1C57FAA5-5DBB-6E5B-01C6-61F49ABEBA11}"/>
              </a:ext>
            </a:extLst>
          </p:cNvPr>
          <p:cNvSpPr txBox="1"/>
          <p:nvPr/>
        </p:nvSpPr>
        <p:spPr>
          <a:xfrm>
            <a:off x="6380917" y="3233099"/>
            <a:ext cx="1492758" cy="338554"/>
          </a:xfrm>
          <a:prstGeom prst="rect">
            <a:avLst/>
          </a:prstGeom>
          <a:noFill/>
        </p:spPr>
        <p:txBody>
          <a:bodyPr wrap="square" rtlCol="0">
            <a:spAutoFit/>
          </a:bodyPr>
          <a:lstStyle/>
          <a:p>
            <a:pPr algn="ctr"/>
            <a:r>
              <a:rPr kumimoji="1" lang="en-US" altLang="zh-CN" sz="1600">
                <a:latin typeface="DEJAVU SANS MONO" panose="020B0609030804020204" pitchFamily="49" charset="0"/>
                <a:ea typeface="阿里巴巴普惠体" pitchFamily="18" charset="-122"/>
              </a:rPr>
              <a:t>5</a:t>
            </a:r>
            <a:r>
              <a:rPr kumimoji="1" lang="zh-CN" altLang="en-US" sz="1600">
                <a:latin typeface="DEJAVU SANS MONO" panose="020B0609030804020204" pitchFamily="49" charset="0"/>
                <a:ea typeface="阿里巴巴普惠体" pitchFamily="18" charset="-122"/>
              </a:rPr>
              <a:t>维度向量</a:t>
            </a:r>
          </a:p>
        </p:txBody>
      </p:sp>
      <p:sp>
        <p:nvSpPr>
          <p:cNvPr id="22" name="矩形 21">
            <a:extLst>
              <a:ext uri="{FF2B5EF4-FFF2-40B4-BE49-F238E27FC236}">
                <a16:creationId xmlns:a16="http://schemas.microsoft.com/office/drawing/2014/main" id="{D986FDD0-F2CD-1275-96BB-EB2718178E5B}"/>
              </a:ext>
            </a:extLst>
          </p:cNvPr>
          <p:cNvSpPr/>
          <p:nvPr/>
        </p:nvSpPr>
        <p:spPr>
          <a:xfrm>
            <a:off x="7639584" y="2707557"/>
            <a:ext cx="1008112" cy="4320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a:t>0.96</a:t>
            </a:r>
            <a:endParaRPr lang="zh-CN" altLang="en-US"/>
          </a:p>
        </p:txBody>
      </p:sp>
      <p:sp>
        <p:nvSpPr>
          <p:cNvPr id="23" name="矩形 22">
            <a:extLst>
              <a:ext uri="{FF2B5EF4-FFF2-40B4-BE49-F238E27FC236}">
                <a16:creationId xmlns:a16="http://schemas.microsoft.com/office/drawing/2014/main" id="{C9B0AA58-8845-44FB-285B-504039932F05}"/>
              </a:ext>
            </a:extLst>
          </p:cNvPr>
          <p:cNvSpPr/>
          <p:nvPr/>
        </p:nvSpPr>
        <p:spPr>
          <a:xfrm>
            <a:off x="8647696" y="2707557"/>
            <a:ext cx="1008112" cy="4320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a:t>1.23</a:t>
            </a:r>
            <a:endParaRPr lang="zh-CN" altLang="en-US"/>
          </a:p>
        </p:txBody>
      </p:sp>
      <p:sp>
        <p:nvSpPr>
          <p:cNvPr id="24" name="文本框 23">
            <a:extLst>
              <a:ext uri="{FF2B5EF4-FFF2-40B4-BE49-F238E27FC236}">
                <a16:creationId xmlns:a16="http://schemas.microsoft.com/office/drawing/2014/main" id="{3E94B1B9-F064-4533-576D-30C1A3A8FF9B}"/>
              </a:ext>
            </a:extLst>
          </p:cNvPr>
          <p:cNvSpPr txBox="1"/>
          <p:nvPr/>
        </p:nvSpPr>
        <p:spPr>
          <a:xfrm>
            <a:off x="7639584" y="2275509"/>
            <a:ext cx="1008112" cy="338554"/>
          </a:xfrm>
          <a:prstGeom prst="rect">
            <a:avLst/>
          </a:prstGeom>
          <a:noFill/>
        </p:spPr>
        <p:txBody>
          <a:bodyPr wrap="square" rtlCol="0">
            <a:spAutoFit/>
          </a:bodyPr>
          <a:lstStyle/>
          <a:p>
            <a:pPr algn="ctr"/>
            <a:r>
              <a:rPr kumimoji="1" lang="en-US" altLang="zh-CN" sz="1600">
                <a:latin typeface="DEJAVU SANS MONO" panose="020B0609030804020204" pitchFamily="49" charset="0"/>
                <a:ea typeface="阿里巴巴普惠体" pitchFamily="18" charset="-122"/>
              </a:rPr>
              <a:t>…</a:t>
            </a:r>
            <a:endParaRPr kumimoji="1" lang="zh-CN" altLang="en-US" sz="1600">
              <a:latin typeface="DEJAVU SANS MONO" panose="020B0609030804020204" pitchFamily="49" charset="0"/>
              <a:ea typeface="阿里巴巴普惠体" pitchFamily="18" charset="-122"/>
            </a:endParaRPr>
          </a:p>
        </p:txBody>
      </p:sp>
      <p:sp>
        <p:nvSpPr>
          <p:cNvPr id="25" name="文本框 24">
            <a:extLst>
              <a:ext uri="{FF2B5EF4-FFF2-40B4-BE49-F238E27FC236}">
                <a16:creationId xmlns:a16="http://schemas.microsoft.com/office/drawing/2014/main" id="{EAEF1087-BA3C-2DEB-70B7-90AA3A097A60}"/>
              </a:ext>
            </a:extLst>
          </p:cNvPr>
          <p:cNvSpPr txBox="1"/>
          <p:nvPr/>
        </p:nvSpPr>
        <p:spPr>
          <a:xfrm>
            <a:off x="8655928" y="2275509"/>
            <a:ext cx="1008112" cy="338554"/>
          </a:xfrm>
          <a:prstGeom prst="rect">
            <a:avLst/>
          </a:prstGeom>
          <a:noFill/>
        </p:spPr>
        <p:txBody>
          <a:bodyPr wrap="square" rtlCol="0">
            <a:spAutoFit/>
          </a:bodyPr>
          <a:lstStyle/>
          <a:p>
            <a:pPr algn="ctr"/>
            <a:r>
              <a:rPr kumimoji="1" lang="en-US" altLang="zh-CN" sz="1600">
                <a:latin typeface="DEJAVU SANS MONO" panose="020B0609030804020204" pitchFamily="49" charset="0"/>
                <a:ea typeface="阿里巴巴普惠体" pitchFamily="18" charset="-122"/>
              </a:rPr>
              <a:t>…</a:t>
            </a:r>
            <a:endParaRPr kumimoji="1" lang="zh-CN" altLang="en-US" sz="1600">
              <a:latin typeface="DEJAVU SANS MONO" panose="020B0609030804020204" pitchFamily="49" charset="0"/>
              <a:ea typeface="阿里巴巴普惠体" pitchFamily="18" charset="-122"/>
            </a:endParaRPr>
          </a:p>
        </p:txBody>
      </p:sp>
    </p:spTree>
    <p:extLst>
      <p:ext uri="{BB962C8B-B14F-4D97-AF65-F5344CB8AC3E}">
        <p14:creationId xmlns:p14="http://schemas.microsoft.com/office/powerpoint/2010/main" val="2316456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
                                            <p:txEl>
                                              <p:pRg st="8" end="8"/>
                                            </p:txEl>
                                          </p:spTgt>
                                        </p:tgtEl>
                                        <p:attrNameLst>
                                          <p:attrName>style.visibility</p:attrName>
                                        </p:attrNameLst>
                                      </p:cBhvr>
                                      <p:to>
                                        <p:strVal val="visible"/>
                                      </p:to>
                                    </p:set>
                                    <p:animEffect transition="in" filter="blinds(horizontal)">
                                      <p:cBhvr>
                                        <p:cTn id="65" dur="500"/>
                                        <p:tgtEl>
                                          <p:spTgt spid="5">
                                            <p:txEl>
                                              <p:pRg st="8" end="8"/>
                                            </p:txEl>
                                          </p:spTgt>
                                        </p:tgtEl>
                                      </p:cBhvr>
                                    </p:animEffect>
                                  </p:childTnLst>
                                </p:cTn>
                              </p:par>
                              <p:par>
                                <p:cTn id="66" presetID="3" presetClass="entr" presetSubtype="10" fill="hold" nodeType="withEffect">
                                  <p:stCondLst>
                                    <p:cond delay="0"/>
                                  </p:stCondLst>
                                  <p:childTnLst>
                                    <p:set>
                                      <p:cBhvr>
                                        <p:cTn id="67" dur="1" fill="hold">
                                          <p:stCondLst>
                                            <p:cond delay="0"/>
                                          </p:stCondLst>
                                        </p:cTn>
                                        <p:tgtEl>
                                          <p:spTgt spid="5">
                                            <p:txEl>
                                              <p:pRg st="9" end="9"/>
                                            </p:txEl>
                                          </p:spTgt>
                                        </p:tgtEl>
                                        <p:attrNameLst>
                                          <p:attrName>style.visibility</p:attrName>
                                        </p:attrNameLst>
                                      </p:cBhvr>
                                      <p:to>
                                        <p:strVal val="visible"/>
                                      </p:to>
                                    </p:set>
                                    <p:animEffect transition="in" filter="blinds(horizontal)">
                                      <p:cBhvr>
                                        <p:cTn id="68" dur="500"/>
                                        <p:tgtEl>
                                          <p:spTgt spid="5">
                                            <p:txEl>
                                              <p:pRg st="9" end="9"/>
                                            </p:txEl>
                                          </p:spTgt>
                                        </p:tgtEl>
                                      </p:cBhvr>
                                    </p:animEffect>
                                  </p:childTnLst>
                                </p:cTn>
                              </p:par>
                              <p:par>
                                <p:cTn id="69" presetID="3" presetClass="entr" presetSubtype="10" fill="hold" nodeType="withEffect">
                                  <p:stCondLst>
                                    <p:cond delay="0"/>
                                  </p:stCondLst>
                                  <p:childTnLst>
                                    <p:set>
                                      <p:cBhvr>
                                        <p:cTn id="70" dur="1" fill="hold">
                                          <p:stCondLst>
                                            <p:cond delay="0"/>
                                          </p:stCondLst>
                                        </p:cTn>
                                        <p:tgtEl>
                                          <p:spTgt spid="5">
                                            <p:txEl>
                                              <p:pRg st="10" end="10"/>
                                            </p:txEl>
                                          </p:spTgt>
                                        </p:tgtEl>
                                        <p:attrNameLst>
                                          <p:attrName>style.visibility</p:attrName>
                                        </p:attrNameLst>
                                      </p:cBhvr>
                                      <p:to>
                                        <p:strVal val="visible"/>
                                      </p:to>
                                    </p:set>
                                    <p:animEffect transition="in" filter="blinds(horizontal)">
                                      <p:cBhvr>
                                        <p:cTn id="71" dur="500"/>
                                        <p:tgtEl>
                                          <p:spTgt spid="5">
                                            <p:txEl>
                                              <p:pRg st="10" end="10"/>
                                            </p:txEl>
                                          </p:spTgt>
                                        </p:tgtEl>
                                      </p:cBhvr>
                                    </p:animEffect>
                                  </p:childTnLst>
                                </p:cTn>
                              </p:par>
                              <p:par>
                                <p:cTn id="72" presetID="3" presetClass="entr" presetSubtype="10" fill="hold" nodeType="withEffect">
                                  <p:stCondLst>
                                    <p:cond delay="0"/>
                                  </p:stCondLst>
                                  <p:childTnLst>
                                    <p:set>
                                      <p:cBhvr>
                                        <p:cTn id="73" dur="1" fill="hold">
                                          <p:stCondLst>
                                            <p:cond delay="0"/>
                                          </p:stCondLst>
                                        </p:cTn>
                                        <p:tgtEl>
                                          <p:spTgt spid="5">
                                            <p:txEl>
                                              <p:pRg st="11" end="11"/>
                                            </p:txEl>
                                          </p:spTgt>
                                        </p:tgtEl>
                                        <p:attrNameLst>
                                          <p:attrName>style.visibility</p:attrName>
                                        </p:attrNameLst>
                                      </p:cBhvr>
                                      <p:to>
                                        <p:strVal val="visible"/>
                                      </p:to>
                                    </p:set>
                                    <p:animEffect transition="in" filter="blinds(horizontal)">
                                      <p:cBhvr>
                                        <p:cTn id="7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p:bldP spid="9" grpId="0"/>
      <p:bldP spid="10" grpId="0"/>
      <p:bldP spid="12" grpId="0"/>
      <p:bldP spid="13" grpId="0" animBg="1"/>
      <p:bldP spid="14" grpId="0" animBg="1"/>
      <p:bldP spid="17" grpId="0" animBg="1"/>
      <p:bldP spid="18" grpId="0"/>
      <p:bldP spid="19" grpId="0"/>
      <p:bldP spid="20" grpId="0"/>
      <p:bldP spid="21" grpId="0"/>
      <p:bldP spid="22" grpId="0" animBg="1"/>
      <p:bldP spid="23" grpId="0" animBg="1"/>
      <p:bldP spid="24" grpId="0"/>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4991-ADF0-B6C5-B672-682F8EFD5BE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A13DAEA-4CD8-B03D-90FA-07EA55C6BAF2}"/>
              </a:ext>
            </a:extLst>
          </p:cNvPr>
          <p:cNvSpPr>
            <a:spLocks noGrp="1"/>
          </p:cNvSpPr>
          <p:nvPr>
            <p:ph type="body" sz="quarter" idx="10"/>
          </p:nvPr>
        </p:nvSpPr>
        <p:spPr>
          <a:xfrm>
            <a:off x="5265090" y="1267697"/>
            <a:ext cx="6231510" cy="3384550"/>
          </a:xfrm>
        </p:spPr>
        <p:txBody>
          <a:bodyPr/>
          <a:lstStyle/>
          <a:p>
            <a:pPr marL="0" indent="0">
              <a:buNone/>
            </a:pPr>
            <a:r>
              <a:rPr lang="en-US" altLang="zh-CN" sz="1600">
                <a:solidFill>
                  <a:srgbClr val="000000"/>
                </a:solidFill>
              </a:rPr>
              <a:t>LangChain</a:t>
            </a:r>
            <a:r>
              <a:rPr lang="zh-CN" altLang="en-US" sz="1600">
                <a:solidFill>
                  <a:srgbClr val="000000"/>
                </a:solidFill>
              </a:rPr>
              <a:t>内提供向量存储功能，可以基于：</a:t>
            </a:r>
            <a:endParaRPr lang="en-US" altLang="zh-CN" sz="1600">
              <a:solidFill>
                <a:srgbClr val="000000"/>
              </a:solidFill>
            </a:endParaRPr>
          </a:p>
          <a:p>
            <a:r>
              <a:rPr lang="en" altLang="zh-CN" sz="1400">
                <a:solidFill>
                  <a:schemeClr val="tx2">
                    <a:lumMod val="75000"/>
                    <a:lumOff val="25000"/>
                  </a:schemeClr>
                </a:solidFill>
                <a:latin typeface="Consolas" panose="020B0609020204030204" pitchFamily="49" charset="0"/>
                <a:ea typeface="阿里巴巴普惠体" panose="00020600040101010101" pitchFamily="18" charset="-122"/>
              </a:rPr>
              <a:t>InMemoryVectorStore</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，完成内存向量存储</a:t>
            </a:r>
            <a:endParaRPr lang="en"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a:p>
            <a:r>
              <a:rPr lang="en" altLang="zh-CN" sz="1400">
                <a:solidFill>
                  <a:schemeClr val="tx2">
                    <a:lumMod val="75000"/>
                    <a:lumOff val="25000"/>
                  </a:schemeClr>
                </a:solidFill>
                <a:latin typeface="Consolas" panose="020B0609020204030204" pitchFamily="49" charset="0"/>
                <a:ea typeface="阿里巴巴普惠体" panose="00020600040101010101" pitchFamily="18" charset="-122"/>
              </a:rPr>
              <a:t>Chroma</a:t>
            </a:r>
            <a:r>
              <a:rPr lang="zh-CN" altLang="en-US" sz="1400">
                <a:solidFill>
                  <a:schemeClr val="tx2">
                    <a:lumMod val="75000"/>
                    <a:lumOff val="25000"/>
                  </a:schemeClr>
                </a:solidFill>
                <a:latin typeface="Consolas" panose="020B0609020204030204" pitchFamily="49" charset="0"/>
              </a:rPr>
              <a:t>，外部数据库向量存储</a:t>
            </a:r>
            <a:endParaRPr lang="en"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a:p>
            <a:pPr marL="0" indent="0">
              <a:buNone/>
            </a:pPr>
            <a:endParaRPr lang="en"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a:p>
            <a:pPr marL="0" indent="0">
              <a:buNone/>
            </a:pPr>
            <a:r>
              <a:rPr lang="zh-CN" altLang="en-US" sz="1600">
                <a:solidFill>
                  <a:srgbClr val="000000"/>
                </a:solidFill>
              </a:rPr>
              <a:t>向量存储类均提供</a:t>
            </a:r>
            <a:r>
              <a:rPr lang="en-US" altLang="zh-CN" sz="1600">
                <a:solidFill>
                  <a:srgbClr val="000000"/>
                </a:solidFill>
              </a:rPr>
              <a:t>3</a:t>
            </a:r>
            <a:r>
              <a:rPr lang="zh-CN" altLang="en-US" sz="1600">
                <a:solidFill>
                  <a:srgbClr val="000000"/>
                </a:solidFill>
              </a:rPr>
              <a:t>个通用</a:t>
            </a:r>
            <a:r>
              <a:rPr lang="en-US" altLang="zh-CN" sz="1600">
                <a:solidFill>
                  <a:srgbClr val="000000"/>
                </a:solidFill>
              </a:rPr>
              <a:t>API</a:t>
            </a:r>
            <a:r>
              <a:rPr lang="zh-CN" altLang="en-US" sz="1600">
                <a:solidFill>
                  <a:srgbClr val="000000"/>
                </a:solidFill>
              </a:rPr>
              <a:t>接口：</a:t>
            </a:r>
            <a:endParaRPr lang="en-US" altLang="zh-CN" sz="1600">
              <a:solidFill>
                <a:srgbClr val="000000"/>
              </a:solidFill>
            </a:endParaRPr>
          </a:p>
          <a:p>
            <a:r>
              <a:rPr lang="en-US" altLang="zh-CN" sz="1400">
                <a:solidFill>
                  <a:schemeClr val="tx2">
                    <a:lumMod val="75000"/>
                    <a:lumOff val="25000"/>
                  </a:schemeClr>
                </a:solidFill>
                <a:latin typeface="Consolas" panose="020B0609020204030204" pitchFamily="49" charset="0"/>
                <a:ea typeface="阿里巴巴普惠体" panose="00020600040101010101" pitchFamily="18" charset="-122"/>
              </a:rPr>
              <a:t>add_document</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，添加文档到向量存储</a:t>
            </a:r>
            <a:endParaRPr lang="en-US"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a:p>
            <a:r>
              <a:rPr lang="en-US" altLang="zh-CN" sz="1400">
                <a:solidFill>
                  <a:schemeClr val="tx2">
                    <a:lumMod val="75000"/>
                    <a:lumOff val="25000"/>
                  </a:schemeClr>
                </a:solidFill>
                <a:latin typeface="Consolas" panose="020B0609020204030204" pitchFamily="49" charset="0"/>
              </a:rPr>
              <a:t>delete</a:t>
            </a:r>
            <a:r>
              <a:rPr lang="zh-CN" altLang="en-US" sz="1400">
                <a:solidFill>
                  <a:schemeClr val="tx2">
                    <a:lumMod val="75000"/>
                    <a:lumOff val="25000"/>
                  </a:schemeClr>
                </a:solidFill>
                <a:latin typeface="Consolas" panose="020B0609020204030204" pitchFamily="49" charset="0"/>
              </a:rPr>
              <a:t>，从向量存储中删除文档</a:t>
            </a:r>
            <a:endParaRPr lang="en-US" altLang="zh-CN" sz="1400">
              <a:solidFill>
                <a:schemeClr val="tx2">
                  <a:lumMod val="75000"/>
                  <a:lumOff val="25000"/>
                </a:schemeClr>
              </a:solidFill>
              <a:latin typeface="Consolas" panose="020B0609020204030204" pitchFamily="49" charset="0"/>
            </a:endParaRPr>
          </a:p>
          <a:p>
            <a:r>
              <a:rPr lang="en" altLang="zh-CN" sz="1400">
                <a:solidFill>
                  <a:schemeClr val="tx2">
                    <a:lumMod val="75000"/>
                    <a:lumOff val="25000"/>
                  </a:schemeClr>
                </a:solidFill>
                <a:latin typeface="Consolas" panose="020B0609020204030204" pitchFamily="49" charset="0"/>
                <a:ea typeface="阿里巴巴普惠体" panose="00020600040101010101" pitchFamily="18" charset="-122"/>
              </a:rPr>
              <a:t>similarity_search</a:t>
            </a:r>
            <a:r>
              <a:rPr lang="zh-CN" altLang="en-US" sz="1400">
                <a:solidFill>
                  <a:schemeClr val="tx2">
                    <a:lumMod val="75000"/>
                    <a:lumOff val="25000"/>
                  </a:schemeClr>
                </a:solidFill>
                <a:latin typeface="Consolas" panose="020B0609020204030204" pitchFamily="49" charset="0"/>
                <a:ea typeface="阿里巴巴普惠体" panose="00020600040101010101" pitchFamily="18" charset="-122"/>
              </a:rPr>
              <a:t>：相似度搜索</a:t>
            </a:r>
            <a:endParaRPr lang="en-US"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a:p>
            <a:pPr marL="0" indent="0">
              <a:buNone/>
            </a:pPr>
            <a:endParaRPr lang="en-US" altLang="zh-CN" sz="1400">
              <a:solidFill>
                <a:schemeClr val="tx2">
                  <a:lumMod val="75000"/>
                  <a:lumOff val="25000"/>
                </a:schemeClr>
              </a:solidFill>
              <a:latin typeface="Consolas" panose="020B0609020204030204" pitchFamily="49" charset="0"/>
            </a:endParaRPr>
          </a:p>
          <a:p>
            <a:pPr marL="0" indent="0">
              <a:buNone/>
            </a:pPr>
            <a:r>
              <a:rPr lang="zh-CN" altLang="en-US" sz="1600">
                <a:solidFill>
                  <a:srgbClr val="000000"/>
                </a:solidFill>
              </a:rPr>
              <a:t>整体向量存储使用流程如下（</a:t>
            </a:r>
            <a:r>
              <a:rPr lang="en-US" altLang="zh-CN" sz="1600">
                <a:solidFill>
                  <a:srgbClr val="000000"/>
                </a:solidFill>
              </a:rPr>
              <a:t>RAG</a:t>
            </a:r>
            <a:r>
              <a:rPr lang="zh-CN" altLang="en-US" sz="1600">
                <a:solidFill>
                  <a:srgbClr val="000000"/>
                </a:solidFill>
              </a:rPr>
              <a:t>流程）：</a:t>
            </a:r>
            <a:endParaRPr lang="en-US" altLang="zh-CN" sz="1600">
              <a:solidFill>
                <a:srgbClr val="000000"/>
              </a:solidFill>
            </a:endParaRPr>
          </a:p>
          <a:p>
            <a:pPr marL="0" indent="0">
              <a:buNone/>
            </a:pPr>
            <a:endParaRPr lang="en" altLang="zh-CN" sz="1400">
              <a:solidFill>
                <a:schemeClr val="tx2">
                  <a:lumMod val="75000"/>
                  <a:lumOff val="25000"/>
                </a:schemeClr>
              </a:solidFill>
              <a:latin typeface="Consolas" panose="020B0609020204030204" pitchFamily="49" charset="0"/>
              <a:ea typeface="阿里巴巴普惠体" panose="00020600040101010101" pitchFamily="18" charset="-122"/>
            </a:endParaRPr>
          </a:p>
        </p:txBody>
      </p:sp>
      <p:pic>
        <p:nvPicPr>
          <p:cNvPr id="3" name="图片 2">
            <a:extLst>
              <a:ext uri="{FF2B5EF4-FFF2-40B4-BE49-F238E27FC236}">
                <a16:creationId xmlns:a16="http://schemas.microsoft.com/office/drawing/2014/main" id="{AFC0D62B-2131-D79C-4DB7-79F6F196C1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7808" y="4652247"/>
            <a:ext cx="7608168" cy="1585954"/>
          </a:xfrm>
          <a:prstGeom prst="rect">
            <a:avLst/>
          </a:prstGeom>
        </p:spPr>
      </p:pic>
    </p:spTree>
    <p:extLst>
      <p:ext uri="{BB962C8B-B14F-4D97-AF65-F5344CB8AC3E}">
        <p14:creationId xmlns:p14="http://schemas.microsoft.com/office/powerpoint/2010/main" val="1534914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80E8-EA14-F47F-8E54-1627994D24C8}"/>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26F1DB15-27A0-9439-E577-3FF86C00C553}"/>
              </a:ext>
            </a:extLst>
          </p:cNvPr>
          <p:cNvSpPr>
            <a:spLocks noGrp="1"/>
          </p:cNvSpPr>
          <p:nvPr>
            <p:ph type="body" sz="quarter" idx="11"/>
          </p:nvPr>
        </p:nvSpPr>
        <p:spPr>
          <a:xfrm>
            <a:off x="6456044" y="2924810"/>
            <a:ext cx="5598795"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检索向量并构建提示词</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69400CFA-B7C7-E03B-0D94-323BD1618798}"/>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49F86E9F-1990-46BB-7735-65B86ABF0802}"/>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6077A4FE-BA08-3C59-2E44-335FC43F43DA}"/>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16643401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59FAB-8D4D-9217-DDE1-4E77DA3F2BC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43332AC-BE5E-93C6-583A-BB4AD86AF601}"/>
              </a:ext>
            </a:extLst>
          </p:cNvPr>
          <p:cNvSpPr>
            <a:spLocks noGrp="1"/>
          </p:cNvSpPr>
          <p:nvPr>
            <p:ph type="body" sz="quarter" idx="10"/>
          </p:nvPr>
        </p:nvSpPr>
        <p:spPr>
          <a:xfrm>
            <a:off x="5265090" y="1267697"/>
            <a:ext cx="6231510" cy="3384550"/>
          </a:xfrm>
        </p:spPr>
        <p:txBody>
          <a:bodyPr/>
          <a:lstStyle/>
          <a:p>
            <a:pPr marL="0" indent="0">
              <a:buNone/>
            </a:pPr>
            <a:r>
              <a:rPr lang="zh-CN" altLang="en-US" sz="1600">
                <a:solidFill>
                  <a:srgbClr val="000000"/>
                </a:solidFill>
              </a:rPr>
              <a:t>向量存储的实例，通过</a:t>
            </a:r>
            <a:r>
              <a:rPr lang="en-US" altLang="zh-CN" sz="1600">
                <a:solidFill>
                  <a:schemeClr val="accent1"/>
                </a:solidFill>
              </a:rPr>
              <a:t>add_texts(list[str])</a:t>
            </a:r>
            <a:r>
              <a:rPr lang="zh-CN" altLang="en-US" sz="1600">
                <a:solidFill>
                  <a:srgbClr val="000000"/>
                </a:solidFill>
              </a:rPr>
              <a:t>方法可以快速添加到向量存储中。</a:t>
            </a:r>
            <a:endParaRPr lang="en-US" altLang="zh-CN" sz="1600">
              <a:solidFill>
                <a:srgbClr val="000000"/>
              </a:solidFill>
            </a:endParaRPr>
          </a:p>
          <a:p>
            <a:pPr marL="0" indent="0">
              <a:buNone/>
            </a:pPr>
            <a:endParaRPr lang="en-US" altLang="zh-CN" sz="1600">
              <a:solidFill>
                <a:srgbClr val="000000"/>
              </a:solidFill>
            </a:endParaRPr>
          </a:p>
          <a:p>
            <a:pPr marL="0" indent="0">
              <a:buNone/>
            </a:pPr>
            <a:r>
              <a:rPr lang="zh-CN" altLang="en-US" sz="1600">
                <a:solidFill>
                  <a:srgbClr val="000000"/>
                </a:solidFill>
              </a:rPr>
              <a:t>流程：</a:t>
            </a:r>
            <a:endParaRPr lang="en-US" altLang="zh-CN" sz="1600">
              <a:solidFill>
                <a:srgbClr val="000000"/>
              </a:solidFill>
            </a:endParaRPr>
          </a:p>
          <a:p>
            <a:pPr marL="342900" indent="-342900">
              <a:buFont typeface="+mj-lt"/>
              <a:buAutoNum type="arabicPeriod"/>
            </a:pPr>
            <a:r>
              <a:rPr lang="zh-CN" altLang="en-US" sz="1600">
                <a:solidFill>
                  <a:srgbClr val="000000"/>
                </a:solidFill>
              </a:rPr>
              <a:t>先通过向量存储检索匹配信息</a:t>
            </a:r>
            <a:endParaRPr lang="en-US" altLang="zh-CN" sz="1600">
              <a:solidFill>
                <a:srgbClr val="000000"/>
              </a:solidFill>
            </a:endParaRPr>
          </a:p>
          <a:p>
            <a:pPr marL="342900" indent="-342900">
              <a:buFont typeface="+mj-lt"/>
              <a:buAutoNum type="arabicPeriod"/>
            </a:pPr>
            <a:r>
              <a:rPr lang="zh-CN" altLang="en-US" sz="1600">
                <a:solidFill>
                  <a:srgbClr val="000000"/>
                </a:solidFill>
              </a:rPr>
              <a:t>将用户提问和匹配信息一同封装到提示词模板中提问模型</a:t>
            </a:r>
            <a:endParaRPr lang="en-US" altLang="zh-CN" sz="1600">
              <a:solidFill>
                <a:srgbClr val="000000"/>
              </a:solidFill>
            </a:endParaRPr>
          </a:p>
        </p:txBody>
      </p:sp>
    </p:spTree>
    <p:extLst>
      <p:ext uri="{BB962C8B-B14F-4D97-AF65-F5344CB8AC3E}">
        <p14:creationId xmlns:p14="http://schemas.microsoft.com/office/powerpoint/2010/main" val="4187702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04DC8-0B43-F539-43CF-29C712F94183}"/>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EAA4FCFE-EC99-76BA-A8F3-DBB999895FDE}"/>
              </a:ext>
            </a:extLst>
          </p:cNvPr>
          <p:cNvSpPr>
            <a:spLocks noGrp="1"/>
          </p:cNvSpPr>
          <p:nvPr>
            <p:ph type="body" sz="quarter" idx="11"/>
          </p:nvPr>
        </p:nvSpPr>
        <p:spPr>
          <a:xfrm>
            <a:off x="6456044" y="2924810"/>
            <a:ext cx="5598795"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RunnablePassthrough</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的使用</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565B4D9B-D3CB-7F23-98A7-103B53966124}"/>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4A38EFC2-A723-A0EC-8D69-C3DE5B5BD7C0}"/>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646A02EC-7098-1FC1-194A-8C30EC1AEC3C}"/>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4036557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E2478-146B-936B-7A3D-22D6544F345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A598859-0A55-F4C3-2B6F-4858A63BF403}"/>
              </a:ext>
            </a:extLst>
          </p:cNvPr>
          <p:cNvSpPr>
            <a:spLocks noGrp="1"/>
          </p:cNvSpPr>
          <p:nvPr>
            <p:ph type="body" sz="quarter" idx="10"/>
          </p:nvPr>
        </p:nvSpPr>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RunnablePassthrough</a:t>
            </a:r>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的使用</a:t>
            </a:r>
            <a:endPar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pic>
        <p:nvPicPr>
          <p:cNvPr id="7" name="图片 6" descr="图标&#10;&#10;AI 生成的内容可能不正确。">
            <a:extLst>
              <a:ext uri="{FF2B5EF4-FFF2-40B4-BE49-F238E27FC236}">
                <a16:creationId xmlns:a16="http://schemas.microsoft.com/office/drawing/2014/main" id="{50D785A2-F838-9035-E9BF-B0C13F7E2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748" y="4869159"/>
            <a:ext cx="1724987" cy="1724987"/>
          </a:xfrm>
          <a:prstGeom prst="rect">
            <a:avLst/>
          </a:prstGeom>
        </p:spPr>
      </p:pic>
      <p:pic>
        <p:nvPicPr>
          <p:cNvPr id="8" name="图片 7" descr="图形用户界面, 文本, 应用程序&#10;&#10;AI 生成的内容可能不正确。">
            <a:extLst>
              <a:ext uri="{FF2B5EF4-FFF2-40B4-BE49-F238E27FC236}">
                <a16:creationId xmlns:a16="http://schemas.microsoft.com/office/drawing/2014/main" id="{164A6CCA-C594-D65F-8D73-B4C290C99C32}"/>
              </a:ext>
            </a:extLst>
          </p:cNvPr>
          <p:cNvPicPr>
            <a:picLocks noChangeAspect="1"/>
          </p:cNvPicPr>
          <p:nvPr/>
        </p:nvPicPr>
        <p:blipFill>
          <a:blip r:embed="rId3"/>
          <a:stretch>
            <a:fillRect/>
          </a:stretch>
        </p:blipFill>
        <p:spPr>
          <a:xfrm>
            <a:off x="407745" y="1520788"/>
            <a:ext cx="6808756" cy="3816424"/>
          </a:xfrm>
          <a:prstGeom prst="rect">
            <a:avLst/>
          </a:prstGeom>
        </p:spPr>
      </p:pic>
      <p:pic>
        <p:nvPicPr>
          <p:cNvPr id="12" name="图片 11">
            <a:extLst>
              <a:ext uri="{FF2B5EF4-FFF2-40B4-BE49-F238E27FC236}">
                <a16:creationId xmlns:a16="http://schemas.microsoft.com/office/drawing/2014/main" id="{634D23FB-8D9E-B5E3-45E3-09676FBE5F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4089" y="2506588"/>
            <a:ext cx="1844824" cy="1844824"/>
          </a:xfrm>
          <a:prstGeom prst="rect">
            <a:avLst/>
          </a:prstGeom>
        </p:spPr>
      </p:pic>
      <p:sp>
        <p:nvSpPr>
          <p:cNvPr id="13" name="文本框 12">
            <a:extLst>
              <a:ext uri="{FF2B5EF4-FFF2-40B4-BE49-F238E27FC236}">
                <a16:creationId xmlns:a16="http://schemas.microsoft.com/office/drawing/2014/main" id="{323A8CE7-4F4E-2363-BFC0-E1DDA355DFE9}"/>
              </a:ext>
            </a:extLst>
          </p:cNvPr>
          <p:cNvSpPr txBox="1"/>
          <p:nvPr/>
        </p:nvSpPr>
        <p:spPr>
          <a:xfrm>
            <a:off x="7968208" y="3259723"/>
            <a:ext cx="2304256" cy="338554"/>
          </a:xfrm>
          <a:prstGeom prst="rect">
            <a:avLst/>
          </a:prstGeom>
          <a:noFill/>
        </p:spPr>
        <p:txBody>
          <a:bodyPr wrap="square" rtlCol="0">
            <a:spAutoFit/>
          </a:bodyPr>
          <a:lstStyle/>
          <a:p>
            <a:pPr algn="l"/>
            <a:r>
              <a:rPr kumimoji="1" lang="zh-CN" altLang="en-US" sz="1600">
                <a:solidFill>
                  <a:srgbClr val="C00000"/>
                </a:solidFill>
                <a:latin typeface="DEJAVU SANS MONO" panose="020B0609030804020204" pitchFamily="49" charset="0"/>
                <a:ea typeface="阿里巴巴普惠体" pitchFamily="18" charset="-122"/>
              </a:rPr>
              <a:t>让向量检索加入链？</a:t>
            </a:r>
          </a:p>
        </p:txBody>
      </p:sp>
      <p:sp>
        <p:nvSpPr>
          <p:cNvPr id="14" name="文本框 13">
            <a:extLst>
              <a:ext uri="{FF2B5EF4-FFF2-40B4-BE49-F238E27FC236}">
                <a16:creationId xmlns:a16="http://schemas.microsoft.com/office/drawing/2014/main" id="{EB1569E8-A732-32B9-F866-BF6060954DE4}"/>
              </a:ext>
            </a:extLst>
          </p:cNvPr>
          <p:cNvSpPr txBox="1"/>
          <p:nvPr/>
        </p:nvSpPr>
        <p:spPr>
          <a:xfrm>
            <a:off x="7937646" y="3805567"/>
            <a:ext cx="3414937" cy="338554"/>
          </a:xfrm>
          <a:prstGeom prst="rect">
            <a:avLst/>
          </a:prstGeom>
          <a:noFill/>
        </p:spPr>
        <p:txBody>
          <a:bodyPr wrap="square" rtlCol="0">
            <a:spAutoFit/>
          </a:bodyPr>
          <a:lstStyle/>
          <a:p>
            <a:pPr algn="l"/>
            <a:r>
              <a:rPr kumimoji="1" lang="zh-CN" altLang="en-US" sz="1600">
                <a:solidFill>
                  <a:srgbClr val="C00000"/>
                </a:solidFill>
                <a:latin typeface="DEJAVU SANS MONO" panose="020B0609030804020204" pitchFamily="49" charset="0"/>
                <a:ea typeface="阿里巴巴普惠体" pitchFamily="18" charset="-122"/>
              </a:rPr>
              <a:t>使用</a:t>
            </a:r>
            <a:r>
              <a:rPr kumimoji="1" lang="en-US" altLang="zh-CN" sz="1600">
                <a:solidFill>
                  <a:srgbClr val="C00000"/>
                </a:solidFill>
                <a:latin typeface="DEJAVU SANS MONO" panose="020B0609030804020204" pitchFamily="49" charset="0"/>
                <a:ea typeface="阿里巴巴普惠体" pitchFamily="18" charset="-122"/>
              </a:rPr>
              <a:t>RunnablePassthrough</a:t>
            </a:r>
            <a:r>
              <a:rPr kumimoji="1" lang="zh-CN" altLang="en-US" sz="1600">
                <a:solidFill>
                  <a:srgbClr val="C00000"/>
                </a:solidFill>
                <a:latin typeface="DEJAVU SANS MONO" panose="020B0609030804020204" pitchFamily="49" charset="0"/>
                <a:ea typeface="阿里巴巴普惠体" pitchFamily="18" charset="-122"/>
              </a:rPr>
              <a:t>类</a:t>
            </a:r>
          </a:p>
        </p:txBody>
      </p:sp>
    </p:spTree>
    <p:extLst>
      <p:ext uri="{BB962C8B-B14F-4D97-AF65-F5344CB8AC3E}">
        <p14:creationId xmlns:p14="http://schemas.microsoft.com/office/powerpoint/2010/main" val="11878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9493B-EAD9-33A6-D6EE-789191133A7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B706AB9-43A8-0968-E81A-2BD42C041B36}"/>
              </a:ext>
            </a:extLst>
          </p:cNvPr>
          <p:cNvSpPr>
            <a:spLocks noGrp="1"/>
          </p:cNvSpPr>
          <p:nvPr>
            <p:ph type="body" sz="quarter" idx="10"/>
          </p:nvPr>
        </p:nvSpPr>
        <p:spPr>
          <a:xfrm>
            <a:off x="5265090" y="1448780"/>
            <a:ext cx="6663558" cy="3960440"/>
          </a:xfrm>
        </p:spPr>
        <p:txBody>
          <a:bodyPr/>
          <a:lstStyle/>
          <a:p>
            <a:pPr marL="0" indent="0">
              <a:buNone/>
            </a:pPr>
            <a:r>
              <a:rPr lang="zh-CN" altLang="en-US" sz="1600">
                <a:solidFill>
                  <a:schemeClr val="tx1">
                    <a:lumMod val="85000"/>
                    <a:lumOff val="15000"/>
                  </a:schemeClr>
                </a:solidFill>
                <a:sym typeface="+mn-ea"/>
              </a:rPr>
              <a:t>向量（</a:t>
            </a:r>
            <a:r>
              <a:rPr lang="en-US" altLang="zh-CN" sz="1600">
                <a:solidFill>
                  <a:schemeClr val="tx1">
                    <a:lumMod val="85000"/>
                    <a:lumOff val="15000"/>
                  </a:schemeClr>
                </a:solidFill>
                <a:sym typeface="+mn-ea"/>
              </a:rPr>
              <a:t>Vector</a:t>
            </a:r>
            <a:r>
              <a:rPr lang="zh-CN" altLang="en-US" sz="1600">
                <a:solidFill>
                  <a:schemeClr val="tx1">
                    <a:lumMod val="85000"/>
                    <a:lumOff val="15000"/>
                  </a:schemeClr>
                </a:solidFill>
                <a:sym typeface="+mn-ea"/>
              </a:rPr>
              <a:t>）就是文本的 “数学身份证”</a:t>
            </a:r>
            <a:r>
              <a:rPr lang="en-US" altLang="zh-CN" sz="1600">
                <a:solidFill>
                  <a:schemeClr val="tx1">
                    <a:lumMod val="85000"/>
                    <a:lumOff val="15000"/>
                  </a:schemeClr>
                </a:solidFill>
                <a:sym typeface="+mn-ea"/>
              </a:rPr>
              <a:t> </a:t>
            </a:r>
          </a:p>
          <a:p>
            <a:pPr marL="0" indent="0">
              <a:buNone/>
            </a:pPr>
            <a:r>
              <a:rPr lang="zh-CN" altLang="en-US" sz="1600">
                <a:solidFill>
                  <a:schemeClr val="tx1">
                    <a:lumMod val="85000"/>
                    <a:lumOff val="15000"/>
                  </a:schemeClr>
                </a:solidFill>
                <a:sym typeface="+mn-ea"/>
              </a:rPr>
              <a:t>它把一段文字的语义信息，转换成一串固定长度的数字列表，让计算机能 “看懂” 文字的含义并做相似度计算。</a:t>
            </a:r>
            <a:endParaRPr lang="en-US" altLang="zh-CN" sz="16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sym typeface="+mn-ea"/>
            </a:endParaRPr>
          </a:p>
          <a:p>
            <a:r>
              <a:rPr lang="zh-CN" altLang="en-US" sz="1600">
                <a:solidFill>
                  <a:schemeClr val="tx1">
                    <a:lumMod val="85000"/>
                    <a:lumOff val="15000"/>
                  </a:schemeClr>
                </a:solidFill>
                <a:sym typeface="+mn-ea"/>
              </a:rPr>
              <a:t>向量的计算（文本嵌入过程），可借助文本嵌入模型实现，如</a:t>
            </a:r>
            <a:r>
              <a:rPr lang="en-US" altLang="zh-CN" sz="1600">
                <a:solidFill>
                  <a:schemeClr val="tx1">
                    <a:lumMod val="85000"/>
                    <a:lumOff val="15000"/>
                  </a:schemeClr>
                </a:solidFill>
                <a:sym typeface="+mn-ea"/>
              </a:rPr>
              <a:t>text-embedding-v1</a:t>
            </a:r>
          </a:p>
          <a:p>
            <a:r>
              <a:rPr lang="zh-CN" altLang="en-US" sz="1600">
                <a:solidFill>
                  <a:schemeClr val="tx1">
                    <a:lumMod val="85000"/>
                    <a:lumOff val="15000"/>
                  </a:schemeClr>
                </a:solidFill>
                <a:sym typeface="+mn-ea"/>
              </a:rPr>
              <a:t>向量的匹配通过算法实现，如余弦相似度</a:t>
            </a:r>
            <a:endParaRPr lang="en-US" altLang="zh-CN" sz="1600">
              <a:solidFill>
                <a:schemeClr val="tx1">
                  <a:lumMod val="85000"/>
                  <a:lumOff val="15000"/>
                </a:schemeClr>
              </a:solidFill>
              <a:sym typeface="+mn-ea"/>
            </a:endParaRPr>
          </a:p>
          <a:p>
            <a:r>
              <a:rPr lang="zh-CN" altLang="en-US" sz="1600">
                <a:solidFill>
                  <a:schemeClr val="tx1">
                    <a:lumMod val="85000"/>
                    <a:lumOff val="15000"/>
                  </a:schemeClr>
                </a:solidFill>
                <a:sym typeface="+mn-ea"/>
              </a:rPr>
              <a:t>向量的维度表示一段文本在多个抽象语义特征方面的强度</a:t>
            </a:r>
            <a:endParaRPr lang="en-US" altLang="zh-CN" sz="1600">
              <a:solidFill>
                <a:schemeClr val="tx1">
                  <a:lumMod val="85000"/>
                  <a:lumOff val="15000"/>
                </a:schemeClr>
              </a:solidFill>
              <a:sym typeface="+mn-ea"/>
            </a:endParaRPr>
          </a:p>
          <a:p>
            <a:pPr lvl="1"/>
            <a:r>
              <a:rPr lang="zh-CN" altLang="en-US"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维度数代表模型用多少个抽象语义特征来描述文本</a:t>
            </a:r>
            <a:endParaRPr lang="en-US" altLang="zh-CN"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1"/>
            <a:r>
              <a:rPr lang="zh-CN" altLang="en-US"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维度越多，做语义匹配越精准</a:t>
            </a:r>
            <a:endParaRPr lang="en-US" altLang="zh-CN"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1"/>
            <a:r>
              <a:rPr lang="zh-CN" altLang="en-US"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但性能压力也会增大</a:t>
            </a:r>
            <a:endParaRPr lang="en-US" altLang="zh-CN" sz="2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extLst>
      <p:ext uri="{BB962C8B-B14F-4D97-AF65-F5344CB8AC3E}">
        <p14:creationId xmlns:p14="http://schemas.microsoft.com/office/powerpoint/2010/main" val="6775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077D7-470E-CC58-373F-18D4314544C4}"/>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EB7ED21E-78F1-8C3F-AAFE-1230C7A6BF5C}"/>
              </a:ext>
            </a:extLst>
          </p:cNvPr>
          <p:cNvSpPr>
            <a:spLocks noGrp="1"/>
          </p:cNvSpPr>
          <p:nvPr>
            <p:ph type="body" sz="quarter" idx="11"/>
          </p:nvPr>
        </p:nvSpPr>
        <p:spPr/>
        <p:txBody>
          <a:bodyPr/>
          <a:lstStyle/>
          <a:p>
            <a:r>
              <a:rPr lang="en-US" altLang="zh-CN">
                <a:solidFill>
                  <a:schemeClr val="tx1">
                    <a:lumMod val="85000"/>
                    <a:lumOff val="15000"/>
                  </a:schemeClr>
                </a:solidFill>
                <a:latin typeface="Source Code Pro Regular" panose="020B0309030403020204" charset="0"/>
                <a:ea typeface="方正姚体_GBK" panose="02000000000000000000" charset="-122"/>
                <a:cs typeface="方正姚体_GBK" panose="02000000000000000000" charset="-122"/>
                <a:sym typeface="方正姚体_GBK" panose="02000000000000000000" charset="-122"/>
              </a:rPr>
              <a:t>【</a:t>
            </a:r>
            <a:r>
              <a:rPr lang="zh-CN" altLang="en-US">
                <a:solidFill>
                  <a:schemeClr val="tx1">
                    <a:lumMod val="85000"/>
                    <a:lumOff val="15000"/>
                  </a:schemeClr>
                </a:solidFill>
                <a:latin typeface="Source Code Pro Regular" panose="020B0309030403020204" charset="0"/>
                <a:ea typeface="方正姚体_GBK" panose="02000000000000000000" charset="-122"/>
                <a:cs typeface="方正姚体_GBK" panose="02000000000000000000" charset="-122"/>
                <a:sym typeface="方正姚体_GBK" panose="02000000000000000000" charset="-122"/>
              </a:rPr>
              <a:t>扩展</a:t>
            </a:r>
            <a:r>
              <a:rPr lang="en-US" altLang="zh-CN">
                <a:solidFill>
                  <a:schemeClr val="tx1">
                    <a:lumMod val="85000"/>
                    <a:lumOff val="15000"/>
                  </a:schemeClr>
                </a:solidFill>
                <a:latin typeface="Source Code Pro Regular" panose="020B0309030403020204" charset="0"/>
                <a:ea typeface="方正姚体_GBK" panose="02000000000000000000" charset="-122"/>
                <a:cs typeface="方正姚体_GBK" panose="02000000000000000000" charset="-122"/>
                <a:sym typeface="方正姚体_GBK" panose="02000000000000000000" charset="-122"/>
              </a:rPr>
              <a:t>】</a:t>
            </a:r>
            <a:r>
              <a:rPr lang="zh-CN" altLang="en-US">
                <a:solidFill>
                  <a:schemeClr val="tx1">
                    <a:lumMod val="85000"/>
                    <a:lumOff val="15000"/>
                  </a:schemeClr>
                </a:solidFill>
                <a:latin typeface="Source Code Pro Regular" panose="020B0309030403020204" charset="0"/>
                <a:ea typeface="方正姚体_GBK" panose="02000000000000000000" charset="-122"/>
                <a:cs typeface="方正姚体_GBK" panose="02000000000000000000" charset="-122"/>
                <a:sym typeface="方正姚体_GBK" panose="02000000000000000000" charset="-122"/>
              </a:rPr>
              <a:t>余弦相似度</a:t>
            </a:r>
            <a:endParaRPr lang="zh-CN" altLang="en-US">
              <a:solidFill>
                <a:schemeClr val="tx1">
                  <a:lumMod val="85000"/>
                  <a:lumOff val="15000"/>
                </a:schemeClr>
              </a:solidFill>
              <a:latin typeface="方正姚体_GBK" panose="02000000000000000000" charset="-122"/>
              <a:ea typeface="方正姚体_GBK" panose="02000000000000000000" charset="-122"/>
              <a:cs typeface="方正姚体_GBK" panose="02000000000000000000" charset="-122"/>
              <a:sym typeface="方正姚体_GBK" panose="02000000000000000000" charset="-122"/>
            </a:endParaRPr>
          </a:p>
        </p:txBody>
      </p:sp>
      <p:sp>
        <p:nvSpPr>
          <p:cNvPr id="6" name="文本框 5">
            <a:extLst>
              <a:ext uri="{FF2B5EF4-FFF2-40B4-BE49-F238E27FC236}">
                <a16:creationId xmlns:a16="http://schemas.microsoft.com/office/drawing/2014/main" id="{F479D787-1C84-111F-0C02-E5DAB21AE832}"/>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i="1" u="sng" dirty="0">
                <a:latin typeface="+mj-ea"/>
                <a:ea typeface="+mj-ea"/>
                <a:cs typeface="+mj-ea"/>
              </a:rPr>
              <a:t>Part : </a:t>
            </a:r>
            <a:r>
              <a:rPr lang="en-US" altLang="zh-CN" i="1" u="sng" dirty="0">
                <a:latin typeface="+mj-ea"/>
                <a:ea typeface="+mj-ea"/>
                <a:cs typeface="+mj-ea"/>
              </a:rPr>
              <a:t>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8" name="文本占位符 4">
            <a:extLst>
              <a:ext uri="{FF2B5EF4-FFF2-40B4-BE49-F238E27FC236}">
                <a16:creationId xmlns:a16="http://schemas.microsoft.com/office/drawing/2014/main" id="{7FBEEE5C-86AE-931F-21AA-855D1AE82FDF}"/>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9" name="文本占位符 4">
            <a:extLst>
              <a:ext uri="{FF2B5EF4-FFF2-40B4-BE49-F238E27FC236}">
                <a16:creationId xmlns:a16="http://schemas.microsoft.com/office/drawing/2014/main" id="{86568074-1E43-1394-93D8-456236D88884}"/>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41386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03707-E8B6-73C5-AB3C-7F87A541E7A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B1C7223-6EB3-877B-3E5E-D0D3E850467A}"/>
              </a:ext>
            </a:extLst>
          </p:cNvPr>
          <p:cNvSpPr>
            <a:spLocks noGrp="1"/>
          </p:cNvSpPr>
          <p:nvPr>
            <p:ph type="body" sz="quarter" idx="10"/>
          </p:nvPr>
        </p:nvSpPr>
        <p:spPr/>
        <p:txBody>
          <a:bodyPr/>
          <a:lstStyle/>
          <a:p>
            <a:r>
              <a:rPr lang="en-US" altLang="zh-CN">
                <a:solidFill>
                  <a:srgbClr val="0A0A10"/>
                </a:solidFill>
                <a:uFillTx/>
                <a:latin typeface="JetBrains Mono Bold" panose="02000009000000000000" charset="0"/>
              </a:rPr>
              <a:t>【</a:t>
            </a:r>
            <a:r>
              <a:rPr lang="zh-CN" altLang="en-US">
                <a:solidFill>
                  <a:srgbClr val="0A0A10"/>
                </a:solidFill>
                <a:uFillTx/>
                <a:latin typeface="JetBrains Mono Bold" panose="02000009000000000000" charset="0"/>
              </a:rPr>
              <a:t>扩展</a:t>
            </a:r>
            <a:r>
              <a:rPr lang="en-US" altLang="zh-CN">
                <a:solidFill>
                  <a:srgbClr val="0A0A10"/>
                </a:solidFill>
                <a:uFillTx/>
                <a:latin typeface="JetBrains Mono Bold" panose="02000009000000000000" charset="0"/>
              </a:rPr>
              <a:t>】</a:t>
            </a:r>
            <a:r>
              <a:rPr lang="zh-CN" altLang="en-US">
                <a:solidFill>
                  <a:srgbClr val="0A0A10"/>
                </a:solidFill>
                <a:uFillTx/>
                <a:latin typeface="JetBrains Mono Bold" panose="02000009000000000000" charset="0"/>
              </a:rPr>
              <a:t>余弦相似度</a:t>
            </a:r>
          </a:p>
        </p:txBody>
      </p:sp>
      <p:sp>
        <p:nvSpPr>
          <p:cNvPr id="5" name="文本占位符 2">
            <a:extLst>
              <a:ext uri="{FF2B5EF4-FFF2-40B4-BE49-F238E27FC236}">
                <a16:creationId xmlns:a16="http://schemas.microsoft.com/office/drawing/2014/main" id="{35211D46-A4C3-0635-B785-0B81A7A12F70}"/>
              </a:ext>
            </a:extLst>
          </p:cNvPr>
          <p:cNvSpPr>
            <a:spLocks noGrp="1"/>
          </p:cNvSpPr>
          <p:nvPr>
            <p:ph type="body" sz="quarter" idx="11"/>
          </p:nvPr>
        </p:nvSpPr>
        <p:spPr>
          <a:xfrm>
            <a:off x="479425" y="980728"/>
            <a:ext cx="11161713" cy="1512168"/>
          </a:xfrm>
        </p:spPr>
        <p:txBody>
          <a:bodyPr/>
          <a:lstStyle/>
          <a:p>
            <a:r>
              <a:rPr lang="zh-CN" altLang="en-US">
                <a:solidFill>
                  <a:schemeClr val="tx1">
                    <a:lumMod val="85000"/>
                    <a:lumOff val="15000"/>
                  </a:schemeClr>
                </a:solidFill>
              </a:rPr>
              <a:t>向量的数字序列，共同决定了向量在高维空间中的</a:t>
            </a:r>
            <a:r>
              <a:rPr lang="zh-CN" altLang="en-US" b="1">
                <a:solidFill>
                  <a:schemeClr val="tx1">
                    <a:lumMod val="85000"/>
                    <a:lumOff val="15000"/>
                  </a:schemeClr>
                </a:solidFill>
              </a:rPr>
              <a:t>方向</a:t>
            </a:r>
            <a:r>
              <a:rPr lang="zh-CN" altLang="en-US">
                <a:solidFill>
                  <a:schemeClr val="tx1">
                    <a:lumMod val="85000"/>
                    <a:lumOff val="15000"/>
                  </a:schemeClr>
                </a:solidFill>
              </a:rPr>
              <a:t>和</a:t>
            </a:r>
            <a:r>
              <a:rPr lang="zh-CN" altLang="en-US" b="1">
                <a:solidFill>
                  <a:schemeClr val="tx1">
                    <a:lumMod val="85000"/>
                    <a:lumOff val="15000"/>
                  </a:schemeClr>
                </a:solidFill>
              </a:rPr>
              <a:t>长度</a:t>
            </a:r>
            <a:r>
              <a:rPr lang="en-US" altLang="zh-CN">
                <a:solidFill>
                  <a:schemeClr val="tx1">
                    <a:lumMod val="85000"/>
                    <a:lumOff val="15000"/>
                  </a:schemeClr>
                </a:solidFill>
              </a:rPr>
              <a:t>.</a:t>
            </a:r>
            <a:r>
              <a:rPr lang="zh-CN" altLang="en-US">
                <a:solidFill>
                  <a:schemeClr val="tx1">
                    <a:lumMod val="85000"/>
                    <a:lumOff val="15000"/>
                  </a:schemeClr>
                </a:solidFill>
              </a:rPr>
              <a:t>而余弦相似度主要就是撇除长度的影响，得到方向的夹角。夹角越小越相似，即方向相同。</a:t>
            </a:r>
            <a:endParaRPr lang="en-US" altLang="zh-CN">
              <a:solidFill>
                <a:schemeClr val="tx1">
                  <a:lumMod val="85000"/>
                  <a:lumOff val="15000"/>
                </a:schemeClr>
              </a:solidFill>
            </a:endParaRPr>
          </a:p>
          <a:p>
            <a:r>
              <a:rPr lang="zh-CN" altLang="en-US">
                <a:solidFill>
                  <a:schemeClr val="tx1">
                    <a:lumMod val="85000"/>
                    <a:lumOff val="15000"/>
                  </a:schemeClr>
                </a:solidFill>
              </a:rPr>
              <a:t>如何体现向量的方向和长度呢？以一维向量为例：</a:t>
            </a:r>
            <a:endParaRPr lang="en-US" altLang="zh-CN">
              <a:solidFill>
                <a:schemeClr val="tx1">
                  <a:lumMod val="85000"/>
                  <a:lumOff val="15000"/>
                </a:schemeClr>
              </a:solidFill>
            </a:endParaRPr>
          </a:p>
          <a:p>
            <a:endParaRPr lang="en-US" altLang="zh-CN">
              <a:solidFill>
                <a:schemeClr val="tx1">
                  <a:lumMod val="85000"/>
                  <a:lumOff val="15000"/>
                </a:schemeClr>
              </a:solidFill>
            </a:endParaRPr>
          </a:p>
          <a:p>
            <a:endParaRPr lang="en-US" altLang="zh-CN">
              <a:solidFill>
                <a:schemeClr val="tx1">
                  <a:lumMod val="85000"/>
                  <a:lumOff val="15000"/>
                </a:schemeClr>
              </a:solidFill>
            </a:endParaRPr>
          </a:p>
        </p:txBody>
      </p:sp>
      <p:pic>
        <p:nvPicPr>
          <p:cNvPr id="15" name="图片 14">
            <a:extLst>
              <a:ext uri="{FF2B5EF4-FFF2-40B4-BE49-F238E27FC236}">
                <a16:creationId xmlns:a16="http://schemas.microsoft.com/office/drawing/2014/main" id="{445DC507-62BF-EE9E-89B7-5E842B6458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653136"/>
            <a:ext cx="2132856" cy="2132856"/>
          </a:xfrm>
          <a:prstGeom prst="rect">
            <a:avLst/>
          </a:prstGeom>
        </p:spPr>
      </p:pic>
      <p:sp>
        <p:nvSpPr>
          <p:cNvPr id="6" name="文本框 5">
            <a:extLst>
              <a:ext uri="{FF2B5EF4-FFF2-40B4-BE49-F238E27FC236}">
                <a16:creationId xmlns:a16="http://schemas.microsoft.com/office/drawing/2014/main" id="{015B70EB-6D14-EF7C-6D4B-F965B7AF14A7}"/>
              </a:ext>
            </a:extLst>
          </p:cNvPr>
          <p:cNvSpPr txBox="1"/>
          <p:nvPr/>
        </p:nvSpPr>
        <p:spPr>
          <a:xfrm>
            <a:off x="4583832" y="2323619"/>
            <a:ext cx="4320480" cy="338554"/>
          </a:xfrm>
          <a:prstGeom prst="rect">
            <a:avLst/>
          </a:prstGeom>
          <a:noFill/>
        </p:spPr>
        <p:txBody>
          <a:bodyPr wrap="square" rtlCol="0" anchor="ctr">
            <a:spAutoFit/>
          </a:bodyPr>
          <a:lstStyle/>
          <a:p>
            <a:r>
              <a:rPr kumimoji="1" lang="zh-CN" altLang="en-US" sz="1600">
                <a:latin typeface="DEJAVU SANS MONO" panose="020B0609030804020204" pitchFamily="49" charset="0"/>
                <a:ea typeface="阿里巴巴普惠体" pitchFamily="18" charset="-122"/>
              </a:rPr>
              <a:t>向量：</a:t>
            </a:r>
            <a:r>
              <a:rPr kumimoji="1" lang="en-US" altLang="zh-CN" sz="1600">
                <a:latin typeface="DEJAVU SANS MONO" panose="020B0609030804020204" pitchFamily="49" charset="0"/>
                <a:ea typeface="阿里巴巴普惠体" pitchFamily="18" charset="-122"/>
              </a:rPr>
              <a:t>[-0.5]</a:t>
            </a:r>
            <a:r>
              <a:rPr kumimoji="1" lang="zh-CN" altLang="en-US" sz="1600">
                <a:latin typeface="DEJAVU SANS MONO" panose="020B0609030804020204" pitchFamily="49" charset="0"/>
                <a:ea typeface="阿里巴巴普惠体" pitchFamily="18" charset="-122"/>
              </a:rPr>
              <a:t>、</a:t>
            </a:r>
            <a:r>
              <a:rPr kumimoji="1" lang="en-US" altLang="zh-CN" sz="1600">
                <a:latin typeface="DEJAVU SANS MONO" panose="020B0609030804020204" pitchFamily="49" charset="0"/>
                <a:ea typeface="阿里巴巴普惠体" pitchFamily="18" charset="-122"/>
              </a:rPr>
              <a:t>[0.5]</a:t>
            </a:r>
            <a:r>
              <a:rPr kumimoji="1" lang="zh-CN" altLang="en-US" sz="1600">
                <a:latin typeface="DEJAVU SANS MONO" panose="020B0609030804020204" pitchFamily="49" charset="0"/>
                <a:ea typeface="阿里巴巴普惠体" pitchFamily="18" charset="-122"/>
              </a:rPr>
              <a:t>、</a:t>
            </a:r>
            <a:r>
              <a:rPr kumimoji="1" lang="en-US" altLang="zh-CN" sz="1600">
                <a:latin typeface="DEJAVU SANS MONO" panose="020B0609030804020204" pitchFamily="49" charset="0"/>
                <a:ea typeface="阿里巴巴普惠体" pitchFamily="18" charset="-122"/>
              </a:rPr>
              <a:t>[1]</a:t>
            </a:r>
            <a:r>
              <a:rPr kumimoji="1" lang="zh-CN" altLang="en-US" sz="1600">
                <a:latin typeface="DEJAVU SANS MONO" panose="020B0609030804020204" pitchFamily="49" charset="0"/>
                <a:ea typeface="阿里巴巴普惠体" pitchFamily="18" charset="-122"/>
              </a:rPr>
              <a:t>的方向和长度。</a:t>
            </a:r>
          </a:p>
        </p:txBody>
      </p:sp>
      <p:pic>
        <p:nvPicPr>
          <p:cNvPr id="8" name="图片 7">
            <a:extLst>
              <a:ext uri="{FF2B5EF4-FFF2-40B4-BE49-F238E27FC236}">
                <a16:creationId xmlns:a16="http://schemas.microsoft.com/office/drawing/2014/main" id="{84BC9081-9193-DDDB-B319-4FCA1562A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62" y="2170890"/>
            <a:ext cx="3837235" cy="644011"/>
          </a:xfrm>
          <a:prstGeom prst="rect">
            <a:avLst/>
          </a:prstGeom>
        </p:spPr>
      </p:pic>
      <p:sp>
        <p:nvSpPr>
          <p:cNvPr id="11" name="文本框 10">
            <a:extLst>
              <a:ext uri="{FF2B5EF4-FFF2-40B4-BE49-F238E27FC236}">
                <a16:creationId xmlns:a16="http://schemas.microsoft.com/office/drawing/2014/main" id="{419F1EBE-24B9-2DBC-6445-054D9602F3AD}"/>
              </a:ext>
            </a:extLst>
          </p:cNvPr>
          <p:cNvSpPr txBox="1"/>
          <p:nvPr/>
        </p:nvSpPr>
        <p:spPr>
          <a:xfrm>
            <a:off x="4582671" y="3622085"/>
            <a:ext cx="2352338" cy="2062103"/>
          </a:xfrm>
          <a:prstGeom prst="rect">
            <a:avLst/>
          </a:prstGeom>
          <a:noFill/>
        </p:spPr>
        <p:txBody>
          <a:bodyPr wrap="square" rtlCol="0" anchor="ctr">
            <a:spAutoFit/>
          </a:bodyPr>
          <a:lstStyle/>
          <a:p>
            <a:r>
              <a:rPr kumimoji="1" lang="zh-CN" altLang="en-US" sz="1600">
                <a:latin typeface="DEJAVU SANS MONO" panose="020B0609030804020204" pitchFamily="49" charset="0"/>
                <a:ea typeface="阿里巴巴普惠体" pitchFamily="18" charset="-122"/>
              </a:rPr>
              <a:t>向量：</a:t>
            </a:r>
            <a:endParaRPr kumimoji="1" lang="en-US" altLang="zh-CN" sz="1600">
              <a:latin typeface="DEJAVU SANS MONO" panose="020B0609030804020204" pitchFamily="49" charset="0"/>
              <a:ea typeface="阿里巴巴普惠体" pitchFamily="18" charset="-122"/>
            </a:endParaRPr>
          </a:p>
          <a:p>
            <a:r>
              <a:rPr kumimoji="1" lang="en-US" altLang="zh-CN" sz="1600">
                <a:latin typeface="DEJAVU SANS MONO" panose="020B0609030804020204" pitchFamily="49" charset="0"/>
                <a:ea typeface="阿里巴巴普惠体" pitchFamily="18" charset="-122"/>
              </a:rPr>
              <a:t>[0.5, 0.5]</a:t>
            </a:r>
          </a:p>
          <a:p>
            <a:r>
              <a:rPr kumimoji="1" lang="en-US" altLang="zh-CN" sz="1600">
                <a:latin typeface="DEJAVU SANS MONO" panose="020B0609030804020204" pitchFamily="49" charset="0"/>
                <a:ea typeface="阿里巴巴普惠体" pitchFamily="18" charset="-122"/>
              </a:rPr>
              <a:t>[0.7, 0.7]</a:t>
            </a:r>
          </a:p>
          <a:p>
            <a:r>
              <a:rPr kumimoji="1" lang="en-US" altLang="zh-CN" sz="1600">
                <a:latin typeface="DEJAVU SANS MONO" panose="020B0609030804020204" pitchFamily="49" charset="0"/>
                <a:ea typeface="阿里巴巴普惠体" pitchFamily="18" charset="-122"/>
              </a:rPr>
              <a:t>[0.7, 0.5]</a:t>
            </a:r>
            <a:endParaRPr kumimoji="1" lang="zh-CN" altLang="en-US" sz="1600">
              <a:latin typeface="DEJAVU SANS MONO" panose="020B0609030804020204" pitchFamily="49" charset="0"/>
              <a:ea typeface="阿里巴巴普惠体" pitchFamily="18" charset="-122"/>
            </a:endParaRPr>
          </a:p>
          <a:p>
            <a:r>
              <a:rPr kumimoji="1" lang="en-US" altLang="zh-CN" sz="1600">
                <a:latin typeface="DEJAVU SANS MONO" panose="020B0609030804020204" pitchFamily="49" charset="0"/>
                <a:ea typeface="阿里巴巴普惠体" pitchFamily="18" charset="-122"/>
              </a:rPr>
              <a:t>[0.5, -0.5]</a:t>
            </a:r>
            <a:endParaRPr kumimoji="1" lang="zh-CN" altLang="en-US" sz="1600">
              <a:latin typeface="DEJAVU SANS MONO" panose="020B0609030804020204" pitchFamily="49" charset="0"/>
              <a:ea typeface="阿里巴巴普惠体" pitchFamily="18" charset="-122"/>
            </a:endParaRPr>
          </a:p>
          <a:p>
            <a:r>
              <a:rPr kumimoji="1" lang="en-US" altLang="zh-CN" sz="1600">
                <a:latin typeface="DEJAVU SANS MONO" panose="020B0609030804020204" pitchFamily="49" charset="0"/>
                <a:ea typeface="阿里巴巴普惠体" pitchFamily="18" charset="-122"/>
              </a:rPr>
              <a:t>[-0.5, -0.5]</a:t>
            </a:r>
            <a:endParaRPr kumimoji="1" lang="zh-CN" altLang="en-US" sz="1600">
              <a:latin typeface="DEJAVU SANS MONO" panose="020B0609030804020204" pitchFamily="49" charset="0"/>
              <a:ea typeface="阿里巴巴普惠体" pitchFamily="18" charset="-122"/>
            </a:endParaRPr>
          </a:p>
          <a:p>
            <a:r>
              <a:rPr kumimoji="1" lang="en-US" altLang="zh-CN" sz="1600">
                <a:latin typeface="DEJAVU SANS MONO" panose="020B0609030804020204" pitchFamily="49" charset="0"/>
                <a:ea typeface="阿里巴巴普惠体" pitchFamily="18" charset="-122"/>
              </a:rPr>
              <a:t>[-0.6, 0.5]</a:t>
            </a:r>
          </a:p>
          <a:p>
            <a:r>
              <a:rPr kumimoji="1" lang="zh-CN" altLang="en-US" sz="1600">
                <a:latin typeface="DEJAVU SANS MONO" panose="020B0609030804020204" pitchFamily="49" charset="0"/>
                <a:ea typeface="阿里巴巴普惠体" pitchFamily="18" charset="-122"/>
              </a:rPr>
              <a:t>的方向和长度</a:t>
            </a:r>
          </a:p>
        </p:txBody>
      </p:sp>
      <p:sp>
        <p:nvSpPr>
          <p:cNvPr id="12" name="文本框 11">
            <a:extLst>
              <a:ext uri="{FF2B5EF4-FFF2-40B4-BE49-F238E27FC236}">
                <a16:creationId xmlns:a16="http://schemas.microsoft.com/office/drawing/2014/main" id="{654BEBF0-E332-1A08-5C6F-D64D244D5217}"/>
              </a:ext>
            </a:extLst>
          </p:cNvPr>
          <p:cNvSpPr txBox="1"/>
          <p:nvPr/>
        </p:nvSpPr>
        <p:spPr>
          <a:xfrm>
            <a:off x="6935009" y="3112805"/>
            <a:ext cx="4583603" cy="1323439"/>
          </a:xfrm>
          <a:prstGeom prst="rect">
            <a:avLst/>
          </a:prstGeom>
          <a:noFill/>
        </p:spPr>
        <p:txBody>
          <a:bodyPr wrap="square" rtlCol="0" anchor="ctr">
            <a:spAutoFit/>
          </a:bodyPr>
          <a:lstStyle/>
          <a:p>
            <a:r>
              <a:rPr kumimoji="1" lang="zh-CN" altLang="en-US" sz="1600">
                <a:latin typeface="DEJAVU SANS MONO" panose="020B0609030804020204" pitchFamily="49" charset="0"/>
                <a:ea typeface="阿里巴巴普惠体" pitchFamily="18" charset="-122"/>
              </a:rPr>
              <a:t>余弦相似度主要匹配的就是：</a:t>
            </a:r>
            <a:r>
              <a:rPr kumimoji="1" lang="zh-CN" altLang="en-US" sz="1600">
                <a:solidFill>
                  <a:srgbClr val="C00000"/>
                </a:solidFill>
                <a:latin typeface="DEJAVU SANS MONO" panose="020B0609030804020204" pitchFamily="49" charset="0"/>
                <a:ea typeface="阿里巴巴普惠体" pitchFamily="18" charset="-122"/>
              </a:rPr>
              <a:t>同向（无所谓长度）</a:t>
            </a:r>
            <a:endParaRPr kumimoji="1" lang="en-US" altLang="zh-CN" sz="1600">
              <a:solidFill>
                <a:srgbClr val="C00000"/>
              </a:solidFill>
              <a:latin typeface="DEJAVU SANS MONO" panose="020B0609030804020204" pitchFamily="49" charset="0"/>
              <a:ea typeface="阿里巴巴普惠体" pitchFamily="18" charset="-122"/>
            </a:endParaRPr>
          </a:p>
          <a:p>
            <a:endParaRPr kumimoji="1" lang="en-US" altLang="zh-CN" sz="1600">
              <a:latin typeface="DEJAVU SANS MONO" panose="020B0609030804020204" pitchFamily="49" charset="0"/>
              <a:ea typeface="阿里巴巴普惠体" pitchFamily="18" charset="-122"/>
            </a:endParaRPr>
          </a:p>
          <a:p>
            <a:r>
              <a:rPr kumimoji="1" lang="zh-CN" altLang="en-US" sz="1600">
                <a:latin typeface="DEJAVU SANS MONO" panose="020B0609030804020204" pitchFamily="49" charset="0"/>
                <a:ea typeface="阿里巴巴普惠体" pitchFamily="18" charset="-122"/>
              </a:rPr>
              <a:t>我们能直接发现</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[0.5, 0.5]</a:t>
            </a:r>
            <a:r>
              <a:rPr kumimoji="1" lang="zh-CN" altLang="en-US" sz="1600">
                <a:latin typeface="DEJAVU SANS MONO" panose="020B0609030804020204" pitchFamily="49" charset="0"/>
                <a:ea typeface="阿里巴巴普惠体" pitchFamily="18" charset="-122"/>
              </a:rPr>
              <a:t>和</a:t>
            </a:r>
            <a:r>
              <a:rPr kumimoji="1" lang="en-US" altLang="zh-CN" sz="1600">
                <a:latin typeface="DEJAVU SANS MONO" panose="020B0609030804020204" pitchFamily="49" charset="0"/>
                <a:ea typeface="阿里巴巴普惠体" pitchFamily="18" charset="-122"/>
              </a:rPr>
              <a:t>[0.7, 0.7]</a:t>
            </a:r>
            <a:r>
              <a:rPr kumimoji="1" lang="zh-CN" altLang="en-US" sz="1600">
                <a:latin typeface="DEJAVU SANS MONO" panose="020B0609030804020204" pitchFamily="49" charset="0"/>
                <a:ea typeface="阿里巴巴普惠体" pitchFamily="18" charset="-122"/>
              </a:rPr>
              <a:t>是同向不同长</a:t>
            </a:r>
            <a:endParaRPr kumimoji="1" lang="en-US" altLang="zh-CN" sz="1600">
              <a:latin typeface="DEJAVU SANS MONO" panose="020B0609030804020204" pitchFamily="49" charset="0"/>
              <a:ea typeface="阿里巴巴普惠体" pitchFamily="18" charset="-122"/>
            </a:endParaRPr>
          </a:p>
          <a:p>
            <a:r>
              <a:rPr kumimoji="1" lang="zh-CN" altLang="en-US" sz="1600">
                <a:latin typeface="DEJAVU SANS MONO" panose="020B0609030804020204" pitchFamily="49" charset="0"/>
                <a:ea typeface="阿里巴巴普惠体" pitchFamily="18" charset="-122"/>
              </a:rPr>
              <a:t>那计算机如何判定就依赖余弦相似度算法了。</a:t>
            </a:r>
          </a:p>
        </p:txBody>
      </p:sp>
      <p:sp>
        <p:nvSpPr>
          <p:cNvPr id="13" name="文本框 12">
            <a:extLst>
              <a:ext uri="{FF2B5EF4-FFF2-40B4-BE49-F238E27FC236}">
                <a16:creationId xmlns:a16="http://schemas.microsoft.com/office/drawing/2014/main" id="{207629C4-5207-DCFF-A1FE-02268E34569F}"/>
              </a:ext>
            </a:extLst>
          </p:cNvPr>
          <p:cNvSpPr txBox="1"/>
          <p:nvPr/>
        </p:nvSpPr>
        <p:spPr>
          <a:xfrm>
            <a:off x="-1916" y="5846171"/>
            <a:ext cx="4681145" cy="307777"/>
          </a:xfrm>
          <a:prstGeom prst="rect">
            <a:avLst/>
          </a:prstGeom>
          <a:noFill/>
        </p:spPr>
        <p:txBody>
          <a:bodyPr wrap="square" rtlCol="0" anchor="ctr">
            <a:spAutoFit/>
          </a:bodyPr>
          <a:lstStyle/>
          <a:p>
            <a:pPr algn="ctr"/>
            <a:r>
              <a:rPr kumimoji="1" lang="en-US" altLang="zh-CN" sz="1400">
                <a:solidFill>
                  <a:schemeClr val="bg1">
                    <a:lumMod val="50000"/>
                  </a:schemeClr>
                </a:solidFill>
                <a:latin typeface="DEJAVU SANS MONO" panose="020B0609030804020204" pitchFamily="49" charset="0"/>
                <a:ea typeface="阿里巴巴普惠体" pitchFamily="18" charset="-122"/>
              </a:rPr>
              <a:t>PS</a:t>
            </a:r>
            <a:r>
              <a:rPr kumimoji="1" lang="zh-CN" altLang="en-US" sz="1400">
                <a:solidFill>
                  <a:schemeClr val="bg1">
                    <a:lumMod val="50000"/>
                  </a:schemeClr>
                </a:solidFill>
                <a:latin typeface="DEJAVU SANS MONO" panose="020B0609030804020204" pitchFamily="49" charset="0"/>
                <a:ea typeface="阿里巴巴普惠体" pitchFamily="18" charset="-122"/>
              </a:rPr>
              <a:t>：</a:t>
            </a:r>
            <a:r>
              <a:rPr kumimoji="1" lang="en-US" altLang="zh-CN" sz="1400">
                <a:solidFill>
                  <a:schemeClr val="bg1">
                    <a:lumMod val="50000"/>
                  </a:schemeClr>
                </a:solidFill>
                <a:latin typeface="DEJAVU SANS MONO" panose="020B0609030804020204" pitchFamily="49" charset="0"/>
                <a:ea typeface="阿里巴巴普惠体" pitchFamily="18" charset="-122"/>
              </a:rPr>
              <a:t>3</a:t>
            </a:r>
            <a:r>
              <a:rPr kumimoji="1" lang="zh-CN" altLang="en-US" sz="1400">
                <a:solidFill>
                  <a:schemeClr val="bg1">
                    <a:lumMod val="50000"/>
                  </a:schemeClr>
                </a:solidFill>
                <a:latin typeface="DEJAVU SANS MONO" panose="020B0609030804020204" pitchFamily="49" charset="0"/>
                <a:ea typeface="阿里巴巴普惠体" pitchFamily="18" charset="-122"/>
              </a:rPr>
              <a:t>维乃至更高纬度难以描述，但概念一致</a:t>
            </a:r>
          </a:p>
        </p:txBody>
      </p:sp>
      <p:pic>
        <p:nvPicPr>
          <p:cNvPr id="18" name="图片 17">
            <a:extLst>
              <a:ext uri="{FF2B5EF4-FFF2-40B4-BE49-F238E27FC236}">
                <a16:creationId xmlns:a16="http://schemas.microsoft.com/office/drawing/2014/main" id="{CF74572C-C093-46CE-8153-ED6CA0C92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64" y="3132152"/>
            <a:ext cx="3660429" cy="2416765"/>
          </a:xfrm>
          <a:prstGeom prst="rect">
            <a:avLst/>
          </a:prstGeom>
        </p:spPr>
      </p:pic>
    </p:spTree>
    <p:extLst>
      <p:ext uri="{BB962C8B-B14F-4D97-AF65-F5344CB8AC3E}">
        <p14:creationId xmlns:p14="http://schemas.microsoft.com/office/powerpoint/2010/main" val="340423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6927C-AE5A-D04D-4EE2-DFD936797A0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835C7F9-6DEC-5573-F9DB-3C2E8C52C866}"/>
              </a:ext>
            </a:extLst>
          </p:cNvPr>
          <p:cNvSpPr>
            <a:spLocks noGrp="1"/>
          </p:cNvSpPr>
          <p:nvPr>
            <p:ph type="body" sz="quarter" idx="10"/>
          </p:nvPr>
        </p:nvSpPr>
        <p:spPr/>
        <p:txBody>
          <a:bodyPr/>
          <a:lstStyle/>
          <a:p>
            <a:r>
              <a:rPr lang="en-US" altLang="zh-CN">
                <a:solidFill>
                  <a:srgbClr val="0A0A10"/>
                </a:solidFill>
                <a:uFillTx/>
                <a:latin typeface="JetBrains Mono Bold" panose="02000009000000000000" charset="0"/>
              </a:rPr>
              <a:t>【</a:t>
            </a:r>
            <a:r>
              <a:rPr lang="zh-CN" altLang="en-US">
                <a:solidFill>
                  <a:srgbClr val="0A0A10"/>
                </a:solidFill>
                <a:uFillTx/>
                <a:latin typeface="JetBrains Mono Bold" panose="02000009000000000000" charset="0"/>
              </a:rPr>
              <a:t>扩展</a:t>
            </a:r>
            <a:r>
              <a:rPr lang="en-US" altLang="zh-CN">
                <a:solidFill>
                  <a:srgbClr val="0A0A10"/>
                </a:solidFill>
                <a:uFillTx/>
                <a:latin typeface="JetBrains Mono Bold" panose="02000009000000000000" charset="0"/>
              </a:rPr>
              <a:t>】</a:t>
            </a:r>
            <a:r>
              <a:rPr lang="zh-CN" altLang="en-US">
                <a:solidFill>
                  <a:srgbClr val="0A0A10"/>
                </a:solidFill>
                <a:uFillTx/>
                <a:latin typeface="JetBrains Mono Bold" panose="02000009000000000000" charset="0"/>
              </a:rPr>
              <a:t>余弦相似度</a:t>
            </a:r>
          </a:p>
        </p:txBody>
      </p:sp>
      <p:sp>
        <p:nvSpPr>
          <p:cNvPr id="5" name="文本占位符 2">
            <a:extLst>
              <a:ext uri="{FF2B5EF4-FFF2-40B4-BE49-F238E27FC236}">
                <a16:creationId xmlns:a16="http://schemas.microsoft.com/office/drawing/2014/main" id="{3F608088-DC55-FAE1-0587-07F439DAC8FA}"/>
              </a:ext>
            </a:extLst>
          </p:cNvPr>
          <p:cNvSpPr>
            <a:spLocks noGrp="1"/>
          </p:cNvSpPr>
          <p:nvPr>
            <p:ph type="body" sz="quarter" idx="11"/>
          </p:nvPr>
        </p:nvSpPr>
        <p:spPr>
          <a:xfrm>
            <a:off x="479425" y="980728"/>
            <a:ext cx="11161713" cy="1512168"/>
          </a:xfrm>
        </p:spPr>
        <p:txBody>
          <a:bodyPr/>
          <a:lstStyle/>
          <a:p>
            <a:r>
              <a:rPr lang="zh-CN" altLang="en-US">
                <a:solidFill>
                  <a:schemeClr val="tx1">
                    <a:lumMod val="85000"/>
                    <a:lumOff val="15000"/>
                  </a:schemeClr>
                </a:solidFill>
              </a:rPr>
              <a:t>在文本向量语义匹配中，余弦相似度是衡量两个向量方向相似程度的核心算法，即判断两段文本语义是否相近。</a:t>
            </a:r>
            <a:endParaRPr lang="en-US" altLang="zh-CN">
              <a:solidFill>
                <a:schemeClr val="tx1">
                  <a:lumMod val="85000"/>
                  <a:lumOff val="15000"/>
                </a:schemeClr>
              </a:solidFill>
            </a:endParaRPr>
          </a:p>
          <a:p>
            <a:r>
              <a:rPr lang="zh-CN" altLang="en-US">
                <a:solidFill>
                  <a:schemeClr val="tx2">
                    <a:lumMod val="75000"/>
                    <a:lumOff val="25000"/>
                  </a:schemeClr>
                </a:solidFill>
                <a:latin typeface="方正姚体" panose="02010601030101010101" pitchFamily="2" charset="-122"/>
                <a:ea typeface="方正姚体" panose="02010601030101010101" pitchFamily="2" charset="-122"/>
              </a:rPr>
              <a:t>余弦相似度 </a:t>
            </a:r>
            <a:r>
              <a:rPr lang="en-US" altLang="zh-CN">
                <a:solidFill>
                  <a:schemeClr val="tx2">
                    <a:lumMod val="75000"/>
                    <a:lumOff val="25000"/>
                  </a:schemeClr>
                </a:solidFill>
                <a:latin typeface="方正姚体" panose="02010601030101010101" pitchFamily="2" charset="-122"/>
                <a:ea typeface="方正姚体" panose="02010601030101010101" pitchFamily="2" charset="-122"/>
                <a:sym typeface="Wingdings" panose="05000000000000000000" pitchFamily="2" charset="2"/>
              </a:rPr>
              <a:t> </a:t>
            </a:r>
            <a:r>
              <a:rPr lang="zh-CN" altLang="en-US">
                <a:solidFill>
                  <a:schemeClr val="tx2">
                    <a:lumMod val="75000"/>
                    <a:lumOff val="25000"/>
                  </a:schemeClr>
                </a:solidFill>
                <a:latin typeface="方正姚体" panose="02010601030101010101" pitchFamily="2" charset="-122"/>
                <a:ea typeface="方正姚体" panose="02010601030101010101" pitchFamily="2" charset="-122"/>
                <a:sym typeface="Wingdings" panose="05000000000000000000" pitchFamily="2" charset="2"/>
              </a:rPr>
              <a:t>两个向量的</a:t>
            </a:r>
            <a:r>
              <a:rPr lang="zh-CN" altLang="en-US" b="1">
                <a:solidFill>
                  <a:schemeClr val="tx2">
                    <a:lumMod val="75000"/>
                    <a:lumOff val="25000"/>
                  </a:schemeClr>
                </a:solidFill>
                <a:latin typeface="方正姚体" panose="02010601030101010101" pitchFamily="2" charset="-122"/>
                <a:ea typeface="方正姚体" panose="02010601030101010101" pitchFamily="2" charset="-122"/>
                <a:sym typeface="Wingdings" panose="05000000000000000000" pitchFamily="2" charset="2"/>
              </a:rPr>
              <a:t>点积 </a:t>
            </a:r>
            <a:r>
              <a:rPr lang="en-US" altLang="zh-CN">
                <a:solidFill>
                  <a:schemeClr val="tx2">
                    <a:lumMod val="75000"/>
                    <a:lumOff val="25000"/>
                  </a:schemeClr>
                </a:solidFill>
                <a:latin typeface="方正姚体" panose="02010601030101010101" pitchFamily="2" charset="-122"/>
                <a:ea typeface="方正姚体" panose="02010601030101010101" pitchFamily="2" charset="-122"/>
                <a:sym typeface="Wingdings" panose="05000000000000000000" pitchFamily="2" charset="2"/>
              </a:rPr>
              <a:t>÷ </a:t>
            </a:r>
            <a:r>
              <a:rPr lang="zh-CN" altLang="en-US">
                <a:solidFill>
                  <a:schemeClr val="tx2">
                    <a:lumMod val="75000"/>
                    <a:lumOff val="25000"/>
                  </a:schemeClr>
                </a:solidFill>
                <a:latin typeface="方正姚体" panose="02010601030101010101" pitchFamily="2" charset="-122"/>
                <a:ea typeface="方正姚体" panose="02010601030101010101" pitchFamily="2" charset="-122"/>
                <a:sym typeface="Wingdings" panose="05000000000000000000" pitchFamily="2" charset="2"/>
              </a:rPr>
              <a:t>两个向量</a:t>
            </a:r>
            <a:r>
              <a:rPr lang="zh-CN" altLang="en-US" b="1">
                <a:solidFill>
                  <a:schemeClr val="tx2">
                    <a:lumMod val="75000"/>
                    <a:lumOff val="25000"/>
                  </a:schemeClr>
                </a:solidFill>
                <a:latin typeface="方正姚体" panose="02010601030101010101" pitchFamily="2" charset="-122"/>
                <a:ea typeface="方正姚体" panose="02010601030101010101" pitchFamily="2" charset="-122"/>
                <a:sym typeface="Wingdings" panose="05000000000000000000" pitchFamily="2" charset="2"/>
              </a:rPr>
              <a:t>模长</a:t>
            </a:r>
            <a:r>
              <a:rPr lang="zh-CN" altLang="en-US">
                <a:solidFill>
                  <a:schemeClr val="tx2">
                    <a:lumMod val="75000"/>
                    <a:lumOff val="25000"/>
                  </a:schemeClr>
                </a:solidFill>
                <a:latin typeface="方正姚体" panose="02010601030101010101" pitchFamily="2" charset="-122"/>
                <a:ea typeface="方正姚体" panose="02010601030101010101" pitchFamily="2" charset="-122"/>
                <a:sym typeface="Wingdings" panose="05000000000000000000" pitchFamily="2" charset="2"/>
              </a:rPr>
              <a:t>的乘积</a:t>
            </a:r>
            <a:endParaRPr lang="en-US" altLang="zh-CN">
              <a:solidFill>
                <a:schemeClr val="tx2">
                  <a:lumMod val="75000"/>
                  <a:lumOff val="25000"/>
                </a:schemeClr>
              </a:solidFill>
              <a:latin typeface="方正姚体" panose="02010601030101010101" pitchFamily="2" charset="-122"/>
              <a:ea typeface="方正姚体" panose="02010601030101010101" pitchFamily="2" charset="-122"/>
            </a:endParaRPr>
          </a:p>
          <a:p>
            <a:endParaRPr lang="en-US" altLang="zh-CN">
              <a:solidFill>
                <a:schemeClr val="tx1">
                  <a:lumMod val="85000"/>
                  <a:lumOff val="15000"/>
                </a:schemeClr>
              </a:solidFill>
            </a:endParaRPr>
          </a:p>
          <a:p>
            <a:r>
              <a:rPr lang="zh-CN" altLang="en-US">
                <a:solidFill>
                  <a:schemeClr val="tx1">
                    <a:lumMod val="85000"/>
                    <a:lumOff val="15000"/>
                  </a:schemeClr>
                </a:solidFill>
              </a:rPr>
              <a:t>以：</a:t>
            </a:r>
            <a:r>
              <a:rPr lang="en-US" altLang="zh-CN">
                <a:solidFill>
                  <a:schemeClr val="tx1">
                    <a:lumMod val="85000"/>
                    <a:lumOff val="15000"/>
                  </a:schemeClr>
                </a:solidFill>
              </a:rPr>
              <a:t>A[0.5, 0.5]</a:t>
            </a:r>
            <a:r>
              <a:rPr lang="zh-CN" altLang="en-US">
                <a:solidFill>
                  <a:schemeClr val="tx1">
                    <a:lumMod val="85000"/>
                    <a:lumOff val="15000"/>
                  </a:schemeClr>
                </a:solidFill>
              </a:rPr>
              <a:t>、</a:t>
            </a:r>
            <a:r>
              <a:rPr lang="en-US" altLang="zh-CN">
                <a:solidFill>
                  <a:schemeClr val="tx1">
                    <a:lumMod val="85000"/>
                    <a:lumOff val="15000"/>
                  </a:schemeClr>
                </a:solidFill>
              </a:rPr>
              <a:t>B[0.7, 0.7]</a:t>
            </a:r>
            <a:r>
              <a:rPr lang="zh-CN" altLang="en-US">
                <a:solidFill>
                  <a:schemeClr val="tx1">
                    <a:lumMod val="85000"/>
                    <a:lumOff val="15000"/>
                  </a:schemeClr>
                </a:solidFill>
              </a:rPr>
              <a:t>、</a:t>
            </a:r>
            <a:r>
              <a:rPr lang="en-US" altLang="zh-CN">
                <a:solidFill>
                  <a:schemeClr val="tx1">
                    <a:lumMod val="85000"/>
                    <a:lumOff val="15000"/>
                  </a:schemeClr>
                </a:solidFill>
              </a:rPr>
              <a:t>C[0.7, 0.5]</a:t>
            </a:r>
            <a:r>
              <a:rPr lang="zh-CN" altLang="en-US">
                <a:solidFill>
                  <a:schemeClr val="tx1">
                    <a:lumMod val="85000"/>
                    <a:lumOff val="15000"/>
                  </a:schemeClr>
                </a:solidFill>
              </a:rPr>
              <a:t>、</a:t>
            </a:r>
            <a:r>
              <a:rPr lang="en-US" altLang="zh-CN">
                <a:solidFill>
                  <a:schemeClr val="tx1">
                    <a:lumMod val="85000"/>
                    <a:lumOff val="15000"/>
                  </a:schemeClr>
                </a:solidFill>
              </a:rPr>
              <a:t>D[-0.6, -0.5]</a:t>
            </a:r>
            <a:r>
              <a:rPr lang="zh-CN" altLang="en-US">
                <a:solidFill>
                  <a:schemeClr val="tx1">
                    <a:lumMod val="85000"/>
                    <a:lumOff val="15000"/>
                  </a:schemeClr>
                </a:solidFill>
              </a:rPr>
              <a:t>为例</a:t>
            </a:r>
            <a:endParaRPr lang="en-US" altLang="zh-CN">
              <a:solidFill>
                <a:schemeClr val="tx1">
                  <a:lumMod val="85000"/>
                  <a:lumOff val="15000"/>
                </a:schemeClr>
              </a:solidFill>
            </a:endParaRPr>
          </a:p>
          <a:p>
            <a:pPr marL="285750" indent="-285750">
              <a:buFont typeface="Arial" panose="020B0604020202020204" pitchFamily="34" charset="0"/>
              <a:buChar char="•"/>
            </a:pPr>
            <a:r>
              <a:rPr lang="zh-CN" altLang="en-US">
                <a:solidFill>
                  <a:schemeClr val="tx1">
                    <a:lumMod val="85000"/>
                    <a:lumOff val="15000"/>
                  </a:schemeClr>
                </a:solidFill>
              </a:rPr>
              <a:t>点积：两个向量在同维度的乘积之和。</a:t>
            </a:r>
            <a:endParaRPr lang="en-US" altLang="zh-CN">
              <a:solidFill>
                <a:schemeClr val="tx1">
                  <a:lumMod val="85000"/>
                  <a:lumOff val="15000"/>
                </a:schemeClr>
              </a:solidFill>
            </a:endParaRPr>
          </a:p>
          <a:p>
            <a:pPr marL="971550" lvl="1" indent="-285750">
              <a:buFont typeface="Arial" panose="020B0604020202020204" pitchFamily="34" charset="0"/>
              <a:buChar char="•"/>
            </a:pPr>
            <a:r>
              <a:rPr lang="zh-CN" altLang="en-US" sz="1600">
                <a:solidFill>
                  <a:schemeClr val="tx1">
                    <a:lumMod val="85000"/>
                    <a:lumOff val="15000"/>
                  </a:schemeClr>
                </a:solidFill>
                <a:latin typeface="DejaVu Sans Mono" panose="020B0609030804020204" pitchFamily="49" charset="0"/>
                <a:ea typeface="阿里巴巴普惠体" panose="00020600040101010101" pitchFamily="18" charset="-122"/>
              </a:rPr>
              <a:t>向量</a:t>
            </a:r>
            <a:r>
              <a:rPr lang="en-US" altLang="zh-CN" sz="1600">
                <a:solidFill>
                  <a:schemeClr val="tx1">
                    <a:lumMod val="85000"/>
                    <a:lumOff val="15000"/>
                  </a:schemeClr>
                </a:solidFill>
                <a:latin typeface="DejaVu Sans Mono" panose="020B0609030804020204" pitchFamily="49" charset="0"/>
                <a:ea typeface="阿里巴巴普惠体" panose="00020600040101010101" pitchFamily="18" charset="-122"/>
              </a:rPr>
              <a:t>AB</a:t>
            </a:r>
            <a:r>
              <a:rPr lang="zh-CN" altLang="en-US" sz="1600">
                <a:solidFill>
                  <a:schemeClr val="tx1">
                    <a:lumMod val="85000"/>
                    <a:lumOff val="15000"/>
                  </a:schemeClr>
                </a:solidFill>
                <a:latin typeface="DejaVu Sans Mono" panose="020B0609030804020204" pitchFamily="49" charset="0"/>
                <a:ea typeface="阿里巴巴普惠体" panose="00020600040101010101" pitchFamily="18" charset="-122"/>
              </a:rPr>
              <a:t>点积：</a:t>
            </a:r>
            <a:r>
              <a:rPr lang="pt-BR" altLang="zh-CN" sz="1600">
                <a:solidFill>
                  <a:schemeClr val="tx2">
                    <a:lumMod val="75000"/>
                    <a:lumOff val="25000"/>
                  </a:schemeClr>
                </a:solidFill>
                <a:latin typeface="DejaVu Sans Mono" panose="020B0609030804020204" pitchFamily="49" charset="0"/>
                <a:ea typeface="阿里巴巴普惠体" panose="00020600040101010101" pitchFamily="18" charset="-122"/>
              </a:rPr>
              <a:t>vec_a[0]×vec_b[0] + vec_a[1]×vec_b[1] + ... + vec_a[n]×vec_b[n]</a:t>
            </a:r>
            <a:endParaRPr lang="en-US" altLang="zh-CN" sz="1600">
              <a:solidFill>
                <a:schemeClr val="tx2">
                  <a:lumMod val="75000"/>
                  <a:lumOff val="25000"/>
                </a:schemeClr>
              </a:solidFill>
              <a:latin typeface="DejaVu Sans Mono" panose="020B0609030804020204" pitchFamily="49" charset="0"/>
              <a:ea typeface="阿里巴巴普惠体" panose="00020600040101010101" pitchFamily="18" charset="-122"/>
            </a:endParaRPr>
          </a:p>
          <a:p>
            <a:pPr marL="971550" lvl="1" indent="-285750">
              <a:buFont typeface="Arial" panose="020B0604020202020204" pitchFamily="34" charset="0"/>
              <a:buChar char="•"/>
            </a:pPr>
            <a:r>
              <a:rPr lang="zh-CN" altLang="en-US" sz="1600">
                <a:solidFill>
                  <a:schemeClr val="tx1">
                    <a:lumMod val="85000"/>
                    <a:lumOff val="15000"/>
                  </a:schemeClr>
                </a:solidFill>
                <a:latin typeface="DejaVu Sans Mono" panose="020B0609030804020204" pitchFamily="49" charset="0"/>
                <a:ea typeface="阿里巴巴普惠体" panose="00020600040101010101" pitchFamily="18" charset="-122"/>
              </a:rPr>
              <a:t>如</a:t>
            </a:r>
            <a:r>
              <a:rPr lang="en-US" altLang="zh-CN" sz="1600">
                <a:solidFill>
                  <a:schemeClr val="tx1">
                    <a:lumMod val="85000"/>
                    <a:lumOff val="15000"/>
                  </a:schemeClr>
                </a:solidFill>
                <a:latin typeface="DejaVu Sans Mono" panose="020B0609030804020204" pitchFamily="49" charset="0"/>
                <a:ea typeface="阿里巴巴普惠体" panose="00020600040101010101" pitchFamily="18" charset="-122"/>
              </a:rPr>
              <a:t>AB</a:t>
            </a:r>
            <a:r>
              <a:rPr lang="zh-CN" altLang="en-US" sz="1600">
                <a:solidFill>
                  <a:schemeClr val="tx1">
                    <a:lumMod val="85000"/>
                    <a:lumOff val="15000"/>
                  </a:schemeClr>
                </a:solidFill>
                <a:latin typeface="DejaVu Sans Mono" panose="020B0609030804020204" pitchFamily="49" charset="0"/>
                <a:ea typeface="阿里巴巴普惠体" panose="00020600040101010101" pitchFamily="18" charset="-122"/>
              </a:rPr>
              <a:t>的点积是：</a:t>
            </a:r>
            <a:r>
              <a:rPr lang="en-US" altLang="zh-CN" sz="1600">
                <a:solidFill>
                  <a:schemeClr val="tx2">
                    <a:lumMod val="75000"/>
                    <a:lumOff val="25000"/>
                  </a:schemeClr>
                </a:solidFill>
                <a:latin typeface="DejaVu Sans Mono" panose="020B0609030804020204" pitchFamily="49" charset="0"/>
                <a:ea typeface="阿里巴巴普惠体" panose="00020600040101010101" pitchFamily="18" charset="-122"/>
              </a:rPr>
              <a:t>0.5*0.7 + 0.5*0.7 = 0.74</a:t>
            </a:r>
          </a:p>
          <a:p>
            <a:pPr marL="285750" indent="-285750">
              <a:buFont typeface="Arial" panose="020B0604020202020204" pitchFamily="34" charset="0"/>
              <a:buChar char="•"/>
            </a:pPr>
            <a:r>
              <a:rPr lang="zh-CN" altLang="en-US">
                <a:solidFill>
                  <a:schemeClr val="tx1">
                    <a:lumMod val="85000"/>
                    <a:lumOff val="15000"/>
                  </a:schemeClr>
                </a:solidFill>
              </a:rPr>
              <a:t>模长：单个向量不同维度的平方之和开根号，如</a:t>
            </a:r>
            <a:r>
              <a:rPr lang="en-US" altLang="zh-CN">
                <a:solidFill>
                  <a:schemeClr val="tx1">
                    <a:lumMod val="85000"/>
                    <a:lumOff val="15000"/>
                  </a:schemeClr>
                </a:solidFill>
              </a:rPr>
              <a:t>A</a:t>
            </a:r>
            <a:r>
              <a:rPr lang="zh-CN" altLang="en-US">
                <a:solidFill>
                  <a:schemeClr val="tx1">
                    <a:lumMod val="85000"/>
                    <a:lumOff val="15000"/>
                  </a:schemeClr>
                </a:solidFill>
              </a:rPr>
              <a:t>的模长是：√</a:t>
            </a:r>
            <a:r>
              <a:rPr lang="en-US" altLang="zh-CN">
                <a:solidFill>
                  <a:schemeClr val="tx1">
                    <a:lumMod val="85000"/>
                    <a:lumOff val="15000"/>
                  </a:schemeClr>
                </a:solidFill>
              </a:rPr>
              <a:t>(0.5*0.5 + 0.5*0.5)</a:t>
            </a:r>
          </a:p>
          <a:p>
            <a:pPr marL="971550" lvl="1" indent="-285750">
              <a:buFont typeface="Arial" panose="020B0604020202020204" pitchFamily="34" charset="0"/>
              <a:buChar char="•"/>
            </a:pPr>
            <a:r>
              <a:rPr lang="zh-CN" altLang="en-US" sz="1600">
                <a:solidFill>
                  <a:schemeClr val="tx1">
                    <a:lumMod val="85000"/>
                    <a:lumOff val="15000"/>
                  </a:schemeClr>
                </a:solidFill>
                <a:latin typeface="DejaVu Sans Mono" panose="020B0609030804020204" pitchFamily="49" charset="0"/>
                <a:ea typeface="阿里巴巴普惠体" panose="00020600040101010101" pitchFamily="18" charset="-122"/>
              </a:rPr>
              <a:t>向量模长：</a:t>
            </a:r>
            <a:r>
              <a:rPr lang="af-ZA" altLang="zh-CN" sz="1600">
                <a:solidFill>
                  <a:schemeClr val="tx1">
                    <a:lumMod val="85000"/>
                    <a:lumOff val="15000"/>
                  </a:schemeClr>
                </a:solidFill>
                <a:latin typeface="DejaVu Sans Mono" panose="020B0609030804020204" pitchFamily="49" charset="0"/>
                <a:ea typeface="阿里巴巴普惠体" panose="00020600040101010101" pitchFamily="18" charset="-122"/>
              </a:rPr>
              <a:t> ||vec|| = √(vec[0]² + vec[1]² + ... + vec[n]²)</a:t>
            </a:r>
          </a:p>
          <a:p>
            <a:pPr marL="971550" lvl="1" indent="-285750">
              <a:buFont typeface="Arial" panose="020B0604020202020204" pitchFamily="34" charset="0"/>
              <a:buChar char="•"/>
            </a:pPr>
            <a:r>
              <a:rPr lang="zh-CN" altLang="en-US" sz="1600">
                <a:solidFill>
                  <a:schemeClr val="tx1">
                    <a:lumMod val="85000"/>
                    <a:lumOff val="15000"/>
                  </a:schemeClr>
                </a:solidFill>
                <a:latin typeface="DejaVu Sans Mono" panose="020B0609030804020204" pitchFamily="49" charset="0"/>
                <a:ea typeface="阿里巴巴普惠体" panose="00020600040101010101" pitchFamily="18" charset="-122"/>
              </a:rPr>
              <a:t>如向量</a:t>
            </a:r>
            <a:r>
              <a:rPr lang="en-US" altLang="zh-CN" sz="1600">
                <a:solidFill>
                  <a:schemeClr val="tx1">
                    <a:lumMod val="85000"/>
                    <a:lumOff val="15000"/>
                  </a:schemeClr>
                </a:solidFill>
                <a:latin typeface="DejaVu Sans Mono" panose="020B0609030804020204" pitchFamily="49" charset="0"/>
                <a:ea typeface="阿里巴巴普惠体" panose="00020600040101010101" pitchFamily="18" charset="-122"/>
              </a:rPr>
              <a:t>A</a:t>
            </a:r>
            <a:r>
              <a:rPr lang="zh-CN" altLang="en-US" sz="1600">
                <a:solidFill>
                  <a:schemeClr val="tx1">
                    <a:lumMod val="85000"/>
                    <a:lumOff val="15000"/>
                  </a:schemeClr>
                </a:solidFill>
                <a:latin typeface="DejaVu Sans Mono" panose="020B0609030804020204" pitchFamily="49" charset="0"/>
                <a:ea typeface="阿里巴巴普惠体" panose="00020600040101010101" pitchFamily="18" charset="-122"/>
              </a:rPr>
              <a:t>的模长：</a:t>
            </a:r>
            <a:r>
              <a:rPr lang="af-ZA" altLang="zh-CN" sz="1600">
                <a:solidFill>
                  <a:schemeClr val="tx1">
                    <a:lumMod val="85000"/>
                    <a:lumOff val="15000"/>
                  </a:schemeClr>
                </a:solidFill>
                <a:latin typeface="DejaVu Sans Mono" panose="020B0609030804020204" pitchFamily="49" charset="0"/>
                <a:ea typeface="阿里巴巴普惠体" panose="00020600040101010101" pitchFamily="18" charset="-122"/>
              </a:rPr>
              <a:t> √(0.5*0.5 + 0.5*0.5)     √</a:t>
            </a:r>
            <a:r>
              <a:rPr lang="zh-CN" altLang="en-US" sz="1600">
                <a:solidFill>
                  <a:schemeClr val="tx1">
                    <a:lumMod val="85000"/>
                    <a:lumOff val="15000"/>
                  </a:schemeClr>
                </a:solidFill>
                <a:latin typeface="DejaVu Sans Mono" panose="020B0609030804020204" pitchFamily="49" charset="0"/>
                <a:ea typeface="阿里巴巴普惠体" panose="00020600040101010101" pitchFamily="18" charset="-122"/>
              </a:rPr>
              <a:t>是开根号</a:t>
            </a:r>
            <a:endParaRPr lang="en-US" altLang="zh-CN" sz="1600">
              <a:solidFill>
                <a:schemeClr val="tx1">
                  <a:lumMod val="85000"/>
                  <a:lumOff val="15000"/>
                </a:schemeClr>
              </a:solidFill>
              <a:latin typeface="DejaVu Sans Mono" panose="020B0609030804020204" pitchFamily="49" charset="0"/>
              <a:ea typeface="阿里巴巴普惠体" panose="00020600040101010101" pitchFamily="18" charset="-122"/>
            </a:endParaRPr>
          </a:p>
          <a:p>
            <a:pPr marL="285750" indent="-285750">
              <a:buFont typeface="Arial" panose="020B0604020202020204" pitchFamily="34" charset="0"/>
              <a:buChar char="•"/>
            </a:pPr>
            <a:endParaRPr lang="en-US" altLang="zh-CN" sz="1000">
              <a:solidFill>
                <a:schemeClr val="tx1">
                  <a:lumMod val="85000"/>
                  <a:lumOff val="15000"/>
                </a:schemeClr>
              </a:solidFill>
              <a:latin typeface="DejaVu Sans Mono" panose="020B0609030804020204" pitchFamily="49" charset="0"/>
            </a:endParaRPr>
          </a:p>
          <a:p>
            <a:r>
              <a:rPr lang="zh-CN" altLang="en-US" sz="1600">
                <a:solidFill>
                  <a:schemeClr val="tx1">
                    <a:lumMod val="85000"/>
                    <a:lumOff val="15000"/>
                  </a:schemeClr>
                </a:solidFill>
                <a:latin typeface="DejaVu Sans Mono" panose="020B0609030804020204" pitchFamily="49" charset="0"/>
              </a:rPr>
              <a:t>如</a:t>
            </a:r>
            <a:r>
              <a:rPr lang="en-US" altLang="zh-CN" sz="1600">
                <a:solidFill>
                  <a:schemeClr val="tx1">
                    <a:lumMod val="85000"/>
                    <a:lumOff val="15000"/>
                  </a:schemeClr>
                </a:solidFill>
                <a:latin typeface="DejaVu Sans Mono" panose="020B0609030804020204" pitchFamily="49" charset="0"/>
              </a:rPr>
              <a:t>AB</a:t>
            </a:r>
            <a:r>
              <a:rPr lang="zh-CN" altLang="en-US" sz="1600">
                <a:solidFill>
                  <a:schemeClr val="tx1">
                    <a:lumMod val="85000"/>
                    <a:lumOff val="15000"/>
                  </a:schemeClr>
                </a:solidFill>
                <a:latin typeface="DejaVu Sans Mono" panose="020B0609030804020204" pitchFamily="49" charset="0"/>
              </a:rPr>
              <a:t>之间的余弦相似度为： </a:t>
            </a:r>
            <a:r>
              <a:rPr lang="en-US" altLang="zh-CN" sz="1600">
                <a:solidFill>
                  <a:schemeClr val="tx1">
                    <a:lumMod val="85000"/>
                    <a:lumOff val="15000"/>
                  </a:schemeClr>
                </a:solidFill>
                <a:latin typeface="DejaVu Sans Mono" panose="020B0609030804020204" pitchFamily="49" charset="0"/>
              </a:rPr>
              <a:t>AB</a:t>
            </a:r>
            <a:r>
              <a:rPr lang="zh-CN" altLang="en-US" sz="1600">
                <a:solidFill>
                  <a:schemeClr val="tx1">
                    <a:lumMod val="85000"/>
                    <a:lumOff val="15000"/>
                  </a:schemeClr>
                </a:solidFill>
                <a:latin typeface="DejaVu Sans Mono" panose="020B0609030804020204" pitchFamily="49" charset="0"/>
              </a:rPr>
              <a:t>点积 </a:t>
            </a:r>
            <a:r>
              <a:rPr lang="en-US" altLang="zh-CN" sz="1600">
                <a:solidFill>
                  <a:schemeClr val="tx1">
                    <a:lumMod val="85000"/>
                    <a:lumOff val="15000"/>
                  </a:schemeClr>
                </a:solidFill>
                <a:latin typeface="DejaVu Sans Mono" panose="020B0609030804020204" pitchFamily="49" charset="0"/>
              </a:rPr>
              <a:t>÷ (A</a:t>
            </a:r>
            <a:r>
              <a:rPr lang="zh-CN" altLang="en-US" sz="1600">
                <a:solidFill>
                  <a:schemeClr val="tx1">
                    <a:lumMod val="85000"/>
                    <a:lumOff val="15000"/>
                  </a:schemeClr>
                </a:solidFill>
                <a:latin typeface="DejaVu Sans Mono" panose="020B0609030804020204" pitchFamily="49" charset="0"/>
              </a:rPr>
              <a:t>模长 </a:t>
            </a:r>
            <a:r>
              <a:rPr lang="en-US" altLang="zh-CN" sz="1600">
                <a:solidFill>
                  <a:schemeClr val="tx1">
                    <a:lumMod val="85000"/>
                    <a:lumOff val="15000"/>
                  </a:schemeClr>
                </a:solidFill>
                <a:latin typeface="DejaVu Sans Mono" panose="020B0609030804020204" pitchFamily="49" charset="0"/>
              </a:rPr>
              <a:t>* B</a:t>
            </a:r>
            <a:r>
              <a:rPr lang="zh-CN" altLang="en-US" sz="1600">
                <a:solidFill>
                  <a:schemeClr val="tx1">
                    <a:lumMod val="85000"/>
                    <a:lumOff val="15000"/>
                  </a:schemeClr>
                </a:solidFill>
                <a:latin typeface="DejaVu Sans Mono" panose="020B0609030804020204" pitchFamily="49" charset="0"/>
              </a:rPr>
              <a:t>模长</a:t>
            </a:r>
            <a:r>
              <a:rPr lang="en-US" altLang="zh-CN" sz="1600">
                <a:solidFill>
                  <a:schemeClr val="tx1">
                    <a:lumMod val="85000"/>
                    <a:lumOff val="15000"/>
                  </a:schemeClr>
                </a:solidFill>
                <a:latin typeface="DejaVu Sans Mono" panose="020B0609030804020204" pitchFamily="49" charset="0"/>
              </a:rPr>
              <a:t>)</a:t>
            </a:r>
          </a:p>
          <a:p>
            <a:pPr marL="285750" indent="-285750">
              <a:buFont typeface="Arial" panose="020B0604020202020204" pitchFamily="34" charset="0"/>
              <a:buChar char="•"/>
            </a:pPr>
            <a:r>
              <a:rPr lang="en-US" altLang="zh-CN" sz="1600">
                <a:solidFill>
                  <a:schemeClr val="tx1">
                    <a:lumMod val="85000"/>
                    <a:lumOff val="15000"/>
                  </a:schemeClr>
                </a:solidFill>
              </a:rPr>
              <a:t>AB</a:t>
            </a:r>
            <a:r>
              <a:rPr lang="zh-CN" altLang="en-US" sz="1600">
                <a:solidFill>
                  <a:schemeClr val="tx1">
                    <a:lumMod val="85000"/>
                    <a:lumOff val="15000"/>
                  </a:schemeClr>
                </a:solidFill>
              </a:rPr>
              <a:t>余弦相似度：</a:t>
            </a:r>
            <a:r>
              <a:rPr lang="en-US" altLang="zh-CN" sz="1600">
                <a:solidFill>
                  <a:schemeClr val="tx1">
                    <a:lumMod val="85000"/>
                    <a:lumOff val="15000"/>
                  </a:schemeClr>
                </a:solidFill>
              </a:rPr>
              <a:t>(0.5*0.7 + 0.5*0.7) ÷ ( </a:t>
            </a:r>
            <a:r>
              <a:rPr lang="af-ZA" altLang="zh-CN" sz="1600">
                <a:solidFill>
                  <a:schemeClr val="tx1">
                    <a:lumMod val="85000"/>
                    <a:lumOff val="15000"/>
                  </a:schemeClr>
                </a:solidFill>
                <a:latin typeface="DejaVu Sans Mono" panose="020B0609030804020204" pitchFamily="49" charset="0"/>
              </a:rPr>
              <a:t>√(0.5*0.5 + 0.5*0.5) * √(0.7*0.7 + 0.7*0.7) </a:t>
            </a:r>
            <a:r>
              <a:rPr lang="en-US" altLang="zh-CN" sz="1600">
                <a:solidFill>
                  <a:schemeClr val="tx1">
                    <a:lumMod val="85000"/>
                    <a:lumOff val="15000"/>
                  </a:schemeClr>
                </a:solidFill>
              </a:rPr>
              <a:t>) = 1.0</a:t>
            </a:r>
          </a:p>
          <a:p>
            <a:pPr marL="285750" indent="-285750">
              <a:buFont typeface="Arial" panose="020B0604020202020204" pitchFamily="34" charset="0"/>
              <a:buChar char="•"/>
            </a:pPr>
            <a:r>
              <a:rPr lang="en-US" altLang="zh-CN" sz="1600">
                <a:solidFill>
                  <a:schemeClr val="tx1">
                    <a:lumMod val="85000"/>
                    <a:lumOff val="15000"/>
                  </a:schemeClr>
                </a:solidFill>
              </a:rPr>
              <a:t>AC </a:t>
            </a:r>
            <a:r>
              <a:rPr lang="zh-CN" altLang="en-US" sz="1600">
                <a:solidFill>
                  <a:schemeClr val="tx1">
                    <a:lumMod val="85000"/>
                    <a:lumOff val="15000"/>
                  </a:schemeClr>
                </a:solidFill>
              </a:rPr>
              <a:t>余弦相似度：</a:t>
            </a:r>
            <a:r>
              <a:rPr lang="en-US" altLang="zh-CN" sz="1600">
                <a:solidFill>
                  <a:schemeClr val="tx1">
                    <a:lumMod val="85000"/>
                    <a:lumOff val="15000"/>
                  </a:schemeClr>
                </a:solidFill>
              </a:rPr>
              <a:t>(0.50.7 + 0.50.5) ÷ ( √(0.50.5 + 0.50.5) * √(0.70.7 + 0.50.5) ) ≈ 0.986</a:t>
            </a:r>
          </a:p>
          <a:p>
            <a:pPr marL="285750" indent="-285750">
              <a:buFont typeface="Arial" panose="020B0604020202020204" pitchFamily="34" charset="0"/>
              <a:buChar char="•"/>
            </a:pPr>
            <a:r>
              <a:rPr lang="en-US" altLang="zh-CN" sz="1600">
                <a:solidFill>
                  <a:schemeClr val="tx1">
                    <a:lumMod val="85000"/>
                    <a:lumOff val="15000"/>
                  </a:schemeClr>
                </a:solidFill>
              </a:rPr>
              <a:t>AD </a:t>
            </a:r>
            <a:r>
              <a:rPr lang="zh-CN" altLang="en-US" sz="1600">
                <a:solidFill>
                  <a:schemeClr val="tx1">
                    <a:lumMod val="85000"/>
                    <a:lumOff val="15000"/>
                  </a:schemeClr>
                </a:solidFill>
              </a:rPr>
              <a:t>余弦相似度：</a:t>
            </a:r>
            <a:r>
              <a:rPr lang="en-US" altLang="zh-CN" sz="1600">
                <a:solidFill>
                  <a:schemeClr val="tx1">
                    <a:lumMod val="85000"/>
                    <a:lumOff val="15000"/>
                  </a:schemeClr>
                </a:solidFill>
              </a:rPr>
              <a:t>(0.5*(-0.6) + 0.5*(-0.5)) ÷ ( √(0.50.5 + 0.50.5) * √((-0.6)(-0.6) + (-0.5)(-0.5)) ) ≈ -0.996</a:t>
            </a:r>
          </a:p>
        </p:txBody>
      </p:sp>
      <p:pic>
        <p:nvPicPr>
          <p:cNvPr id="15" name="图片 14">
            <a:extLst>
              <a:ext uri="{FF2B5EF4-FFF2-40B4-BE49-F238E27FC236}">
                <a16:creationId xmlns:a16="http://schemas.microsoft.com/office/drawing/2014/main" id="{04F153B3-1681-B185-32A4-838CB0558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2584" y="5733256"/>
            <a:ext cx="908720" cy="908720"/>
          </a:xfrm>
          <a:prstGeom prst="rect">
            <a:avLst/>
          </a:prstGeom>
        </p:spPr>
      </p:pic>
      <p:pic>
        <p:nvPicPr>
          <p:cNvPr id="28" name="图片 27" descr="文本&#10;&#10;AI 生成的内容可能不正确。">
            <a:extLst>
              <a:ext uri="{FF2B5EF4-FFF2-40B4-BE49-F238E27FC236}">
                <a16:creationId xmlns:a16="http://schemas.microsoft.com/office/drawing/2014/main" id="{93827B35-768A-CF3E-72BE-61FEB4DCF540}"/>
              </a:ext>
            </a:extLst>
          </p:cNvPr>
          <p:cNvPicPr>
            <a:picLocks noChangeAspect="1"/>
          </p:cNvPicPr>
          <p:nvPr/>
        </p:nvPicPr>
        <p:blipFill>
          <a:blip r:embed="rId3"/>
          <a:stretch>
            <a:fillRect/>
          </a:stretch>
        </p:blipFill>
        <p:spPr>
          <a:xfrm>
            <a:off x="6096000" y="1288032"/>
            <a:ext cx="2509664" cy="441752"/>
          </a:xfrm>
          <a:prstGeom prst="rect">
            <a:avLst/>
          </a:prstGeom>
        </p:spPr>
      </p:pic>
    </p:spTree>
    <p:extLst>
      <p:ext uri="{BB962C8B-B14F-4D97-AF65-F5344CB8AC3E}">
        <p14:creationId xmlns:p14="http://schemas.microsoft.com/office/powerpoint/2010/main" val="270599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744072" y="2924944"/>
            <a:ext cx="4391793" cy="1020763"/>
          </a:xfrm>
        </p:spPr>
        <p:txBody>
          <a:bodyPr/>
          <a:lstStyle/>
          <a:p>
            <a:r>
              <a:rPr lang="zh-CN" altLang="en-US" dirty="0">
                <a:solidFill>
                  <a:schemeClr val="tx1">
                    <a:lumMod val="75000"/>
                    <a:lumOff val="25000"/>
                  </a:schemeClr>
                </a:solidFill>
                <a:uFillTx/>
                <a:ea typeface="方正姚体" panose="02010601030101010101" pitchFamily="2" charset="-122"/>
                <a:sym typeface="+mn-ea"/>
              </a:rPr>
              <a:t>         简介</a:t>
            </a:r>
            <a:endPar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pic>
        <p:nvPicPr>
          <p:cNvPr id="2" name="Picture 2" descr="上下文 | LangChain中文网">
            <a:extLst>
              <a:ext uri="{FF2B5EF4-FFF2-40B4-BE49-F238E27FC236}">
                <a16:creationId xmlns:a16="http://schemas.microsoft.com/office/drawing/2014/main" id="{6A4B93A0-1A9B-5711-5FAD-A3E3637FB0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4752" y="3189133"/>
            <a:ext cx="2976189" cy="47084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占位符 4">
            <a:extLst>
              <a:ext uri="{FF2B5EF4-FFF2-40B4-BE49-F238E27FC236}">
                <a16:creationId xmlns:a16="http://schemas.microsoft.com/office/drawing/2014/main" id="{AC50005A-2593-0D32-0F21-5D15C3474EEB}"/>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9" name="文本占位符 4">
            <a:extLst>
              <a:ext uri="{FF2B5EF4-FFF2-40B4-BE49-F238E27FC236}">
                <a16:creationId xmlns:a16="http://schemas.microsoft.com/office/drawing/2014/main" id="{33B9E75D-0C1B-520E-2CD6-E3AE48442406}"/>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7670" y="334010"/>
            <a:ext cx="6767195" cy="431800"/>
          </a:xfrm>
        </p:spPr>
        <p:txBody>
          <a:bodyPr/>
          <a:lstStyle/>
          <a:p>
            <a:r>
              <a:rPr lang="en-US" altLang="zh-CN" dirty="0">
                <a:solidFill>
                  <a:schemeClr val="tx1">
                    <a:lumMod val="85000"/>
                    <a:lumOff val="15000"/>
                  </a:schemeClr>
                </a:solidFill>
              </a:rPr>
              <a:t>LangChain</a:t>
            </a:r>
            <a:r>
              <a:rPr lang="zh-CN" altLang="en-US" dirty="0">
                <a:solidFill>
                  <a:schemeClr val="tx1">
                    <a:lumMod val="85000"/>
                    <a:lumOff val="15000"/>
                  </a:schemeClr>
                </a:solidFill>
              </a:rPr>
              <a:t>简介</a:t>
            </a:r>
          </a:p>
        </p:txBody>
      </p:sp>
      <p:sp>
        <p:nvSpPr>
          <p:cNvPr id="3" name="文本占位符 2"/>
          <p:cNvSpPr>
            <a:spLocks noGrp="1"/>
          </p:cNvSpPr>
          <p:nvPr>
            <p:ph type="body" sz="quarter" idx="11"/>
          </p:nvPr>
        </p:nvSpPr>
        <p:spPr/>
        <p:txBody>
          <a:bodyPr/>
          <a:lstStyle/>
          <a:p>
            <a:r>
              <a:rPr lang="en-US" altLang="zh-CN" sz="1600" dirty="0">
                <a:solidFill>
                  <a:schemeClr val="tx1">
                    <a:lumMod val="85000"/>
                    <a:lumOff val="15000"/>
                  </a:schemeClr>
                </a:solidFill>
              </a:rPr>
              <a:t>LangChain </a:t>
            </a:r>
            <a:r>
              <a:rPr lang="zh-CN" altLang="en-US" sz="1600" dirty="0">
                <a:solidFill>
                  <a:schemeClr val="tx1">
                    <a:lumMod val="85000"/>
                    <a:lumOff val="15000"/>
                  </a:schemeClr>
                </a:solidFill>
              </a:rPr>
              <a:t>由</a:t>
            </a:r>
            <a:r>
              <a:rPr lang="en-US" altLang="zh-CN" sz="1600" dirty="0">
                <a:solidFill>
                  <a:schemeClr val="tx1">
                    <a:lumMod val="85000"/>
                    <a:lumOff val="15000"/>
                  </a:schemeClr>
                </a:solidFill>
              </a:rPr>
              <a:t> Harrison Chase </a:t>
            </a:r>
            <a:r>
              <a:rPr lang="zh-CN" altLang="en-US" sz="1600" dirty="0">
                <a:solidFill>
                  <a:schemeClr val="tx1">
                    <a:lumMod val="85000"/>
                    <a:lumOff val="15000"/>
                  </a:schemeClr>
                </a:solidFill>
              </a:rPr>
              <a:t>创建于</a:t>
            </a:r>
            <a:r>
              <a:rPr lang="en-US" altLang="zh-CN" sz="1600" dirty="0">
                <a:solidFill>
                  <a:schemeClr val="tx1">
                    <a:lumMod val="85000"/>
                    <a:lumOff val="15000"/>
                  </a:schemeClr>
                </a:solidFill>
              </a:rPr>
              <a:t>2022</a:t>
            </a:r>
            <a:r>
              <a:rPr lang="zh-CN" altLang="en-US" sz="1600" dirty="0">
                <a:solidFill>
                  <a:schemeClr val="tx1">
                    <a:lumMod val="85000"/>
                    <a:lumOff val="15000"/>
                  </a:schemeClr>
                </a:solidFill>
              </a:rPr>
              <a:t>年</a:t>
            </a:r>
            <a:r>
              <a:rPr lang="en-US" altLang="zh-CN" sz="1600" dirty="0">
                <a:solidFill>
                  <a:schemeClr val="tx1">
                    <a:lumMod val="85000"/>
                    <a:lumOff val="15000"/>
                  </a:schemeClr>
                </a:solidFill>
              </a:rPr>
              <a:t>10</a:t>
            </a:r>
            <a:r>
              <a:rPr lang="zh-CN" altLang="en-US" sz="1600" dirty="0">
                <a:solidFill>
                  <a:schemeClr val="tx1">
                    <a:lumMod val="85000"/>
                    <a:lumOff val="15000"/>
                  </a:schemeClr>
                </a:solidFill>
              </a:rPr>
              <a:t>月，它是围绕</a:t>
            </a:r>
            <a:r>
              <a:rPr lang="en-US" altLang="zh-CN" sz="1600" dirty="0">
                <a:solidFill>
                  <a:schemeClr val="tx1">
                    <a:lumMod val="85000"/>
                    <a:lumOff val="15000"/>
                  </a:schemeClr>
                </a:solidFill>
              </a:rPr>
              <a:t>LLMs</a:t>
            </a:r>
            <a:r>
              <a:rPr lang="zh-CN" altLang="en-US" sz="1600" dirty="0">
                <a:solidFill>
                  <a:schemeClr val="tx1">
                    <a:lumMod val="85000"/>
                    <a:lumOff val="15000"/>
                  </a:schemeClr>
                </a:solidFill>
              </a:rPr>
              <a:t>（大语言模型）建立的一个框架</a:t>
            </a:r>
            <a:r>
              <a:rPr lang="en-US" altLang="zh-CN" sz="1600" dirty="0">
                <a:solidFill>
                  <a:schemeClr val="tx1">
                    <a:lumMod val="85000"/>
                    <a:lumOff val="15000"/>
                  </a:schemeClr>
                </a:solidFill>
              </a:rPr>
              <a:t>.</a:t>
            </a:r>
          </a:p>
          <a:p>
            <a:pPr algn="l">
              <a:buClrTx/>
              <a:buSzTx/>
            </a:pPr>
            <a:endParaRPr lang="en-US" altLang="zh-CN" sz="1600" dirty="0">
              <a:solidFill>
                <a:schemeClr val="tx1">
                  <a:lumMod val="85000"/>
                  <a:lumOff val="15000"/>
                </a:schemeClr>
              </a:solidFill>
            </a:endParaRPr>
          </a:p>
        </p:txBody>
      </p:sp>
      <p:pic>
        <p:nvPicPr>
          <p:cNvPr id="9" name="图片 8"/>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t="31174" b="16396"/>
          <a:stretch>
            <a:fillRect/>
          </a:stretch>
        </p:blipFill>
        <p:spPr>
          <a:xfrm>
            <a:off x="2855795" y="1845148"/>
            <a:ext cx="6551930" cy="1231265"/>
          </a:xfrm>
          <a:prstGeom prst="rect">
            <a:avLst/>
          </a:prstGeom>
          <a:ln>
            <a:solidFill>
              <a:srgbClr val="00B050"/>
            </a:solidFill>
          </a:ln>
        </p:spPr>
      </p:pic>
      <p:sp>
        <p:nvSpPr>
          <p:cNvPr id="10" name="文本框 9"/>
          <p:cNvSpPr txBox="1"/>
          <p:nvPr>
            <p:custDataLst>
              <p:tags r:id="rId2"/>
            </p:custDataLst>
          </p:nvPr>
        </p:nvSpPr>
        <p:spPr>
          <a:xfrm>
            <a:off x="479742" y="3717595"/>
            <a:ext cx="10554335" cy="839525"/>
          </a:xfrm>
          <a:prstGeom prst="rect">
            <a:avLst/>
          </a:prstGeom>
          <a:noFill/>
        </p:spPr>
        <p:txBody>
          <a:bodyPr wrap="square" rtlCol="0">
            <a:spAutoFit/>
          </a:bodyPr>
          <a:lstStyle/>
          <a:p>
            <a:pPr algn="l">
              <a:lnSpc>
                <a:spcPct val="160000"/>
              </a:lnSpc>
            </a:pPr>
            <a:r>
              <a:rPr lang="en-US" altLang="zh-CN"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LangChain</a:t>
            </a:r>
            <a:r>
              <a:rPr lang="zh-CN" altLang="en-US"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自身并不开发</a:t>
            </a:r>
            <a:r>
              <a:rPr lang="en-US" altLang="zh-CN"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LLMs</a:t>
            </a:r>
            <a:r>
              <a:rPr lang="zh-CN" altLang="en-US"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，它的核心理念是</a:t>
            </a:r>
            <a:r>
              <a:rPr lang="zh-CN" altLang="en-US" sz="1600" dirty="0">
                <a:solidFill>
                  <a:srgbClr val="B60004"/>
                </a:solidFill>
                <a:latin typeface="阿里巴巴普惠体 R" panose="00020600040101010101" pitchFamily="18" charset="-122"/>
                <a:ea typeface="阿里巴巴普惠体 R" panose="00020600040101010101" pitchFamily="18" charset="-122"/>
                <a:cs typeface="Alibaba PuHuiTi Regular" panose="00020600040101010101" charset="-122"/>
                <a:sym typeface="+mn-ea"/>
              </a:rPr>
              <a:t>为各种</a:t>
            </a:r>
            <a:r>
              <a:rPr lang="en-US" altLang="zh-CN" sz="1600" dirty="0">
                <a:solidFill>
                  <a:srgbClr val="B60004"/>
                </a:solidFill>
                <a:latin typeface="阿里巴巴普惠体 R" panose="00020600040101010101" pitchFamily="18" charset="-122"/>
                <a:ea typeface="阿里巴巴普惠体 R" panose="00020600040101010101" pitchFamily="18" charset="-122"/>
                <a:cs typeface="Alibaba PuHuiTi Regular" panose="00020600040101010101" charset="-122"/>
                <a:sym typeface="+mn-ea"/>
              </a:rPr>
              <a:t>LLMs</a:t>
            </a:r>
            <a:r>
              <a:rPr lang="zh-CN" altLang="en-US" sz="1600" dirty="0">
                <a:solidFill>
                  <a:srgbClr val="B60004"/>
                </a:solidFill>
                <a:latin typeface="阿里巴巴普惠体 R" panose="00020600040101010101" pitchFamily="18" charset="-122"/>
                <a:ea typeface="阿里巴巴普惠体 R" panose="00020600040101010101" pitchFamily="18" charset="-122"/>
                <a:cs typeface="Alibaba PuHuiTi Regular" panose="00020600040101010101" charset="-122"/>
                <a:sym typeface="+mn-ea"/>
              </a:rPr>
              <a:t>实现通用的接口</a:t>
            </a:r>
            <a:r>
              <a:rPr lang="zh-CN" altLang="en-US"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，把</a:t>
            </a:r>
            <a:r>
              <a:rPr lang="en-US" altLang="zh-CN"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LLMs</a:t>
            </a:r>
            <a:r>
              <a:rPr lang="zh-CN" altLang="en-US"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相关的组件“链接”在一起，简化</a:t>
            </a:r>
            <a:r>
              <a:rPr lang="en-US" altLang="zh-CN"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LLMs</a:t>
            </a:r>
            <a:r>
              <a:rPr lang="zh-CN" altLang="en-US"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应用的开发难度</a:t>
            </a:r>
            <a:r>
              <a:rPr lang="en-US" altLang="zh-CN"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a:t>
            </a:r>
            <a:r>
              <a:rPr lang="zh-CN" altLang="en-US"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方便开发者快速地开发复杂的</a:t>
            </a:r>
            <a:r>
              <a:rPr lang="en-US" altLang="zh-CN"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LLMs</a:t>
            </a:r>
            <a:r>
              <a:rPr lang="zh-CN" altLang="en-US"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应用</a:t>
            </a:r>
            <a:r>
              <a:rPr lang="en-US" altLang="zh-CN" sz="1600" dirty="0">
                <a:latin typeface="阿里巴巴普惠体 R" panose="00020600040101010101" pitchFamily="18" charset="-122"/>
                <a:ea typeface="阿里巴巴普惠体 R" panose="00020600040101010101" pitchFamily="18" charset="-122"/>
                <a:cs typeface="Alibaba PuHuiTi Regular" panose="00020600040101010101" charset="-122"/>
                <a:sym typeface="+mn-ea"/>
              </a:rPr>
              <a:t>.</a:t>
            </a:r>
          </a:p>
        </p:txBody>
      </p:sp>
      <p:pic>
        <p:nvPicPr>
          <p:cNvPr id="4" name="Picture 2" descr="上下文 | LangChain中文网">
            <a:extLst>
              <a:ext uri="{FF2B5EF4-FFF2-40B4-BE49-F238E27FC236}">
                <a16:creationId xmlns:a16="http://schemas.microsoft.com/office/drawing/2014/main" id="{7774316F-E4EE-C02A-32FE-CAFC2B09B3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7608" y="334205"/>
            <a:ext cx="2254896" cy="356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solidFill>
                  <a:schemeClr val="tx1">
                    <a:lumMod val="85000"/>
                    <a:lumOff val="15000"/>
                  </a:schemeClr>
                </a:solidFill>
              </a:rPr>
              <a:t>LangChain</a:t>
            </a:r>
            <a:r>
              <a:rPr lang="zh-CN" altLang="en-US" dirty="0">
                <a:solidFill>
                  <a:schemeClr val="tx1">
                    <a:lumMod val="85000"/>
                    <a:lumOff val="15000"/>
                  </a:schemeClr>
                </a:solidFill>
              </a:rPr>
              <a:t>简介</a:t>
            </a:r>
          </a:p>
        </p:txBody>
      </p:sp>
      <p:pic>
        <p:nvPicPr>
          <p:cNvPr id="1026" name="Picture 2" descr="上下文 | LangChain中文网">
            <a:extLst>
              <a:ext uri="{FF2B5EF4-FFF2-40B4-BE49-F238E27FC236}">
                <a16:creationId xmlns:a16="http://schemas.microsoft.com/office/drawing/2014/main" id="{E82203B0-DCE7-3BDD-BBEA-F74CB534AD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334205"/>
            <a:ext cx="2254896" cy="356732"/>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a:extLst>
              <a:ext uri="{FF2B5EF4-FFF2-40B4-BE49-F238E27FC236}">
                <a16:creationId xmlns:a16="http://schemas.microsoft.com/office/drawing/2014/main" id="{9440F40B-07C4-03FF-20B4-1417C75328B1}"/>
              </a:ext>
            </a:extLst>
          </p:cNvPr>
          <p:cNvSpPr/>
          <p:nvPr/>
        </p:nvSpPr>
        <p:spPr>
          <a:xfrm>
            <a:off x="1127448" y="1556792"/>
            <a:ext cx="2232248" cy="410445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a:latin typeface="DEJAVU SANS MONO" panose="020B0609030804020204" pitchFamily="49" charset="0"/>
                <a:ea typeface="阿里巴巴普惠体" pitchFamily="18" charset="-122"/>
              </a:rPr>
              <a:t>LangChain</a:t>
            </a:r>
          </a:p>
          <a:p>
            <a:pPr algn="ctr"/>
            <a:r>
              <a:rPr kumimoji="1" lang="zh-CN" altLang="en-US">
                <a:latin typeface="DEJAVU SANS MONO" panose="020B0609030804020204" pitchFamily="49" charset="0"/>
                <a:ea typeface="阿里巴巴普惠体" pitchFamily="18" charset="-122"/>
              </a:rPr>
              <a:t>主要功能</a:t>
            </a:r>
            <a:endParaRPr kumimoji="1" lang="en-US" altLang="zh-CN">
              <a:latin typeface="DEJAVU SANS MONO" panose="020B0609030804020204" pitchFamily="49" charset="0"/>
              <a:ea typeface="阿里巴巴普惠体" pitchFamily="18" charset="-122"/>
            </a:endParaRPr>
          </a:p>
        </p:txBody>
      </p:sp>
      <p:sp>
        <p:nvSpPr>
          <p:cNvPr id="12" name="矩形 11">
            <a:extLst>
              <a:ext uri="{FF2B5EF4-FFF2-40B4-BE49-F238E27FC236}">
                <a16:creationId xmlns:a16="http://schemas.microsoft.com/office/drawing/2014/main" id="{46D2DF29-8EBE-6E53-1214-3A4F927EAF53}"/>
              </a:ext>
            </a:extLst>
          </p:cNvPr>
          <p:cNvSpPr/>
          <p:nvPr/>
        </p:nvSpPr>
        <p:spPr>
          <a:xfrm>
            <a:off x="3935760" y="1124744"/>
            <a:ext cx="1565508" cy="52183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a:t>Prompts</a:t>
            </a:r>
            <a:endParaRPr kumimoji="1" lang="zh-CN" altLang="en-US"/>
          </a:p>
        </p:txBody>
      </p:sp>
      <p:cxnSp>
        <p:nvCxnSpPr>
          <p:cNvPr id="14" name="肘形连接符 13">
            <a:extLst>
              <a:ext uri="{FF2B5EF4-FFF2-40B4-BE49-F238E27FC236}">
                <a16:creationId xmlns:a16="http://schemas.microsoft.com/office/drawing/2014/main" id="{62F06893-FA8D-1A52-1C6E-5723A0EC030A}"/>
              </a:ext>
            </a:extLst>
          </p:cNvPr>
          <p:cNvCxnSpPr>
            <a:stCxn id="9" idx="3"/>
            <a:endCxn id="12" idx="1"/>
          </p:cNvCxnSpPr>
          <p:nvPr/>
        </p:nvCxnSpPr>
        <p:spPr>
          <a:xfrm flipV="1">
            <a:off x="3359696" y="1385662"/>
            <a:ext cx="576064" cy="222335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27EBAF10-B29C-7FE8-4730-4AD57A71F305}"/>
              </a:ext>
            </a:extLst>
          </p:cNvPr>
          <p:cNvSpPr txBox="1"/>
          <p:nvPr/>
        </p:nvSpPr>
        <p:spPr>
          <a:xfrm>
            <a:off x="5591944" y="1200996"/>
            <a:ext cx="4752528" cy="369332"/>
          </a:xfrm>
          <a:prstGeom prst="rect">
            <a:avLst/>
          </a:prstGeom>
          <a:noFill/>
        </p:spPr>
        <p:txBody>
          <a:bodyPr wrap="square" rtlCol="0">
            <a:spAutoFit/>
          </a:bodyPr>
          <a:lstStyle/>
          <a:p>
            <a:r>
              <a:rPr kumimoji="1" lang="zh-CN" altLang="en-US"/>
              <a:t>优化提示词（提示词工程）</a:t>
            </a:r>
          </a:p>
        </p:txBody>
      </p:sp>
      <p:sp>
        <p:nvSpPr>
          <p:cNvPr id="16" name="矩形 15">
            <a:extLst>
              <a:ext uri="{FF2B5EF4-FFF2-40B4-BE49-F238E27FC236}">
                <a16:creationId xmlns:a16="http://schemas.microsoft.com/office/drawing/2014/main" id="{54A711BB-28F5-1E66-8CF6-F306BD95AC86}"/>
              </a:ext>
            </a:extLst>
          </p:cNvPr>
          <p:cNvSpPr/>
          <p:nvPr/>
        </p:nvSpPr>
        <p:spPr>
          <a:xfrm>
            <a:off x="3935760" y="2005257"/>
            <a:ext cx="1565508" cy="52183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a:t>Models</a:t>
            </a:r>
            <a:endParaRPr kumimoji="1" lang="zh-CN" altLang="en-US"/>
          </a:p>
        </p:txBody>
      </p:sp>
      <p:cxnSp>
        <p:nvCxnSpPr>
          <p:cNvPr id="17" name="肘形连接符 16">
            <a:extLst>
              <a:ext uri="{FF2B5EF4-FFF2-40B4-BE49-F238E27FC236}">
                <a16:creationId xmlns:a16="http://schemas.microsoft.com/office/drawing/2014/main" id="{E77189C1-7F6D-13CF-77FB-D1E6F28854C0}"/>
              </a:ext>
            </a:extLst>
          </p:cNvPr>
          <p:cNvCxnSpPr>
            <a:cxnSpLocks/>
            <a:stCxn id="9" idx="3"/>
            <a:endCxn id="16" idx="1"/>
          </p:cNvCxnSpPr>
          <p:nvPr/>
        </p:nvCxnSpPr>
        <p:spPr>
          <a:xfrm flipV="1">
            <a:off x="3359696" y="2266175"/>
            <a:ext cx="576064" cy="134284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0DD4BC53-889F-1D86-885F-868A6A3B6518}"/>
              </a:ext>
            </a:extLst>
          </p:cNvPr>
          <p:cNvSpPr txBox="1"/>
          <p:nvPr/>
        </p:nvSpPr>
        <p:spPr>
          <a:xfrm>
            <a:off x="5591944" y="2081509"/>
            <a:ext cx="4752528" cy="369332"/>
          </a:xfrm>
          <a:prstGeom prst="rect">
            <a:avLst/>
          </a:prstGeom>
          <a:noFill/>
        </p:spPr>
        <p:txBody>
          <a:bodyPr wrap="square" rtlCol="0">
            <a:spAutoFit/>
          </a:bodyPr>
          <a:lstStyle/>
          <a:p>
            <a:r>
              <a:rPr kumimoji="1" lang="zh-CN" altLang="en-US"/>
              <a:t>调用各类模型</a:t>
            </a:r>
          </a:p>
        </p:txBody>
      </p:sp>
      <p:sp>
        <p:nvSpPr>
          <p:cNvPr id="20" name="矩形 19">
            <a:extLst>
              <a:ext uri="{FF2B5EF4-FFF2-40B4-BE49-F238E27FC236}">
                <a16:creationId xmlns:a16="http://schemas.microsoft.com/office/drawing/2014/main" id="{46D2DF29-8EBE-6E53-1214-3A4F927EAF53}"/>
              </a:ext>
            </a:extLst>
          </p:cNvPr>
          <p:cNvSpPr/>
          <p:nvPr/>
        </p:nvSpPr>
        <p:spPr>
          <a:xfrm>
            <a:off x="3935760" y="2885770"/>
            <a:ext cx="1565508" cy="52183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a:t>History</a:t>
            </a:r>
            <a:endParaRPr kumimoji="1" lang="zh-CN" altLang="en-US"/>
          </a:p>
        </p:txBody>
      </p:sp>
      <p:cxnSp>
        <p:nvCxnSpPr>
          <p:cNvPr id="21" name="肘形连接符 20">
            <a:extLst>
              <a:ext uri="{FF2B5EF4-FFF2-40B4-BE49-F238E27FC236}">
                <a16:creationId xmlns:a16="http://schemas.microsoft.com/office/drawing/2014/main" id="{62F06893-FA8D-1A52-1C6E-5723A0EC030A}"/>
              </a:ext>
            </a:extLst>
          </p:cNvPr>
          <p:cNvCxnSpPr>
            <a:cxnSpLocks/>
            <a:stCxn id="9" idx="3"/>
            <a:endCxn id="20" idx="1"/>
          </p:cNvCxnSpPr>
          <p:nvPr/>
        </p:nvCxnSpPr>
        <p:spPr>
          <a:xfrm flipV="1">
            <a:off x="3359696" y="3146688"/>
            <a:ext cx="576064" cy="46233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文本框 14">
            <a:extLst>
              <a:ext uri="{FF2B5EF4-FFF2-40B4-BE49-F238E27FC236}">
                <a16:creationId xmlns:a16="http://schemas.microsoft.com/office/drawing/2014/main" id="{27EBAF10-B29C-7FE8-4730-4AD57A71F305}"/>
              </a:ext>
            </a:extLst>
          </p:cNvPr>
          <p:cNvSpPr txBox="1"/>
          <p:nvPr/>
        </p:nvSpPr>
        <p:spPr>
          <a:xfrm>
            <a:off x="5591944" y="2962022"/>
            <a:ext cx="475252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a:t>管理会话历史记录（记忆）</a:t>
            </a:r>
          </a:p>
        </p:txBody>
      </p:sp>
      <p:sp>
        <p:nvSpPr>
          <p:cNvPr id="24" name="矩形 23">
            <a:extLst>
              <a:ext uri="{FF2B5EF4-FFF2-40B4-BE49-F238E27FC236}">
                <a16:creationId xmlns:a16="http://schemas.microsoft.com/office/drawing/2014/main" id="{46D2DF29-8EBE-6E53-1214-3A4F927EAF53}"/>
              </a:ext>
            </a:extLst>
          </p:cNvPr>
          <p:cNvSpPr/>
          <p:nvPr/>
        </p:nvSpPr>
        <p:spPr>
          <a:xfrm>
            <a:off x="3935760" y="3864597"/>
            <a:ext cx="1565508" cy="5218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a:t>Indexes</a:t>
            </a:r>
            <a:endParaRPr kumimoji="1" lang="zh-CN" altLang="en-US"/>
          </a:p>
        </p:txBody>
      </p:sp>
      <p:cxnSp>
        <p:nvCxnSpPr>
          <p:cNvPr id="25" name="肘形连接符 24">
            <a:extLst>
              <a:ext uri="{FF2B5EF4-FFF2-40B4-BE49-F238E27FC236}">
                <a16:creationId xmlns:a16="http://schemas.microsoft.com/office/drawing/2014/main" id="{62F06893-FA8D-1A52-1C6E-5723A0EC030A}"/>
              </a:ext>
            </a:extLst>
          </p:cNvPr>
          <p:cNvCxnSpPr>
            <a:cxnSpLocks/>
            <a:stCxn id="9" idx="3"/>
            <a:endCxn id="24" idx="1"/>
          </p:cNvCxnSpPr>
          <p:nvPr/>
        </p:nvCxnSpPr>
        <p:spPr>
          <a:xfrm>
            <a:off x="3359696" y="3609020"/>
            <a:ext cx="576064" cy="5164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14">
            <a:extLst>
              <a:ext uri="{FF2B5EF4-FFF2-40B4-BE49-F238E27FC236}">
                <a16:creationId xmlns:a16="http://schemas.microsoft.com/office/drawing/2014/main" id="{27EBAF10-B29C-7FE8-4730-4AD57A71F305}"/>
              </a:ext>
            </a:extLst>
          </p:cNvPr>
          <p:cNvSpPr txBox="1"/>
          <p:nvPr/>
        </p:nvSpPr>
        <p:spPr>
          <a:xfrm>
            <a:off x="5591944" y="3940849"/>
            <a:ext cx="475252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a:t>管理和分析各类文档</a:t>
            </a:r>
          </a:p>
        </p:txBody>
      </p:sp>
      <p:sp>
        <p:nvSpPr>
          <p:cNvPr id="30" name="矩形 29">
            <a:extLst>
              <a:ext uri="{FF2B5EF4-FFF2-40B4-BE49-F238E27FC236}">
                <a16:creationId xmlns:a16="http://schemas.microsoft.com/office/drawing/2014/main" id="{46D2DF29-8EBE-6E53-1214-3A4F927EAF53}"/>
              </a:ext>
            </a:extLst>
          </p:cNvPr>
          <p:cNvSpPr/>
          <p:nvPr/>
        </p:nvSpPr>
        <p:spPr>
          <a:xfrm>
            <a:off x="3935760" y="4843424"/>
            <a:ext cx="1565508" cy="52183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a:t>Chains</a:t>
            </a:r>
            <a:endParaRPr kumimoji="1" lang="zh-CN" altLang="en-US"/>
          </a:p>
        </p:txBody>
      </p:sp>
      <p:cxnSp>
        <p:nvCxnSpPr>
          <p:cNvPr id="31" name="肘形连接符 30">
            <a:extLst>
              <a:ext uri="{FF2B5EF4-FFF2-40B4-BE49-F238E27FC236}">
                <a16:creationId xmlns:a16="http://schemas.microsoft.com/office/drawing/2014/main" id="{62F06893-FA8D-1A52-1C6E-5723A0EC030A}"/>
              </a:ext>
            </a:extLst>
          </p:cNvPr>
          <p:cNvCxnSpPr>
            <a:cxnSpLocks/>
            <a:stCxn id="9" idx="3"/>
            <a:endCxn id="30" idx="1"/>
          </p:cNvCxnSpPr>
          <p:nvPr/>
        </p:nvCxnSpPr>
        <p:spPr>
          <a:xfrm>
            <a:off x="3359696" y="3609020"/>
            <a:ext cx="576064" cy="14953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文本框 14">
            <a:extLst>
              <a:ext uri="{FF2B5EF4-FFF2-40B4-BE49-F238E27FC236}">
                <a16:creationId xmlns:a16="http://schemas.microsoft.com/office/drawing/2014/main" id="{27EBAF10-B29C-7FE8-4730-4AD57A71F305}"/>
              </a:ext>
            </a:extLst>
          </p:cNvPr>
          <p:cNvSpPr txBox="1"/>
          <p:nvPr/>
        </p:nvSpPr>
        <p:spPr>
          <a:xfrm>
            <a:off x="5591944" y="4919676"/>
            <a:ext cx="475252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a:t>构建功能的执行链条</a:t>
            </a:r>
          </a:p>
        </p:txBody>
      </p:sp>
      <p:sp>
        <p:nvSpPr>
          <p:cNvPr id="35" name="矩形 34">
            <a:extLst>
              <a:ext uri="{FF2B5EF4-FFF2-40B4-BE49-F238E27FC236}">
                <a16:creationId xmlns:a16="http://schemas.microsoft.com/office/drawing/2014/main" id="{46D2DF29-8EBE-6E53-1214-3A4F927EAF53}"/>
              </a:ext>
            </a:extLst>
          </p:cNvPr>
          <p:cNvSpPr/>
          <p:nvPr/>
        </p:nvSpPr>
        <p:spPr>
          <a:xfrm>
            <a:off x="3933587" y="5713837"/>
            <a:ext cx="1565508" cy="5218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a:t>Agent</a:t>
            </a:r>
            <a:endParaRPr kumimoji="1" lang="zh-CN" altLang="en-US"/>
          </a:p>
        </p:txBody>
      </p:sp>
      <p:cxnSp>
        <p:nvCxnSpPr>
          <p:cNvPr id="36" name="肘形连接符 35">
            <a:extLst>
              <a:ext uri="{FF2B5EF4-FFF2-40B4-BE49-F238E27FC236}">
                <a16:creationId xmlns:a16="http://schemas.microsoft.com/office/drawing/2014/main" id="{62F06893-FA8D-1A52-1C6E-5723A0EC030A}"/>
              </a:ext>
            </a:extLst>
          </p:cNvPr>
          <p:cNvCxnSpPr>
            <a:cxnSpLocks/>
            <a:stCxn id="9" idx="3"/>
            <a:endCxn id="35" idx="1"/>
          </p:cNvCxnSpPr>
          <p:nvPr/>
        </p:nvCxnSpPr>
        <p:spPr>
          <a:xfrm>
            <a:off x="3359696" y="3609020"/>
            <a:ext cx="573891" cy="236573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文本框 14">
            <a:extLst>
              <a:ext uri="{FF2B5EF4-FFF2-40B4-BE49-F238E27FC236}">
                <a16:creationId xmlns:a16="http://schemas.microsoft.com/office/drawing/2014/main" id="{27EBAF10-B29C-7FE8-4730-4AD57A71F305}"/>
              </a:ext>
            </a:extLst>
          </p:cNvPr>
          <p:cNvSpPr txBox="1"/>
          <p:nvPr/>
        </p:nvSpPr>
        <p:spPr>
          <a:xfrm>
            <a:off x="5589771" y="5790089"/>
            <a:ext cx="475252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a:t>构建智能体</a:t>
            </a:r>
          </a:p>
        </p:txBody>
      </p:sp>
      <p:sp>
        <p:nvSpPr>
          <p:cNvPr id="39" name="文本框 38">
            <a:extLst>
              <a:ext uri="{FF2B5EF4-FFF2-40B4-BE49-F238E27FC236}">
                <a16:creationId xmlns:a16="http://schemas.microsoft.com/office/drawing/2014/main" id="{49F7084D-3F43-16AF-1599-B3FC66E8289E}"/>
              </a:ext>
            </a:extLst>
          </p:cNvPr>
          <p:cNvSpPr txBox="1"/>
          <p:nvPr/>
        </p:nvSpPr>
        <p:spPr>
          <a:xfrm>
            <a:off x="8616280" y="3356318"/>
            <a:ext cx="2952328" cy="646331"/>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kumimoji="1" lang="en-US" altLang="zh-CN"/>
              <a:t>All</a:t>
            </a:r>
            <a:r>
              <a:rPr kumimoji="1" lang="zh-CN" altLang="en-US"/>
              <a:t> </a:t>
            </a:r>
            <a:r>
              <a:rPr kumimoji="1" lang="en-US" altLang="zh-CN"/>
              <a:t>in</a:t>
            </a:r>
            <a:r>
              <a:rPr kumimoji="1" lang="zh-CN" altLang="en-US"/>
              <a:t> </a:t>
            </a:r>
            <a:r>
              <a:rPr kumimoji="1" lang="en-US" altLang="zh-CN"/>
              <a:t>LangChain</a:t>
            </a:r>
          </a:p>
          <a:p>
            <a:pPr algn="ctr"/>
            <a:r>
              <a:rPr kumimoji="1" lang="zh-CN" altLang="en-US"/>
              <a:t>一站齐活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left)">
                                      <p:cBhvr>
                                        <p:cTn id="68" dur="500"/>
                                        <p:tgtEl>
                                          <p:spTgt spid="30"/>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left)">
                                      <p:cBhvr>
                                        <p:cTn id="77" dur="500"/>
                                        <p:tgtEl>
                                          <p:spTgt spid="36"/>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left)">
                                      <p:cBhvr>
                                        <p:cTn id="81" dur="500"/>
                                        <p:tgtEl>
                                          <p:spTgt spid="35"/>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p:bldP spid="16" grpId="0" animBg="1"/>
      <p:bldP spid="18" grpId="0"/>
      <p:bldP spid="20" grpId="0" animBg="1"/>
      <p:bldP spid="22" grpId="0"/>
      <p:bldP spid="24" grpId="0" animBg="1"/>
      <p:bldP spid="26" grpId="0"/>
      <p:bldP spid="30" grpId="0" animBg="1"/>
      <p:bldP spid="32" grpId="0"/>
      <p:bldP spid="35" grpId="0" animBg="1"/>
      <p:bldP spid="37" grpId="0"/>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65090" y="1737082"/>
            <a:ext cx="5655446" cy="3384550"/>
          </a:xfrm>
        </p:spPr>
        <p:txBody>
          <a:bodyPr/>
          <a:lstStyle/>
          <a:p>
            <a:pPr marL="0" indent="0">
              <a:buNone/>
            </a:pPr>
            <a:r>
              <a:rPr lang="en-US" altLang="zh-CN">
                <a:solidFill>
                  <a:schemeClr val="tx1">
                    <a:lumMod val="85000"/>
                    <a:lumOff val="15000"/>
                  </a:schemeClr>
                </a:solidFill>
                <a:sym typeface="+mn-ea"/>
              </a:rPr>
              <a:t>LangChain</a:t>
            </a:r>
            <a:r>
              <a:rPr lang="zh-CN" altLang="en-US">
                <a:solidFill>
                  <a:schemeClr val="tx1">
                    <a:lumMod val="85000"/>
                    <a:lumOff val="15000"/>
                  </a:schemeClr>
                </a:solidFill>
                <a:sym typeface="+mn-ea"/>
              </a:rPr>
              <a:t>是一个开发</a:t>
            </a:r>
            <a:r>
              <a:rPr lang="en-US" altLang="zh-CN">
                <a:solidFill>
                  <a:schemeClr val="tx1">
                    <a:lumMod val="85000"/>
                    <a:lumOff val="15000"/>
                  </a:schemeClr>
                </a:solidFill>
                <a:sym typeface="+mn-ea"/>
              </a:rPr>
              <a:t>LLM</a:t>
            </a:r>
            <a:r>
              <a:rPr lang="zh-CN" altLang="en-US">
                <a:solidFill>
                  <a:schemeClr val="tx1">
                    <a:lumMod val="85000"/>
                    <a:lumOff val="15000"/>
                  </a:schemeClr>
                </a:solidFill>
                <a:sym typeface="+mn-ea"/>
              </a:rPr>
              <a:t>相关业务功能的集大成者，是一个</a:t>
            </a:r>
            <a:r>
              <a:rPr lang="en-US" altLang="zh-CN">
                <a:solidFill>
                  <a:schemeClr val="tx1">
                    <a:lumMod val="85000"/>
                    <a:lumOff val="15000"/>
                  </a:schemeClr>
                </a:solidFill>
                <a:sym typeface="+mn-ea"/>
              </a:rPr>
              <a:t>Python</a:t>
            </a:r>
            <a:r>
              <a:rPr lang="zh-CN" altLang="en-US">
                <a:solidFill>
                  <a:schemeClr val="tx1">
                    <a:lumMod val="85000"/>
                    <a:lumOff val="15000"/>
                  </a:schemeClr>
                </a:solidFill>
                <a:sym typeface="+mn-ea"/>
              </a:rPr>
              <a:t>的第三方库，提供了各种功能的</a:t>
            </a:r>
            <a:r>
              <a:rPr lang="en-US" altLang="zh-CN">
                <a:solidFill>
                  <a:schemeClr val="tx1">
                    <a:lumMod val="85000"/>
                    <a:lumOff val="15000"/>
                  </a:schemeClr>
                </a:solidFill>
                <a:sym typeface="+mn-ea"/>
              </a:rPr>
              <a:t>API</a:t>
            </a:r>
            <a:r>
              <a:rPr lang="zh-CN" altLang="en-US">
                <a:solidFill>
                  <a:schemeClr val="tx1">
                    <a:lumMod val="85000"/>
                    <a:lumOff val="15000"/>
                  </a:schemeClr>
                </a:solidFill>
                <a:sym typeface="+mn-ea"/>
              </a:rPr>
              <a:t>。</a:t>
            </a:r>
            <a:endParaRPr lang="en-US" altLang="zh-CN">
              <a:solidFill>
                <a:schemeClr val="tx1">
                  <a:lumMod val="85000"/>
                  <a:lumOff val="15000"/>
                </a:schemeClr>
              </a:solidFill>
              <a:sym typeface="+mn-ea"/>
            </a:endParaRPr>
          </a:p>
          <a:p>
            <a:pPr marL="0" indent="0">
              <a:buNone/>
            </a:pPr>
            <a:endParaRPr lang="en-US" altLang="zh-CN">
              <a:solidFill>
                <a:schemeClr val="tx1">
                  <a:lumMod val="85000"/>
                  <a:lumOff val="15000"/>
                </a:schemeClr>
              </a:solidFill>
              <a:sym typeface="+mn-ea"/>
            </a:endParaRPr>
          </a:p>
          <a:p>
            <a:pPr marL="0" indent="0">
              <a:buNone/>
            </a:pPr>
            <a:r>
              <a:rPr lang="zh-CN" altLang="en-US">
                <a:solidFill>
                  <a:schemeClr val="tx1">
                    <a:lumMod val="85000"/>
                    <a:lumOff val="15000"/>
                  </a:schemeClr>
                </a:solidFill>
                <a:sym typeface="+mn-ea"/>
              </a:rPr>
              <a:t>提供：</a:t>
            </a:r>
            <a:endParaRPr lang="en-US" altLang="zh-CN">
              <a:solidFill>
                <a:schemeClr val="tx1">
                  <a:lumMod val="85000"/>
                  <a:lumOff val="15000"/>
                </a:schemeClr>
              </a:solidFill>
              <a:sym typeface="+mn-ea"/>
            </a:endParaRPr>
          </a:p>
          <a:p>
            <a:r>
              <a:rPr lang="zh-CN" altLang="en-US">
                <a:solidFill>
                  <a:schemeClr val="tx1">
                    <a:lumMod val="85000"/>
                    <a:lumOff val="15000"/>
                  </a:schemeClr>
                </a:solidFill>
                <a:sym typeface="+mn-ea"/>
              </a:rPr>
              <a:t>提示词优化的相关功能</a:t>
            </a:r>
            <a:r>
              <a:rPr lang="en-US" altLang="zh-CN">
                <a:solidFill>
                  <a:schemeClr val="tx1">
                    <a:lumMod val="85000"/>
                    <a:lumOff val="15000"/>
                  </a:schemeClr>
                </a:solidFill>
                <a:sym typeface="+mn-ea"/>
              </a:rPr>
              <a:t>API</a:t>
            </a:r>
          </a:p>
          <a:p>
            <a:r>
              <a:rPr lang="zh-CN" altLang="en-US">
                <a:solidFill>
                  <a:schemeClr val="tx1">
                    <a:lumMod val="85000"/>
                    <a:lumOff val="15000"/>
                  </a:schemeClr>
                </a:solidFill>
                <a:sym typeface="+mn-ea"/>
              </a:rPr>
              <a:t>调用各类模型的功能</a:t>
            </a:r>
            <a:r>
              <a:rPr lang="en-US" altLang="zh-CN">
                <a:solidFill>
                  <a:schemeClr val="tx1">
                    <a:lumMod val="85000"/>
                    <a:lumOff val="15000"/>
                  </a:schemeClr>
                </a:solidFill>
                <a:sym typeface="+mn-ea"/>
              </a:rPr>
              <a:t>API</a:t>
            </a:r>
          </a:p>
          <a:p>
            <a:r>
              <a:rPr lang="zh-CN" altLang="en-US">
                <a:solidFill>
                  <a:schemeClr val="tx1">
                    <a:lumMod val="85000"/>
                    <a:lumOff val="15000"/>
                  </a:schemeClr>
                </a:solidFill>
                <a:sym typeface="+mn-ea"/>
              </a:rPr>
              <a:t>会话记忆的相关功能</a:t>
            </a:r>
            <a:r>
              <a:rPr lang="en-US" altLang="zh-CN">
                <a:solidFill>
                  <a:schemeClr val="tx1">
                    <a:lumMod val="85000"/>
                    <a:lumOff val="15000"/>
                  </a:schemeClr>
                </a:solidFill>
                <a:sym typeface="+mn-ea"/>
              </a:rPr>
              <a:t>API</a:t>
            </a:r>
          </a:p>
          <a:p>
            <a:r>
              <a:rPr lang="zh-CN" altLang="en-US">
                <a:solidFill>
                  <a:schemeClr val="tx1">
                    <a:lumMod val="85000"/>
                    <a:lumOff val="15000"/>
                  </a:schemeClr>
                </a:solidFill>
                <a:sym typeface="+mn-ea"/>
              </a:rPr>
              <a:t>各类文档管理分析的功能</a:t>
            </a:r>
            <a:r>
              <a:rPr lang="en-US" altLang="zh-CN">
                <a:solidFill>
                  <a:schemeClr val="tx1">
                    <a:lumMod val="85000"/>
                    <a:lumOff val="15000"/>
                  </a:schemeClr>
                </a:solidFill>
                <a:sym typeface="+mn-ea"/>
              </a:rPr>
              <a:t>API</a:t>
            </a:r>
          </a:p>
          <a:p>
            <a:r>
              <a:rPr lang="zh-CN" altLang="en-US">
                <a:solidFill>
                  <a:schemeClr val="tx1">
                    <a:lumMod val="85000"/>
                    <a:lumOff val="15000"/>
                  </a:schemeClr>
                </a:solidFill>
                <a:sym typeface="+mn-ea"/>
              </a:rPr>
              <a:t>构建</a:t>
            </a:r>
            <a:r>
              <a:rPr lang="en-US" altLang="zh-CN">
                <a:solidFill>
                  <a:schemeClr val="tx1">
                    <a:lumMod val="85000"/>
                    <a:lumOff val="15000"/>
                  </a:schemeClr>
                </a:solidFill>
                <a:sym typeface="+mn-ea"/>
              </a:rPr>
              <a:t>Agent</a:t>
            </a:r>
            <a:r>
              <a:rPr lang="zh-CN" altLang="en-US">
                <a:solidFill>
                  <a:schemeClr val="tx1">
                    <a:lumMod val="85000"/>
                    <a:lumOff val="15000"/>
                  </a:schemeClr>
                </a:solidFill>
                <a:sym typeface="+mn-ea"/>
              </a:rPr>
              <a:t>智能体的相关功能</a:t>
            </a:r>
            <a:r>
              <a:rPr lang="en-US" altLang="zh-CN">
                <a:solidFill>
                  <a:schemeClr val="tx1">
                    <a:lumMod val="85000"/>
                    <a:lumOff val="15000"/>
                  </a:schemeClr>
                </a:solidFill>
                <a:sym typeface="+mn-ea"/>
              </a:rPr>
              <a:t>API</a:t>
            </a:r>
          </a:p>
          <a:p>
            <a:r>
              <a:rPr lang="zh-CN" altLang="en-US">
                <a:solidFill>
                  <a:schemeClr val="tx1">
                    <a:lumMod val="85000"/>
                    <a:lumOff val="15000"/>
                  </a:schemeClr>
                </a:solidFill>
                <a:sym typeface="+mn-ea"/>
              </a:rPr>
              <a:t>各类功能链式执行的能力</a:t>
            </a:r>
            <a:endParaRPr lang="en-US" altLang="zh-CN">
              <a:solidFill>
                <a:schemeClr val="tx1">
                  <a:lumMod val="85000"/>
                  <a:lumOff val="15000"/>
                </a:schemeClr>
              </a:solidFill>
              <a:sym typeface="+mn-ea"/>
            </a:endParaRPr>
          </a:p>
          <a:p>
            <a:pPr marL="0" indent="0">
              <a:buNone/>
            </a:pPr>
            <a:endParaRPr lang="en-US" altLang="zh-CN">
              <a:solidFill>
                <a:schemeClr val="tx1">
                  <a:lumMod val="85000"/>
                  <a:lumOff val="15000"/>
                </a:schemeClr>
              </a:solidFill>
              <a:sym typeface="+mn-ea"/>
            </a:endParaRPr>
          </a:p>
          <a:p>
            <a:pPr marL="0" indent="0">
              <a:buNone/>
            </a:pPr>
            <a:r>
              <a:rPr lang="en-US" altLang="zh-CN">
                <a:solidFill>
                  <a:schemeClr val="tx1">
                    <a:lumMod val="85000"/>
                    <a:lumOff val="15000"/>
                  </a:schemeClr>
                </a:solidFill>
                <a:sym typeface="+mn-ea"/>
              </a:rPr>
              <a:t>LangChain</a:t>
            </a:r>
            <a:r>
              <a:rPr lang="zh-CN" altLang="en-US">
                <a:solidFill>
                  <a:schemeClr val="tx1">
                    <a:lumMod val="85000"/>
                    <a:lumOff val="15000"/>
                  </a:schemeClr>
                </a:solidFill>
                <a:sym typeface="+mn-ea"/>
              </a:rPr>
              <a:t>是后续学习</a:t>
            </a:r>
            <a:r>
              <a:rPr lang="en-US" altLang="zh-CN">
                <a:solidFill>
                  <a:schemeClr val="tx1">
                    <a:lumMod val="85000"/>
                    <a:lumOff val="15000"/>
                  </a:schemeClr>
                </a:solidFill>
                <a:sym typeface="+mn-ea"/>
              </a:rPr>
              <a:t>RAG</a:t>
            </a:r>
            <a:r>
              <a:rPr lang="zh-CN" altLang="en-US">
                <a:solidFill>
                  <a:schemeClr val="tx1">
                    <a:lumMod val="85000"/>
                    <a:lumOff val="15000"/>
                  </a:schemeClr>
                </a:solidFill>
                <a:sym typeface="+mn-ea"/>
              </a:rPr>
              <a:t>开发的主力框架</a:t>
            </a:r>
            <a:endParaRPr lang="en-US" altLang="zh-CN">
              <a:solidFill>
                <a:schemeClr val="tx1">
                  <a:lumMod val="85000"/>
                  <a:lumOff val="15000"/>
                </a:schemeClr>
              </a:solidFill>
              <a:sym typeface="+mn-ea"/>
            </a:endParaRPr>
          </a:p>
          <a:p>
            <a:pPr marL="0" indent="0">
              <a:buNone/>
            </a:pPr>
            <a:endParaRPr lang="en-US" altLang="zh-CN">
              <a:solidFill>
                <a:schemeClr val="tx1">
                  <a:lumMod val="85000"/>
                  <a:lumOff val="15000"/>
                </a:schemeClr>
              </a:solidFill>
              <a:sym typeface="+mn-ea"/>
            </a:endParaRPr>
          </a:p>
          <a:p>
            <a:pPr marL="0" indent="0" algn="l">
              <a:lnSpc>
                <a:spcPts val="1800"/>
              </a:lnSpc>
              <a:spcBef>
                <a:spcPts val="600"/>
              </a:spcBef>
              <a:spcAft>
                <a:spcPts val="600"/>
              </a:spcAft>
              <a:buNone/>
            </a:pPr>
            <a:r>
              <a:rPr lang="en" altLang="zh-CN" sz="1600" b="1" i="1">
                <a:solidFill>
                  <a:srgbClr val="C00000"/>
                </a:solidFill>
                <a:effectLst/>
                <a:latin typeface="Dotted Songti Circle" pitchFamily="2" charset="0"/>
                <a:ea typeface="Dotted Songti Circle" pitchFamily="2" charset="0"/>
              </a:rPr>
              <a:t>Full LLM power—you only need LangChain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rgbClr val="0A0A10"/>
                </a:solidFill>
                <a:uFillTx/>
                <a:latin typeface="JetBrains Mono Bold" panose="02000009000000000000" charset="0"/>
              </a:rPr>
              <a:t>RAG</a:t>
            </a:r>
            <a:r>
              <a:rPr lang="zh-CN" altLang="en-US">
                <a:solidFill>
                  <a:srgbClr val="0A0A10"/>
                </a:solidFill>
                <a:uFillTx/>
                <a:latin typeface="JetBrains Mono Bold" panose="02000009000000000000" charset="0"/>
              </a:rPr>
              <a:t>介绍</a:t>
            </a:r>
          </a:p>
        </p:txBody>
      </p:sp>
      <p:sp>
        <p:nvSpPr>
          <p:cNvPr id="3" name="文本占位符 2"/>
          <p:cNvSpPr>
            <a:spLocks noGrp="1"/>
          </p:cNvSpPr>
          <p:nvPr>
            <p:ph type="body" sz="quarter" idx="11"/>
          </p:nvPr>
        </p:nvSpPr>
        <p:spPr/>
        <p:txBody>
          <a:bodyPr/>
          <a:lstStyle/>
          <a:p>
            <a:pPr algn="l">
              <a:buClrTx/>
              <a:buSzTx/>
            </a:pPr>
            <a:r>
              <a:rPr lang="zh-CN" altLang="en-US" sz="1600">
                <a:solidFill>
                  <a:schemeClr val="tx1">
                    <a:lumMod val="85000"/>
                    <a:lumOff val="15000"/>
                  </a:schemeClr>
                </a:solidFill>
                <a:uFillTx/>
              </a:rPr>
              <a:t>通⽤的基础⼤模型存在一些问题：</a:t>
            </a:r>
          </a:p>
          <a:p>
            <a:pPr marL="285750" indent="-285750" algn="l">
              <a:buClrTx/>
              <a:buSzTx/>
              <a:buFont typeface="Arial" panose="020B0604020202090204" pitchFamily="34" charset="0"/>
              <a:buChar char="•"/>
            </a:pPr>
            <a:r>
              <a:rPr lang="zh-CN" altLang="en-US" sz="1400">
                <a:solidFill>
                  <a:schemeClr val="tx1">
                    <a:lumMod val="85000"/>
                    <a:lumOff val="15000"/>
                  </a:schemeClr>
                </a:solidFill>
                <a:uFillTx/>
              </a:rPr>
              <a:t>LLM的知识不是实时的，模型训练好后不具备自动更新知识的能力，会导致部分信息滞后</a:t>
            </a:r>
          </a:p>
          <a:p>
            <a:pPr marL="285750" indent="-285750" algn="l">
              <a:buClrTx/>
              <a:buSzTx/>
              <a:buFont typeface="Arial" panose="020B0604020202090204" pitchFamily="34" charset="0"/>
              <a:buChar char="•"/>
            </a:pPr>
            <a:r>
              <a:rPr lang="zh-CN" altLang="en-US" sz="1400">
                <a:solidFill>
                  <a:schemeClr val="tx1">
                    <a:lumMod val="85000"/>
                    <a:lumOff val="15000"/>
                  </a:schemeClr>
                </a:solidFill>
                <a:uFillTx/>
              </a:rPr>
              <a:t>LLM领域知识是缺乏的，大模型的知识来源于训练数据，这些数据主要来自公开的互联网和开源数据集，无法覆盖特定领域或高度专业化的内部知识</a:t>
            </a:r>
          </a:p>
          <a:p>
            <a:pPr marL="285750" indent="-285750" algn="l">
              <a:buClrTx/>
              <a:buSzTx/>
              <a:buFont typeface="Arial" panose="020B0604020202090204" pitchFamily="34" charset="0"/>
              <a:buChar char="•"/>
            </a:pPr>
            <a:r>
              <a:rPr lang="zh-CN" altLang="en-US" sz="1400">
                <a:solidFill>
                  <a:schemeClr val="tx1">
                    <a:lumMod val="85000"/>
                    <a:lumOff val="15000"/>
                  </a:schemeClr>
                </a:solidFill>
                <a:uFillTx/>
              </a:rPr>
              <a:t>幻觉问题，LLM有时会在回答中⽣成看似合理但实际上是错误的信息</a:t>
            </a:r>
          </a:p>
          <a:p>
            <a:pPr marL="285750" indent="-285750" algn="l">
              <a:buClrTx/>
              <a:buSzTx/>
              <a:buFont typeface="Arial" panose="020B0604020202090204" pitchFamily="34" charset="0"/>
              <a:buChar char="•"/>
            </a:pPr>
            <a:r>
              <a:rPr lang="zh-CN" altLang="en-US" sz="1400">
                <a:solidFill>
                  <a:schemeClr val="tx1">
                    <a:lumMod val="85000"/>
                    <a:lumOff val="15000"/>
                  </a:schemeClr>
                </a:solidFill>
                <a:uFillTx/>
              </a:rPr>
              <a:t>数据安全性</a:t>
            </a:r>
          </a:p>
          <a:p>
            <a:pPr algn="l">
              <a:buClrTx/>
              <a:buSzTx/>
              <a:buFont typeface="Arial" panose="020B0604020202090204" pitchFamily="34" charset="0"/>
            </a:pPr>
            <a:endParaRPr lang="zh-CN" altLang="en-US" sz="1400">
              <a:solidFill>
                <a:schemeClr val="tx1">
                  <a:lumMod val="85000"/>
                  <a:lumOff val="15000"/>
                </a:schemeClr>
              </a:solidFill>
              <a:uFillTx/>
            </a:endParaRPr>
          </a:p>
          <a:p>
            <a:pPr algn="l">
              <a:buClrTx/>
              <a:buSzTx/>
              <a:buFont typeface="Arial" panose="020B0604020202090204" pitchFamily="34" charset="0"/>
            </a:pPr>
            <a:endParaRPr lang="zh-CN" altLang="en-US" sz="1400">
              <a:solidFill>
                <a:schemeClr val="tx1">
                  <a:lumMod val="85000"/>
                  <a:lumOff val="15000"/>
                </a:schemeClr>
              </a:solidFill>
              <a:uFillTx/>
            </a:endParaRPr>
          </a:p>
          <a:p>
            <a:pPr algn="l">
              <a:buClrTx/>
              <a:buSzTx/>
              <a:buFont typeface="Arial" panose="020B0604020202090204" pitchFamily="34" charset="0"/>
            </a:pPr>
            <a:endParaRPr lang="zh-CN" altLang="en-US" sz="1400">
              <a:solidFill>
                <a:schemeClr val="tx1">
                  <a:lumMod val="85000"/>
                  <a:lumOff val="15000"/>
                </a:schemeClr>
              </a:solidFill>
              <a:uFillTx/>
            </a:endParaRPr>
          </a:p>
          <a:p>
            <a:pPr algn="l">
              <a:buClrTx/>
              <a:buSzTx/>
              <a:buFont typeface="Arial" panose="020B0604020202090204" pitchFamily="34" charset="0"/>
            </a:pPr>
            <a:endParaRPr lang="zh-CN" altLang="en-US" sz="1400">
              <a:solidFill>
                <a:schemeClr val="tx1">
                  <a:lumMod val="85000"/>
                  <a:lumOff val="15000"/>
                </a:schemeClr>
              </a:solidFill>
              <a:uFillTx/>
            </a:endParaRPr>
          </a:p>
          <a:p>
            <a:pPr algn="l">
              <a:buClrTx/>
              <a:buSzTx/>
              <a:buFont typeface="Arial" panose="020B0604020202090204" pitchFamily="34" charset="0"/>
            </a:pPr>
            <a:endParaRPr lang="zh-CN" altLang="en-US" sz="1400">
              <a:solidFill>
                <a:schemeClr val="tx1">
                  <a:lumMod val="85000"/>
                  <a:lumOff val="15000"/>
                </a:schemeClr>
              </a:solidFill>
              <a:uFillTx/>
            </a:endParaRPr>
          </a:p>
          <a:p>
            <a:pPr algn="l">
              <a:buClrTx/>
              <a:buSzTx/>
              <a:buFont typeface="Arial" panose="020B0604020202090204" pitchFamily="34" charset="0"/>
            </a:pPr>
            <a:endParaRPr lang="zh-CN" altLang="en-US" sz="1400">
              <a:solidFill>
                <a:schemeClr val="tx1">
                  <a:lumMod val="85000"/>
                  <a:lumOff val="15000"/>
                </a:schemeClr>
              </a:solidFill>
              <a:uFillTx/>
            </a:endParaRPr>
          </a:p>
          <a:p>
            <a:pPr algn="l">
              <a:buClrTx/>
              <a:buSzTx/>
              <a:buFont typeface="Arial" panose="020B0604020202090204" pitchFamily="34" charset="0"/>
            </a:pPr>
            <a:endParaRPr lang="zh-CN" altLang="en-US" sz="1400">
              <a:solidFill>
                <a:schemeClr val="tx1">
                  <a:lumMod val="85000"/>
                  <a:lumOff val="15000"/>
                </a:schemeClr>
              </a:solidFill>
              <a:uFillTx/>
            </a:endParaRPr>
          </a:p>
          <a:p>
            <a:pPr algn="l">
              <a:buClrTx/>
              <a:buSzTx/>
              <a:buFont typeface="Arial" panose="020B0604020202090204" pitchFamily="34" charset="0"/>
            </a:pPr>
            <a:endParaRPr lang="zh-CN" altLang="en-US" sz="1400">
              <a:solidFill>
                <a:schemeClr val="tx1">
                  <a:lumMod val="85000"/>
                  <a:lumOff val="15000"/>
                </a:schemeClr>
              </a:solidFill>
              <a:uFillTx/>
            </a:endParaRPr>
          </a:p>
          <a:p>
            <a:pPr algn="l">
              <a:buClrTx/>
              <a:buSzTx/>
              <a:buFont typeface="Arial" panose="020B0604020202090204" pitchFamily="34" charset="0"/>
            </a:pPr>
            <a:r>
              <a:rPr lang="en-US" altLang="zh-CN" sz="1400">
                <a:solidFill>
                  <a:schemeClr val="tx1">
                    <a:lumMod val="85000"/>
                    <a:lumOff val="15000"/>
                  </a:schemeClr>
                </a:solidFill>
                <a:uFillTx/>
              </a:rPr>
              <a:t>RAG</a:t>
            </a:r>
            <a:r>
              <a:rPr lang="zh-CN" altLang="en-US" sz="1400">
                <a:solidFill>
                  <a:schemeClr val="tx1">
                    <a:lumMod val="85000"/>
                    <a:lumOff val="15000"/>
                  </a:schemeClr>
                </a:solidFill>
                <a:uFillTx/>
              </a:rPr>
              <a:t>（</a:t>
            </a:r>
            <a:r>
              <a:rPr lang="en-US" altLang="zh-CN" sz="1400">
                <a:solidFill>
                  <a:schemeClr val="tx1">
                    <a:lumMod val="85000"/>
                    <a:lumOff val="15000"/>
                  </a:schemeClr>
                </a:solidFill>
                <a:uFillTx/>
              </a:rPr>
              <a:t>Retrieval-Augmented Generation</a:t>
            </a:r>
            <a:r>
              <a:rPr lang="zh-CN" altLang="en-US" sz="1400">
                <a:solidFill>
                  <a:schemeClr val="tx1">
                    <a:lumMod val="85000"/>
                    <a:lumOff val="15000"/>
                  </a:schemeClr>
                </a:solidFill>
                <a:uFillTx/>
              </a:rPr>
              <a:t>）即检索增强生成，为大模型提供了</a:t>
            </a:r>
            <a:r>
              <a:rPr lang="zh-CN" altLang="en-US" sz="1400" b="1">
                <a:solidFill>
                  <a:srgbClr val="C00000"/>
                </a:solidFill>
                <a:uFillTx/>
                <a:latin typeface="Alibaba PuHuiTi Bold" panose="00020600040101010101" charset="-122"/>
                <a:ea typeface="Alibaba PuHuiTi Bold" panose="00020600040101010101" charset="-122"/>
              </a:rPr>
              <a:t>从特定数据源检索到的信息，以此来修正和补充生成的答案</a:t>
            </a:r>
            <a:r>
              <a:rPr lang="zh-CN" altLang="en-US" sz="1400">
                <a:solidFill>
                  <a:schemeClr val="tx1">
                    <a:lumMod val="85000"/>
                    <a:lumOff val="15000"/>
                  </a:schemeClr>
                </a:solidFill>
                <a:uFillTx/>
              </a:rPr>
              <a:t>。可以总结为一个公式：</a:t>
            </a:r>
            <a:r>
              <a:rPr lang="en-US" altLang="zh-CN" sz="1400">
                <a:solidFill>
                  <a:schemeClr val="tx1">
                    <a:lumMod val="85000"/>
                    <a:lumOff val="15000"/>
                  </a:schemeClr>
                </a:solidFill>
                <a:uFillTx/>
              </a:rPr>
              <a:t>RAG = </a:t>
            </a:r>
            <a:r>
              <a:rPr lang="zh-CN" altLang="en-US" sz="1400">
                <a:solidFill>
                  <a:schemeClr val="tx1">
                    <a:lumMod val="85000"/>
                    <a:lumOff val="15000"/>
                  </a:schemeClr>
                </a:solidFill>
                <a:uFillTx/>
              </a:rPr>
              <a:t>检索技术</a:t>
            </a:r>
            <a:r>
              <a:rPr lang="en-US" altLang="zh-CN" sz="1400">
                <a:solidFill>
                  <a:schemeClr val="tx1">
                    <a:lumMod val="85000"/>
                    <a:lumOff val="15000"/>
                  </a:schemeClr>
                </a:solidFill>
                <a:uFillTx/>
              </a:rPr>
              <a:t> + LLM </a:t>
            </a:r>
            <a:r>
              <a:rPr lang="zh-CN" altLang="en-US" sz="1400">
                <a:solidFill>
                  <a:schemeClr val="tx1">
                    <a:lumMod val="85000"/>
                    <a:lumOff val="15000"/>
                  </a:schemeClr>
                </a:solidFill>
                <a:uFillTx/>
              </a:rPr>
              <a:t>提示</a:t>
            </a:r>
          </a:p>
        </p:txBody>
      </p:sp>
      <p:pic>
        <p:nvPicPr>
          <p:cNvPr id="6" name="图片 5"/>
          <p:cNvPicPr/>
          <p:nvPr/>
        </p:nvPicPr>
        <p:blipFill>
          <a:blip r:embed="rId2"/>
          <a:stretch>
            <a:fillRect/>
          </a:stretch>
        </p:blipFill>
        <p:spPr>
          <a:xfrm>
            <a:off x="2882900" y="2637155"/>
            <a:ext cx="6355080" cy="2511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anim calcmode="lin" valueType="num">
                                      <p:cBhvr additive="base">
                                        <p:cTn id="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9A10-6202-6586-943B-A2229DB388C7}"/>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40E51525-33B6-6C6D-D6A5-90F5012F21E1}"/>
              </a:ext>
            </a:extLst>
          </p:cNvPr>
          <p:cNvSpPr>
            <a:spLocks noGrp="1"/>
          </p:cNvSpPr>
          <p:nvPr>
            <p:ph type="body" sz="quarter" idx="11"/>
          </p:nvPr>
        </p:nvSpPr>
        <p:spPr>
          <a:xfrm>
            <a:off x="6744072" y="2924944"/>
            <a:ext cx="5040560" cy="1020763"/>
          </a:xfrm>
        </p:spPr>
        <p:txBody>
          <a:bodyPr/>
          <a:lstStyle/>
          <a:p>
            <a:r>
              <a:rPr lang="zh-CN" altLang="en-US">
                <a:solidFill>
                  <a:schemeClr val="tx1">
                    <a:lumMod val="75000"/>
                    <a:lumOff val="25000"/>
                  </a:schemeClr>
                </a:solidFill>
                <a:uFillTx/>
                <a:ea typeface="方正姚体" panose="02010601030101010101" pitchFamily="2" charset="-122"/>
                <a:sym typeface="+mn-ea"/>
              </a:rPr>
              <a:t>         环境部署</a:t>
            </a:r>
            <a:endPar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D54A62B2-3495-6822-532B-CAD5863EF333}"/>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pic>
        <p:nvPicPr>
          <p:cNvPr id="2" name="Picture 2" descr="上下文 | LangChain中文网">
            <a:extLst>
              <a:ext uri="{FF2B5EF4-FFF2-40B4-BE49-F238E27FC236}">
                <a16:creationId xmlns:a16="http://schemas.microsoft.com/office/drawing/2014/main" id="{CCCDE2E7-5638-5245-2BED-9A28F943FD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4752" y="3189133"/>
            <a:ext cx="2976189" cy="47084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占位符 4">
            <a:extLst>
              <a:ext uri="{FF2B5EF4-FFF2-40B4-BE49-F238E27FC236}">
                <a16:creationId xmlns:a16="http://schemas.microsoft.com/office/drawing/2014/main" id="{DFFFA7A3-A987-9BEE-EA25-DD7BEE8D6231}"/>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9" name="文本占位符 4">
            <a:extLst>
              <a:ext uri="{FF2B5EF4-FFF2-40B4-BE49-F238E27FC236}">
                <a16:creationId xmlns:a16="http://schemas.microsoft.com/office/drawing/2014/main" id="{D935635A-9FEA-AE75-F507-5DA755A21932}"/>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236974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295D2-24B5-D611-0517-5F42B3CBB287}"/>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25C4223-DDED-DCBE-D1DE-E32ABD78406B}"/>
              </a:ext>
            </a:extLst>
          </p:cNvPr>
          <p:cNvSpPr>
            <a:spLocks noGrp="1"/>
          </p:cNvSpPr>
          <p:nvPr>
            <p:ph type="body" sz="quarter" idx="10"/>
          </p:nvPr>
        </p:nvSpPr>
        <p:spPr/>
        <p:txBody>
          <a:bodyPr/>
          <a:lstStyle/>
          <a:p>
            <a:r>
              <a:rPr lang="en-US" dirty="0">
                <a:solidFill>
                  <a:schemeClr val="tx1">
                    <a:lumMod val="85000"/>
                    <a:lumOff val="15000"/>
                  </a:schemeClr>
                </a:solidFill>
              </a:rPr>
              <a:t>LangChain安装</a:t>
            </a:r>
            <a:endParaRPr lang="zh-CN" altLang="en-US" dirty="0">
              <a:solidFill>
                <a:schemeClr val="tx1">
                  <a:lumMod val="85000"/>
                  <a:lumOff val="15000"/>
                </a:schemeClr>
              </a:solidFill>
            </a:endParaRPr>
          </a:p>
        </p:txBody>
      </p:sp>
      <p:pic>
        <p:nvPicPr>
          <p:cNvPr id="1026" name="Picture 2" descr="上下文 | LangChain中文网">
            <a:extLst>
              <a:ext uri="{FF2B5EF4-FFF2-40B4-BE49-F238E27FC236}">
                <a16:creationId xmlns:a16="http://schemas.microsoft.com/office/drawing/2014/main" id="{EC9B83D9-CE24-B02D-CA86-97A076135C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334205"/>
            <a:ext cx="2254896" cy="3567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60CDC2B-5F97-A4ED-9950-ABA0F3D44553}"/>
              </a:ext>
            </a:extLst>
          </p:cNvPr>
          <p:cNvSpPr txBox="1"/>
          <p:nvPr/>
        </p:nvSpPr>
        <p:spPr>
          <a:xfrm>
            <a:off x="436658" y="1336570"/>
            <a:ext cx="10987934"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 altLang="zh-CN" sz="1600" b="0" i="0">
                <a:solidFill>
                  <a:srgbClr val="953800"/>
                </a:solidFill>
                <a:effectLst/>
                <a:latin typeface="JetBrains Mono" panose="02000009000000000000" pitchFamily="49" charset="0"/>
              </a:rPr>
              <a:t>pip</a:t>
            </a:r>
            <a:r>
              <a:rPr lang="en" altLang="zh-CN" sz="1600" b="0" i="0">
                <a:solidFill>
                  <a:srgbClr val="0A3069"/>
                </a:solidFill>
                <a:effectLst/>
                <a:latin typeface="JetBrains Mono" panose="02000009000000000000" pitchFamily="49" charset="0"/>
              </a:rPr>
              <a:t> install</a:t>
            </a:r>
            <a:r>
              <a:rPr lang="en" altLang="zh-CN" sz="1600" b="0" i="0">
                <a:solidFill>
                  <a:srgbClr val="0550AE"/>
                </a:solidFill>
                <a:effectLst/>
                <a:latin typeface="JetBrains Mono" panose="02000009000000000000" pitchFamily="49" charset="0"/>
              </a:rPr>
              <a:t> </a:t>
            </a:r>
            <a:r>
              <a:rPr lang="en" altLang="zh-CN" sz="1600" b="0" i="0">
                <a:solidFill>
                  <a:schemeClr val="accent2">
                    <a:lumMod val="50000"/>
                  </a:schemeClr>
                </a:solidFill>
                <a:effectLst/>
                <a:latin typeface="JetBrains Mono" panose="02000009000000000000" pitchFamily="49" charset="0"/>
              </a:rPr>
              <a:t>langchain langchain</a:t>
            </a:r>
            <a:r>
              <a:rPr lang="en-US" altLang="zh-CN" sz="1600">
                <a:solidFill>
                  <a:schemeClr val="accent2">
                    <a:lumMod val="50000"/>
                  </a:schemeClr>
                </a:solidFill>
                <a:latin typeface="JetBrains Mono" panose="02000009000000000000" pitchFamily="49" charset="0"/>
              </a:rPr>
              <a:t>-</a:t>
            </a:r>
            <a:r>
              <a:rPr lang="en-US" altLang="zh-CN" sz="1600" err="1">
                <a:solidFill>
                  <a:schemeClr val="accent2">
                    <a:lumMod val="50000"/>
                  </a:schemeClr>
                </a:solidFill>
                <a:latin typeface="JetBrains Mono" panose="02000009000000000000" pitchFamily="49" charset="0"/>
              </a:rPr>
              <a:t>community </a:t>
            </a:r>
            <a:r>
              <a:rPr lang="en-US" altLang="zh-CN" sz="1600">
                <a:solidFill>
                  <a:schemeClr val="accent2">
                    <a:lumMod val="50000"/>
                  </a:schemeClr>
                </a:solidFill>
                <a:latin typeface="JetBrains Mono" panose="02000009000000000000" pitchFamily="49" charset="0"/>
              </a:rPr>
              <a:t>langchain-ollama langchain-chroma dashscope chromadb bs4</a:t>
            </a:r>
            <a:r>
              <a:rPr lang="zh-CN" altLang="en-US" sz="1600">
                <a:solidFill>
                  <a:schemeClr val="accent2">
                    <a:lumMod val="50000"/>
                  </a:schemeClr>
                </a:solidFill>
                <a:latin typeface="JetBrains Mono" panose="02000009000000000000" pitchFamily="49" charset="0"/>
              </a:rPr>
              <a:t> </a:t>
            </a:r>
            <a:r>
              <a:rPr lang="en-US" altLang="zh-CN" sz="1600">
                <a:solidFill>
                  <a:schemeClr val="accent2">
                    <a:lumMod val="50000"/>
                  </a:schemeClr>
                </a:solidFill>
                <a:latin typeface="JetBrains Mono" panose="02000009000000000000" pitchFamily="49" charset="0"/>
              </a:rPr>
              <a:t>jq</a:t>
            </a:r>
            <a:endParaRPr lang="zh-CN" altLang="en-US" sz="1600">
              <a:solidFill>
                <a:schemeClr val="accent2">
                  <a:lumMod val="50000"/>
                </a:schemeClr>
              </a:solidFill>
              <a:latin typeface="JetBrains Mono" panose="02000009000000000000" pitchFamily="49" charset="0"/>
            </a:endParaRPr>
          </a:p>
        </p:txBody>
      </p:sp>
      <p:sp>
        <p:nvSpPr>
          <p:cNvPr id="5" name="文本框 4">
            <a:extLst>
              <a:ext uri="{FF2B5EF4-FFF2-40B4-BE49-F238E27FC236}">
                <a16:creationId xmlns:a16="http://schemas.microsoft.com/office/drawing/2014/main" id="{C6994DB6-2F0F-B9A6-E587-A039B4A6229B}"/>
              </a:ext>
            </a:extLst>
          </p:cNvPr>
          <p:cNvSpPr txBox="1"/>
          <p:nvPr/>
        </p:nvSpPr>
        <p:spPr>
          <a:xfrm>
            <a:off x="441548" y="2276405"/>
            <a:ext cx="10478988" cy="181588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langchain</a:t>
            </a:r>
            <a:r>
              <a:rPr kumimoji="1" lang="zh-CN" altLang="en-US" sz="1600">
                <a:latin typeface="DEJAVU SANS MONO" panose="020B0609030804020204" pitchFamily="49" charset="0"/>
                <a:ea typeface="阿里巴巴普惠体" pitchFamily="18" charset="-122"/>
              </a:rPr>
              <a:t>：核心包</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langchain-community</a:t>
            </a:r>
            <a:r>
              <a:rPr kumimoji="1" lang="zh-CN" altLang="en-US" sz="1600">
                <a:latin typeface="DEJAVU SANS MONO" panose="020B0609030804020204" pitchFamily="49" charset="0"/>
                <a:ea typeface="阿里巴巴普惠体" pitchFamily="18" charset="-122"/>
              </a:rPr>
              <a:t>：社区支持包，提供了更多的第三方模型调用（我们用的阿里云千问模型就需要这个包）</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langchain-ollama</a:t>
            </a:r>
            <a:r>
              <a:rPr kumimoji="1" lang="zh-CN" altLang="en-US" sz="1600">
                <a:latin typeface="DEJAVU SANS MONO" panose="020B0609030804020204" pitchFamily="49" charset="0"/>
                <a:ea typeface="阿里巴巴普惠体" pitchFamily="18" charset="-122"/>
              </a:rPr>
              <a:t>：</a:t>
            </a:r>
            <a:r>
              <a:rPr kumimoji="1" lang="en-US" altLang="zh-CN" sz="1600">
                <a:latin typeface="DEJAVU SANS MONO" panose="020B0609030804020204" pitchFamily="49" charset="0"/>
                <a:ea typeface="阿里巴巴普惠体" pitchFamily="18" charset="-122"/>
              </a:rPr>
              <a:t>Ollama</a:t>
            </a:r>
            <a:r>
              <a:rPr kumimoji="1" lang="zh-CN" altLang="en-US" sz="1600">
                <a:latin typeface="DEJAVU SANS MONO" panose="020B0609030804020204" pitchFamily="49" charset="0"/>
                <a:ea typeface="阿里巴巴普惠体" pitchFamily="18" charset="-122"/>
              </a:rPr>
              <a:t>支持包，支持调用</a:t>
            </a:r>
            <a:r>
              <a:rPr kumimoji="1" lang="en-US" altLang="zh-CN" sz="1600">
                <a:latin typeface="DEJAVU SANS MONO" panose="020B0609030804020204" pitchFamily="49" charset="0"/>
                <a:ea typeface="阿里巴巴普惠体" pitchFamily="18" charset="-122"/>
              </a:rPr>
              <a:t>Ollama</a:t>
            </a:r>
            <a:r>
              <a:rPr kumimoji="1" lang="zh-CN" altLang="en-US" sz="1600">
                <a:latin typeface="DEJAVU SANS MONO" panose="020B0609030804020204" pitchFamily="49" charset="0"/>
                <a:ea typeface="阿里巴巴普惠体" pitchFamily="18" charset="-122"/>
              </a:rPr>
              <a:t>托管部署的本地模型</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langchain-chroma</a:t>
            </a:r>
            <a:r>
              <a:rPr kumimoji="1" lang="zh-CN" altLang="en-US" sz="1600">
                <a:latin typeface="DEJAVU SANS MONO" panose="020B0609030804020204" pitchFamily="49" charset="0"/>
                <a:ea typeface="阿里巴巴普惠体" pitchFamily="18" charset="-122"/>
              </a:rPr>
              <a:t>：</a:t>
            </a:r>
            <a:r>
              <a:rPr kumimoji="1" lang="en-US" altLang="zh-CN" sz="1600">
                <a:latin typeface="DEJAVU SANS MONO" panose="020B0609030804020204" pitchFamily="49" charset="0"/>
                <a:ea typeface="阿里巴巴普惠体" pitchFamily="18" charset="-122"/>
              </a:rPr>
              <a:t>ChromaDB</a:t>
            </a:r>
            <a:r>
              <a:rPr kumimoji="1" lang="zh-CN" altLang="en-US" sz="1600">
                <a:latin typeface="DEJAVU SANS MONO" panose="020B0609030804020204" pitchFamily="49" charset="0"/>
                <a:ea typeface="阿里巴巴普惠体" pitchFamily="18" charset="-122"/>
              </a:rPr>
              <a:t>支持包，支持调用</a:t>
            </a:r>
            <a:r>
              <a:rPr kumimoji="1" lang="en-US" altLang="zh-CN" sz="1600">
                <a:latin typeface="DEJAVU SANS MONO" panose="020B0609030804020204" pitchFamily="49" charset="0"/>
                <a:ea typeface="阿里巴巴普惠体" pitchFamily="18" charset="-122"/>
              </a:rPr>
              <a:t>ChromaDB</a:t>
            </a: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dashscope</a:t>
            </a:r>
            <a:r>
              <a:rPr kumimoji="1" lang="zh-CN" altLang="en-US" sz="1600">
                <a:latin typeface="DEJAVU SANS MONO" panose="020B0609030804020204" pitchFamily="49" charset="0"/>
                <a:ea typeface="阿里巴巴普惠体" pitchFamily="18" charset="-122"/>
              </a:rPr>
              <a:t>：阿里云通义千问的</a:t>
            </a:r>
            <a:r>
              <a:rPr kumimoji="1" lang="en-US" altLang="zh-CN" sz="1600">
                <a:latin typeface="DEJAVU SANS MONO" panose="020B0609030804020204" pitchFamily="49" charset="0"/>
                <a:ea typeface="阿里巴巴普惠体" pitchFamily="18" charset="-122"/>
              </a:rPr>
              <a:t>Python</a:t>
            </a:r>
            <a:r>
              <a:rPr kumimoji="1" lang="zh-CN" altLang="en-US" sz="1600">
                <a:latin typeface="DEJAVU SANS MONO" panose="020B0609030804020204" pitchFamily="49" charset="0"/>
                <a:ea typeface="阿里巴巴普惠体" pitchFamily="18" charset="-122"/>
              </a:rPr>
              <a:t> </a:t>
            </a:r>
            <a:r>
              <a:rPr kumimoji="1" lang="en-US" altLang="zh-CN" sz="1600">
                <a:latin typeface="DEJAVU SANS MONO" panose="020B0609030804020204" pitchFamily="49" charset="0"/>
                <a:ea typeface="阿里巴巴普惠体" pitchFamily="18" charset="-122"/>
              </a:rPr>
              <a:t>SDK</a:t>
            </a: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chromadb</a:t>
            </a:r>
            <a:r>
              <a:rPr kumimoji="1" lang="zh-CN" altLang="en-US" sz="1600">
                <a:latin typeface="DEJAVU SANS MONO" panose="020B0609030804020204" pitchFamily="49" charset="0"/>
                <a:ea typeface="阿里巴巴普惠体" pitchFamily="18" charset="-122"/>
              </a:rPr>
              <a:t>：轻量向量数据库（后续使用）</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bs4</a:t>
            </a:r>
            <a:r>
              <a:rPr kumimoji="1" lang="zh-CN" altLang="en-US" sz="1600">
                <a:latin typeface="DEJAVU SANS MONO" panose="020B0609030804020204" pitchFamily="49" charset="0"/>
                <a:ea typeface="阿里巴巴普惠体" pitchFamily="18" charset="-122"/>
              </a:rPr>
              <a:t>：</a:t>
            </a:r>
            <a:r>
              <a:rPr kumimoji="1" lang="en-US" altLang="zh-CN" sz="1600">
                <a:latin typeface="DEJAVU SANS MONO" panose="020B0609030804020204" pitchFamily="49" charset="0"/>
                <a:ea typeface="阿里巴巴普惠体" pitchFamily="18" charset="-122"/>
              </a:rPr>
              <a:t>BeautifulSqop4</a:t>
            </a:r>
            <a:r>
              <a:rPr kumimoji="1" lang="zh-CN" altLang="en-US" sz="1600">
                <a:latin typeface="DEJAVU SANS MONO" panose="020B0609030804020204" pitchFamily="49" charset="0"/>
                <a:ea typeface="阿里巴巴普惠体" pitchFamily="18" charset="-122"/>
              </a:rPr>
              <a:t>库，协助解析</a:t>
            </a:r>
            <a:r>
              <a:rPr kumimoji="1" lang="en-US" altLang="zh-CN" sz="1600">
                <a:latin typeface="DEJAVU SANS MONO" panose="020B0609030804020204" pitchFamily="49" charset="0"/>
                <a:ea typeface="阿里巴巴普惠体" pitchFamily="18" charset="-122"/>
              </a:rPr>
              <a:t>HTML</a:t>
            </a:r>
            <a:r>
              <a:rPr kumimoji="1" lang="zh-CN" altLang="en-US" sz="1600">
                <a:latin typeface="DEJAVU SANS MONO" panose="020B0609030804020204" pitchFamily="49" charset="0"/>
                <a:ea typeface="阿里巴巴普惠体" pitchFamily="18" charset="-122"/>
              </a:rPr>
              <a:t>文档（后续学习文档加载器使用）</a:t>
            </a:r>
            <a:endParaRPr kumimoji="1" lang="en-US" altLang="zh-CN" sz="1600">
              <a:latin typeface="DEJAVU SANS MONO" panose="020B0609030804020204" pitchFamily="49" charset="0"/>
              <a:ea typeface="阿里巴巴普惠体" pitchFamily="18" charset="-122"/>
            </a:endParaRPr>
          </a:p>
        </p:txBody>
      </p:sp>
      <p:pic>
        <p:nvPicPr>
          <p:cNvPr id="7" name="图片 6" descr="图片包含 图标&#10;&#10;AI 生成的内容可能不正确。">
            <a:extLst>
              <a:ext uri="{FF2B5EF4-FFF2-40B4-BE49-F238E27FC236}">
                <a16:creationId xmlns:a16="http://schemas.microsoft.com/office/drawing/2014/main" id="{13C2D3FB-75A6-2A0F-E45C-BC3F0E85CB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28130">
            <a:off x="9568668" y="3985079"/>
            <a:ext cx="2703736" cy="2703736"/>
          </a:xfrm>
          <a:prstGeom prst="rect">
            <a:avLst/>
          </a:prstGeom>
        </p:spPr>
      </p:pic>
    </p:spTree>
    <p:extLst>
      <p:ext uri="{BB962C8B-B14F-4D97-AF65-F5344CB8AC3E}">
        <p14:creationId xmlns:p14="http://schemas.microsoft.com/office/powerpoint/2010/main" val="2459893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Models</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：大语言模型的使用</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F27A9BB2-925B-DD80-F689-E8C9FF86AACB}"/>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17772B1B-7E9E-32F5-AF98-AF8E34D49DF8}"/>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Models</a:t>
            </a:r>
          </a:p>
        </p:txBody>
      </p:sp>
      <p:sp>
        <p:nvSpPr>
          <p:cNvPr id="3" name="文本占位符 2"/>
          <p:cNvSpPr>
            <a:spLocks noGrp="1"/>
          </p:cNvSpPr>
          <p:nvPr>
            <p:ph type="body" sz="quarter" idx="11"/>
          </p:nvPr>
        </p:nvSpPr>
        <p:spPr>
          <a:xfrm>
            <a:off x="479425" y="1124585"/>
            <a:ext cx="11385550" cy="3960599"/>
          </a:xfrm>
        </p:spPr>
        <p:txBody>
          <a:bodyPr/>
          <a:lstStyle/>
          <a:p>
            <a:r>
              <a:rPr lang="zh-CN" altLang="en-US" sz="1600" dirty="0">
                <a:solidFill>
                  <a:schemeClr val="tx1">
                    <a:lumMod val="85000"/>
                    <a:lumOff val="15000"/>
                  </a:schemeClr>
                </a:solidFill>
              </a:rPr>
              <a:t>现在市面上的模型多如牛毛，各种各样的模型不断出现，</a:t>
            </a:r>
            <a:r>
              <a:rPr lang="en-US" altLang="zh-CN" sz="1600" dirty="0">
                <a:solidFill>
                  <a:schemeClr val="tx1">
                    <a:lumMod val="85000"/>
                    <a:lumOff val="15000"/>
                  </a:schemeClr>
                </a:solidFill>
              </a:rPr>
              <a:t>LangChain</a:t>
            </a:r>
            <a:r>
              <a:rPr lang="zh-CN" altLang="en-US" sz="1600" dirty="0">
                <a:solidFill>
                  <a:schemeClr val="tx1">
                    <a:lumMod val="85000"/>
                    <a:lumOff val="15000"/>
                  </a:schemeClr>
                </a:solidFill>
              </a:rPr>
              <a:t>模型组件提供了与各种模型的集成，并为所有模型提供一个精简的统一接口。</a:t>
            </a:r>
          </a:p>
          <a:p>
            <a:r>
              <a:rPr lang="en-US" altLang="zh-CN" sz="1600" dirty="0">
                <a:solidFill>
                  <a:schemeClr val="tx1">
                    <a:lumMod val="85000"/>
                    <a:lumOff val="15000"/>
                  </a:schemeClr>
                </a:solidFill>
              </a:rPr>
              <a:t>LangChain</a:t>
            </a:r>
            <a:r>
              <a:rPr lang="zh-CN" altLang="en-US" sz="1600" dirty="0">
                <a:solidFill>
                  <a:schemeClr val="tx1">
                    <a:lumMod val="85000"/>
                    <a:lumOff val="15000"/>
                  </a:schemeClr>
                </a:solidFill>
              </a:rPr>
              <a:t>目前支持三种类型的模型：</a:t>
            </a:r>
            <a:r>
              <a:rPr lang="en-US" altLang="zh-CN" sz="1600" dirty="0">
                <a:solidFill>
                  <a:schemeClr val="tx1">
                    <a:lumMod val="85000"/>
                    <a:lumOff val="15000"/>
                  </a:schemeClr>
                </a:solidFill>
              </a:rPr>
              <a:t>LLMs</a:t>
            </a:r>
            <a:r>
              <a:rPr lang="zh-CN" altLang="en-US" sz="1600" dirty="0">
                <a:solidFill>
                  <a:schemeClr val="tx1">
                    <a:lumMod val="85000"/>
                    <a:lumOff val="15000"/>
                  </a:schemeClr>
                </a:solidFill>
              </a:rPr>
              <a:t>（大语言模型）、</a:t>
            </a:r>
            <a:r>
              <a:rPr lang="en-US" altLang="zh-CN" sz="1600" dirty="0">
                <a:solidFill>
                  <a:schemeClr val="tx1">
                    <a:lumMod val="85000"/>
                    <a:lumOff val="15000"/>
                  </a:schemeClr>
                </a:solidFill>
              </a:rPr>
              <a:t>Chat Models(</a:t>
            </a:r>
            <a:r>
              <a:rPr lang="zh-CN" altLang="en-US" sz="1600" dirty="0">
                <a:solidFill>
                  <a:schemeClr val="tx1">
                    <a:lumMod val="85000"/>
                    <a:lumOff val="15000"/>
                  </a:schemeClr>
                </a:solidFill>
              </a:rPr>
              <a:t>聊天模型</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a:t>
            </a:r>
            <a:r>
              <a:rPr lang="en-US" altLang="zh-CN" sz="1600" dirty="0">
                <a:solidFill>
                  <a:schemeClr val="tx1">
                    <a:lumMod val="85000"/>
                    <a:lumOff val="15000"/>
                  </a:schemeClr>
                </a:solidFill>
              </a:rPr>
              <a:t>Embeddings Models(</a:t>
            </a:r>
            <a:r>
              <a:rPr lang="zh-CN" altLang="en-US" sz="1600" dirty="0">
                <a:solidFill>
                  <a:schemeClr val="tx1">
                    <a:lumMod val="85000"/>
                    <a:lumOff val="15000"/>
                  </a:schemeClr>
                </a:solidFill>
              </a:rPr>
              <a:t>嵌入模型）</a:t>
            </a:r>
            <a:r>
              <a:rPr lang="en-US" altLang="zh-CN" sz="1600" dirty="0">
                <a:solidFill>
                  <a:schemeClr val="tx1">
                    <a:lumMod val="85000"/>
                    <a:lumOff val="15000"/>
                  </a:schemeClr>
                </a:solidFill>
              </a:rPr>
              <a:t>.</a:t>
            </a:r>
          </a:p>
          <a:p>
            <a:endParaRPr lang="en-US" altLang="zh-CN" sz="1600" dirty="0">
              <a:solidFill>
                <a:schemeClr val="tx1">
                  <a:lumMod val="85000"/>
                  <a:lumOff val="15000"/>
                </a:schemeClr>
              </a:solidFill>
            </a:endParaRPr>
          </a:p>
          <a:p>
            <a:pPr marL="285750" indent="-285750">
              <a:buFont typeface="Arial" panose="020B0604020202090204" pitchFamily="34" charset="0"/>
              <a:buChar char="•"/>
            </a:pPr>
            <a:r>
              <a:rPr lang="en-US" altLang="zh-CN" sz="1600" dirty="0">
                <a:solidFill>
                  <a:schemeClr val="tx1">
                    <a:lumMod val="85000"/>
                    <a:lumOff val="15000"/>
                  </a:schemeClr>
                </a:solidFill>
              </a:rPr>
              <a:t>LLMs:</a:t>
            </a:r>
            <a:r>
              <a:rPr lang="zh-CN" altLang="en-US" sz="1600" dirty="0">
                <a:solidFill>
                  <a:schemeClr val="tx1">
                    <a:lumMod val="85000"/>
                    <a:lumOff val="15000"/>
                  </a:schemeClr>
                </a:solidFill>
              </a:rPr>
              <a:t>是技术范畴的统称，指基于大参数量、海量文本训练的 </a:t>
            </a:r>
            <a:r>
              <a:rPr lang="en-US" altLang="zh-CN" sz="1600" dirty="0">
                <a:solidFill>
                  <a:schemeClr val="tx1">
                    <a:lumMod val="85000"/>
                    <a:lumOff val="15000"/>
                  </a:schemeClr>
                </a:solidFill>
              </a:rPr>
              <a:t>Transformer </a:t>
            </a:r>
            <a:r>
              <a:rPr lang="zh-CN" altLang="en-US" sz="1600" dirty="0">
                <a:solidFill>
                  <a:schemeClr val="tx1">
                    <a:lumMod val="85000"/>
                    <a:lumOff val="15000"/>
                  </a:schemeClr>
                </a:solidFill>
              </a:rPr>
              <a:t>架构模型，核心能力是理解和生成自然语言，主要服务于文本生成场景</a:t>
            </a:r>
            <a:endParaRPr lang="en-US" altLang="zh-CN" sz="1600" dirty="0">
              <a:solidFill>
                <a:schemeClr val="tx1">
                  <a:lumMod val="85000"/>
                  <a:lumOff val="15000"/>
                </a:schemeClr>
              </a:solidFill>
            </a:endParaRPr>
          </a:p>
          <a:p>
            <a:pPr marL="285750" indent="-285750">
              <a:buFont typeface="Arial" panose="020B0604020202090204" pitchFamily="34" charset="0"/>
              <a:buChar char="•"/>
            </a:pPr>
            <a:r>
              <a:rPr lang="zh-CN" altLang="en-US" sz="1600" dirty="0">
                <a:solidFill>
                  <a:schemeClr val="tx1">
                    <a:lumMod val="85000"/>
                    <a:lumOff val="15000"/>
                  </a:schemeClr>
                </a:solidFill>
              </a:rPr>
              <a:t>聊天模型</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是应用范畴的细分，是专为对话场景优化的 </a:t>
            </a:r>
            <a:r>
              <a:rPr lang="en-US" altLang="zh-CN" sz="1600" dirty="0">
                <a:solidFill>
                  <a:schemeClr val="tx1">
                    <a:lumMod val="85000"/>
                    <a:lumOff val="15000"/>
                  </a:schemeClr>
                </a:solidFill>
              </a:rPr>
              <a:t>LLMs</a:t>
            </a:r>
            <a:r>
              <a:rPr lang="zh-CN" altLang="en-US" sz="1600" dirty="0">
                <a:solidFill>
                  <a:schemeClr val="tx1">
                    <a:lumMod val="85000"/>
                    <a:lumOff val="15000"/>
                  </a:schemeClr>
                </a:solidFill>
              </a:rPr>
              <a:t>，核心能力是模拟人类对话的轮次交互，主要服务于聊天场景</a:t>
            </a:r>
            <a:endParaRPr lang="en-US" altLang="zh-CN" sz="1600" dirty="0">
              <a:solidFill>
                <a:schemeClr val="tx1">
                  <a:lumMod val="85000"/>
                  <a:lumOff val="15000"/>
                </a:schemeClr>
              </a:solidFill>
            </a:endParaRPr>
          </a:p>
          <a:p>
            <a:pPr marL="285750" indent="-285750">
              <a:buFont typeface="Arial" panose="020B0604020202090204" pitchFamily="34" charset="0"/>
              <a:buChar char="•"/>
            </a:pPr>
            <a:r>
              <a:rPr lang="zh-CN" altLang="en-US" sz="1600" dirty="0">
                <a:solidFill>
                  <a:schemeClr val="tx1">
                    <a:lumMod val="85000"/>
                    <a:lumOff val="15000"/>
                  </a:schemeClr>
                </a:solidFill>
              </a:rPr>
              <a:t>文本嵌入模型</a:t>
            </a:r>
            <a:r>
              <a:rPr lang="en-US" altLang="zh-CN" sz="1600" dirty="0">
                <a:solidFill>
                  <a:schemeClr val="tx1">
                    <a:lumMod val="85000"/>
                    <a:lumOff val="15000"/>
                  </a:schemeClr>
                </a:solidFill>
              </a:rPr>
              <a:t>: </a:t>
            </a:r>
            <a:r>
              <a:rPr lang="zh-CN" altLang="en-US" sz="1600" dirty="0">
                <a:solidFill>
                  <a:schemeClr val="tx1">
                    <a:lumMod val="85000"/>
                    <a:lumOff val="15000"/>
                  </a:schemeClr>
                </a:solidFill>
              </a:rPr>
              <a:t>文本嵌入模型接收文本作为输入</a:t>
            </a:r>
            <a:r>
              <a:rPr lang="en-US" altLang="zh-CN" sz="1600" dirty="0">
                <a:solidFill>
                  <a:schemeClr val="tx1">
                    <a:lumMod val="85000"/>
                    <a:lumOff val="15000"/>
                  </a:schemeClr>
                </a:solidFill>
              </a:rPr>
              <a:t>, </a:t>
            </a:r>
            <a:r>
              <a:rPr lang="zh-CN" altLang="en-US" sz="1600" dirty="0">
                <a:solidFill>
                  <a:schemeClr val="tx1">
                    <a:lumMod val="85000"/>
                    <a:lumOff val="15000"/>
                  </a:schemeClr>
                </a:solidFill>
              </a:rPr>
              <a:t>得到文本的向量</a:t>
            </a:r>
            <a:r>
              <a:rPr lang="en-US" altLang="zh-CN" sz="1600" dirty="0">
                <a:solidFill>
                  <a:schemeClr val="tx1">
                    <a:lumMod val="85000"/>
                    <a:lumOff val="15000"/>
                  </a:schemeClr>
                </a:solidFill>
              </a:rPr>
              <a:t>.</a:t>
            </a:r>
          </a:p>
          <a:p>
            <a:endParaRPr lang="en-US" altLang="zh-CN" sz="1600" dirty="0">
              <a:solidFill>
                <a:schemeClr val="tx1">
                  <a:lumMod val="85000"/>
                  <a:lumOff val="15000"/>
                </a:schemeClr>
              </a:solidFill>
            </a:endParaRPr>
          </a:p>
          <a:p>
            <a:r>
              <a:rPr lang="en-US" altLang="zh-CN" sz="1600" dirty="0">
                <a:solidFill>
                  <a:schemeClr val="tx1">
                    <a:lumMod val="85000"/>
                    <a:lumOff val="15000"/>
                  </a:schemeClr>
                </a:solidFill>
              </a:rPr>
              <a:t>LangChain</a:t>
            </a:r>
            <a:r>
              <a:rPr lang="zh-CN" altLang="en-US" sz="1600" dirty="0">
                <a:solidFill>
                  <a:schemeClr val="tx1">
                    <a:lumMod val="85000"/>
                    <a:lumOff val="15000"/>
                  </a:schemeClr>
                </a:solidFill>
              </a:rPr>
              <a:t>支持的三类模型，它们的使用场景不同，输入和输出不同，开发者需要根据项目需要选择相应。</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a:p>
            <a:r>
              <a:rPr lang="zh-CN" altLang="en-US" sz="1600" dirty="0">
                <a:solidFill>
                  <a:schemeClr val="tx1">
                    <a:lumMod val="85000"/>
                    <a:lumOff val="15000"/>
                  </a:schemeClr>
                </a:solidFill>
              </a:rPr>
              <a:t>我们所用的阿里云通义千问系列主要来自于：</a:t>
            </a:r>
            <a:r>
              <a:rPr lang="en-US" altLang="zh-CN" sz="1600" dirty="0">
                <a:solidFill>
                  <a:schemeClr val="tx1">
                    <a:lumMod val="85000"/>
                    <a:lumOff val="15000"/>
                  </a:schemeClr>
                </a:solidFill>
              </a:rPr>
              <a:t>langchain_community</a:t>
            </a:r>
            <a:r>
              <a:rPr lang="zh-CN" altLang="en-US" sz="1600" dirty="0">
                <a:solidFill>
                  <a:schemeClr val="tx1">
                    <a:lumMod val="85000"/>
                    <a:lumOff val="15000"/>
                  </a:schemeClr>
                </a:solidFill>
              </a:rPr>
              <a:t>包</a:t>
            </a:r>
            <a:endParaRPr lang="en-US" altLang="zh-CN" sz="1600" dirty="0">
              <a:solidFill>
                <a:schemeClr val="tx1">
                  <a:lumMod val="85000"/>
                  <a:lumOff val="15000"/>
                </a:schemeClr>
              </a:solidFill>
            </a:endParaRPr>
          </a:p>
          <a:p>
            <a:endParaRPr lang="zh-CN" altLang="en-US" sz="1600" dirty="0">
              <a:solidFill>
                <a:schemeClr val="tx1">
                  <a:lumMod val="85000"/>
                  <a:lumOff val="15000"/>
                </a:schemeClr>
              </a:solidFill>
            </a:endParaRPr>
          </a:p>
        </p:txBody>
      </p:sp>
      <p:pic>
        <p:nvPicPr>
          <p:cNvPr id="5" name="图片 4" descr="徽标&#10;&#10;AI 生成的内容可能不正确。">
            <a:extLst>
              <a:ext uri="{FF2B5EF4-FFF2-40B4-BE49-F238E27FC236}">
                <a16:creationId xmlns:a16="http://schemas.microsoft.com/office/drawing/2014/main" id="{D9086ED3-C7D1-F26E-0CC8-58A74CD389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6096" y="5085184"/>
            <a:ext cx="1675904" cy="16759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LLMs</a:t>
            </a:r>
            <a:r>
              <a:rPr lang="zh-CN" altLang="en-US">
                <a:solidFill>
                  <a:schemeClr val="tx1">
                    <a:lumMod val="85000"/>
                    <a:lumOff val="15000"/>
                  </a:schemeClr>
                </a:solidFill>
              </a:rPr>
              <a:t>（阿里云大语言模型的访问）</a:t>
            </a:r>
          </a:p>
        </p:txBody>
      </p:sp>
      <p:sp>
        <p:nvSpPr>
          <p:cNvPr id="3" name="文本占位符 2"/>
          <p:cNvSpPr>
            <a:spLocks noGrp="1"/>
          </p:cNvSpPr>
          <p:nvPr>
            <p:ph type="body" sz="quarter" idx="11"/>
          </p:nvPr>
        </p:nvSpPr>
        <p:spPr>
          <a:xfrm>
            <a:off x="479425" y="1124585"/>
            <a:ext cx="11385550" cy="1978025"/>
          </a:xfrm>
        </p:spPr>
        <p:txBody>
          <a:bodyPr/>
          <a:lstStyle/>
          <a:p>
            <a:r>
              <a:rPr lang="en-US" altLang="zh-CN" sz="1600" dirty="0">
                <a:solidFill>
                  <a:schemeClr val="tx1">
                    <a:lumMod val="85000"/>
                    <a:lumOff val="15000"/>
                  </a:schemeClr>
                </a:solidFill>
              </a:rPr>
              <a:t>LLMs</a:t>
            </a:r>
            <a:r>
              <a:rPr lang="zh-CN" altLang="en-US" sz="1600" dirty="0">
                <a:solidFill>
                  <a:schemeClr val="tx1">
                    <a:lumMod val="85000"/>
                    <a:lumOff val="15000"/>
                  </a:schemeClr>
                </a:solidFill>
              </a:rPr>
              <a:t>使用场景最多，常用大模型的下载库：</a:t>
            </a:r>
          </a:p>
          <a:p>
            <a:pPr marL="285750" indent="-285750">
              <a:buFont typeface="Arial" panose="020B0604020202090204" pitchFamily="34" charset="0"/>
              <a:buChar char="•"/>
            </a:pPr>
            <a:r>
              <a:rPr lang="en-US" altLang="zh-CN" sz="1600" dirty="0">
                <a:solidFill>
                  <a:schemeClr val="tx1">
                    <a:lumMod val="85000"/>
                    <a:lumOff val="15000"/>
                  </a:schemeClr>
                </a:solidFill>
              </a:rPr>
              <a:t>https://</a:t>
            </a:r>
            <a:r>
              <a:rPr lang="en-US" altLang="zh-CN" sz="1600" dirty="0" err="1">
                <a:solidFill>
                  <a:schemeClr val="tx1">
                    <a:lumMod val="85000"/>
                    <a:lumOff val="15000"/>
                  </a:schemeClr>
                </a:solidFill>
              </a:rPr>
              <a:t>huggingface.co</a:t>
            </a:r>
            <a:r>
              <a:rPr lang="en-US" altLang="zh-CN" sz="1600" dirty="0">
                <a:solidFill>
                  <a:schemeClr val="tx1">
                    <a:lumMod val="85000"/>
                    <a:lumOff val="15000"/>
                  </a:schemeClr>
                </a:solidFill>
              </a:rPr>
              <a:t>/models</a:t>
            </a:r>
          </a:p>
          <a:p>
            <a:pPr marL="285750" indent="-285750">
              <a:buFont typeface="Arial" panose="020B0604020202090204" pitchFamily="34" charset="0"/>
              <a:buChar char="•"/>
            </a:pPr>
            <a:r>
              <a:rPr lang="en-US" altLang="zh-CN" sz="1600" dirty="0">
                <a:solidFill>
                  <a:schemeClr val="tx1">
                    <a:lumMod val="85000"/>
                    <a:lumOff val="15000"/>
                  </a:schemeClr>
                </a:solidFill>
              </a:rPr>
              <a:t>https://</a:t>
            </a:r>
            <a:r>
              <a:rPr lang="en-US" altLang="zh-CN" sz="1600" dirty="0" err="1">
                <a:solidFill>
                  <a:schemeClr val="tx1">
                    <a:lumMod val="85000"/>
                    <a:lumOff val="15000"/>
                  </a:schemeClr>
                </a:solidFill>
              </a:rPr>
              <a:t>modelscope.cn</a:t>
            </a:r>
            <a:r>
              <a:rPr lang="en-US" altLang="zh-CN" sz="1600" dirty="0">
                <a:solidFill>
                  <a:schemeClr val="tx1">
                    <a:lumMod val="85000"/>
                    <a:lumOff val="15000"/>
                  </a:schemeClr>
                </a:solidFill>
              </a:rPr>
              <a:t>/models</a:t>
            </a:r>
          </a:p>
          <a:p>
            <a:pPr>
              <a:buFont typeface="Arial" panose="020B0604020202090204" pitchFamily="34" charset="0"/>
            </a:pPr>
            <a:r>
              <a:rPr lang="zh-CN" altLang="en-US" sz="1600" dirty="0">
                <a:solidFill>
                  <a:schemeClr val="tx1">
                    <a:lumMod val="85000"/>
                    <a:lumOff val="15000"/>
                  </a:schemeClr>
                </a:solidFill>
              </a:rPr>
              <a:t>同时</a:t>
            </a:r>
            <a:r>
              <a:rPr lang="en-US" altLang="zh-CN" sz="1600" dirty="0">
                <a:solidFill>
                  <a:schemeClr val="tx1">
                    <a:lumMod val="85000"/>
                    <a:lumOff val="15000"/>
                  </a:schemeClr>
                </a:solidFill>
              </a:rPr>
              <a:t>LangChain</a:t>
            </a:r>
            <a:r>
              <a:rPr lang="zh-CN" altLang="en-US" sz="1600" dirty="0">
                <a:solidFill>
                  <a:schemeClr val="tx1">
                    <a:lumMod val="85000"/>
                    <a:lumOff val="15000"/>
                  </a:schemeClr>
                </a:solidFill>
              </a:rPr>
              <a:t>支持对许多模型的调用，以通义千问为例：</a:t>
            </a:r>
          </a:p>
        </p:txBody>
      </p:sp>
      <p:sp>
        <p:nvSpPr>
          <p:cNvPr id="4" name="文本框 3"/>
          <p:cNvSpPr txBox="1"/>
          <p:nvPr/>
        </p:nvSpPr>
        <p:spPr>
          <a:xfrm>
            <a:off x="551815" y="2637155"/>
            <a:ext cx="6453505" cy="1384995"/>
          </a:xfrm>
          <a:prstGeom prst="rect">
            <a:avLst/>
          </a:prstGeom>
          <a:ln>
            <a:solidFill>
              <a:schemeClr val="bg1">
                <a:lumMod val="50000"/>
              </a:schemeClr>
            </a:solidFill>
          </a:ln>
        </p:spPr>
        <p:txBody>
          <a:bodyPr wrap="square">
            <a:spAutoFit/>
          </a:bodyPr>
          <a:lstStyle/>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D73A49"/>
                </a:solidFill>
                <a:latin typeface="Source Code Pro" panose="020B0309030403020204"/>
                <a:ea typeface="Source Code Pro" panose="020B0309030403020204"/>
              </a:rPr>
              <a:t>from </a:t>
            </a:r>
            <a:r>
              <a:rPr lang="en-US" altLang="zh-CN" sz="1400" dirty="0" err="1">
                <a:solidFill>
                  <a:srgbClr val="6F42C1"/>
                </a:solidFill>
                <a:latin typeface="Source Code Pro" panose="020B0309030403020204"/>
                <a:ea typeface="Source Code Pro" panose="020B0309030403020204"/>
              </a:rPr>
              <a:t>langchain_community.llms.tongyi</a:t>
            </a:r>
            <a:r>
              <a:rPr lang="en-US" altLang="zh-CN" sz="1400" dirty="0">
                <a:solidFill>
                  <a:srgbClr val="6F42C1"/>
                </a:solidFill>
                <a:latin typeface="Source Code Pro" panose="020B0309030403020204"/>
                <a:ea typeface="Source Code Pro" panose="020B0309030403020204"/>
              </a:rPr>
              <a:t> </a:t>
            </a:r>
            <a:r>
              <a:rPr lang="en-US" altLang="zh-CN" sz="1400" dirty="0">
                <a:solidFill>
                  <a:srgbClr val="D73A49"/>
                </a:solidFill>
                <a:latin typeface="Source Code Pro" panose="020B0309030403020204"/>
                <a:ea typeface="Source Code Pro" panose="020B0309030403020204"/>
              </a:rPr>
              <a:t>import </a:t>
            </a:r>
            <a:r>
              <a:rPr lang="en-US" altLang="zh-CN" sz="1400" dirty="0" err="1">
                <a:solidFill>
                  <a:srgbClr val="6F42C1"/>
                </a:solidFill>
                <a:latin typeface="Source Code Pro" panose="020B0309030403020204"/>
                <a:ea typeface="Source Code Pro" panose="020B0309030403020204"/>
              </a:rPr>
              <a:t>Tongyi</a:t>
            </a:r>
            <a:endParaRPr lang="en-US" altLang="zh-CN" sz="1400" dirty="0">
              <a:solidFill>
                <a:srgbClr val="6F42C1"/>
              </a:solidFill>
              <a:latin typeface="Source Code Pro" panose="020B0309030403020204"/>
              <a:ea typeface="Source Code Pro" panose="020B0309030403020204"/>
            </a:endParaRP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969896"/>
                </a:solidFill>
                <a:latin typeface="Source Code Pro" panose="020B0309030403020204"/>
                <a:ea typeface="Source Code Pro" panose="020B0309030403020204"/>
              </a:rPr>
              <a:t>### </a:t>
            </a:r>
            <a:r>
              <a:rPr lang="zh-CN" altLang="en-US" sz="1400" dirty="0">
                <a:solidFill>
                  <a:srgbClr val="969896"/>
                </a:solidFill>
                <a:latin typeface="Menlo-Regular" panose="020B0609030804020204"/>
                <a:ea typeface="Menlo-Regular" panose="020B0609030804020204"/>
              </a:rPr>
              <a:t>实例化模型</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err="1">
                <a:solidFill>
                  <a:srgbClr val="000000"/>
                </a:solidFill>
                <a:latin typeface="Source Code Pro" panose="020B0309030403020204"/>
                <a:ea typeface="Source Code Pro" panose="020B0309030403020204"/>
              </a:rPr>
              <a:t>llm</a:t>
            </a:r>
            <a:r>
              <a:rPr lang="en-US" altLang="zh-CN" sz="1400" dirty="0">
                <a:solidFill>
                  <a:srgbClr val="000000"/>
                </a:solidFill>
                <a:latin typeface="Source Code Pro" panose="020B0309030403020204"/>
                <a:ea typeface="Source Code Pro" panose="020B0309030403020204"/>
              </a:rPr>
              <a:t> </a:t>
            </a:r>
            <a:r>
              <a:rPr lang="en-US" altLang="zh-CN" sz="1400" dirty="0">
                <a:solidFill>
                  <a:srgbClr val="B31D28"/>
                </a:solidFill>
                <a:latin typeface="Source Code Pro" panose="020B0309030403020204"/>
                <a:ea typeface="Source Code Pro" panose="020B0309030403020204"/>
              </a:rPr>
              <a:t>= </a:t>
            </a:r>
            <a:r>
              <a:rPr lang="en-US" altLang="zh-CN" sz="1400" dirty="0" err="1">
                <a:solidFill>
                  <a:srgbClr val="000000"/>
                </a:solidFill>
                <a:latin typeface="Source Code Pro" panose="020B0309030403020204"/>
                <a:ea typeface="Source Code Pro" panose="020B0309030403020204"/>
              </a:rPr>
              <a:t>Tongyi</a:t>
            </a:r>
            <a:r>
              <a:rPr lang="en-US" altLang="zh-CN" sz="1400" dirty="0">
                <a:solidFill>
                  <a:srgbClr val="000000"/>
                </a:solidFill>
                <a:latin typeface="Source Code Pro" panose="020B0309030403020204"/>
                <a:ea typeface="Source Code Pro" panose="020B0309030403020204"/>
              </a:rPr>
              <a:t>(model</a:t>
            </a:r>
            <a:r>
              <a:rPr lang="en-US" altLang="zh-CN" sz="1400" dirty="0">
                <a:solidFill>
                  <a:srgbClr val="B31D28"/>
                </a:solidFill>
                <a:latin typeface="Source Code Pro" panose="020B0309030403020204"/>
                <a:ea typeface="Source Code Pro" panose="020B0309030403020204"/>
              </a:rPr>
              <a:t>=</a:t>
            </a:r>
            <a:r>
              <a:rPr lang="en-US" altLang="zh-CN" sz="1400" dirty="0">
                <a:solidFill>
                  <a:srgbClr val="032F62"/>
                </a:solidFill>
                <a:latin typeface="Source Code Pro" panose="020B0309030403020204"/>
                <a:ea typeface="Source Code Pro" panose="020B0309030403020204"/>
              </a:rPr>
              <a:t>'</a:t>
            </a:r>
            <a:r>
              <a:rPr lang="en-US" altLang="zh-CN" sz="1400" dirty="0" err="1">
                <a:solidFill>
                  <a:srgbClr val="032F62"/>
                </a:solidFill>
                <a:latin typeface="Source Code Pro" panose="020B0309030403020204"/>
                <a:ea typeface="Source Code Pro" panose="020B0309030403020204"/>
              </a:rPr>
              <a:t>qwen</a:t>
            </a:r>
            <a:r>
              <a:rPr lang="en-US" altLang="zh-CN" sz="1400" dirty="0">
                <a:solidFill>
                  <a:srgbClr val="032F62"/>
                </a:solidFill>
                <a:latin typeface="Source Code Pro" panose="020B0309030403020204"/>
                <a:ea typeface="Source Code Pro" panose="020B0309030403020204"/>
              </a:rPr>
              <a:t>-max'</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969896"/>
                </a:solidFill>
                <a:latin typeface="Source Code Pro" panose="020B0309030403020204"/>
                <a:ea typeface="Source Code Pro" panose="020B0309030403020204"/>
              </a:rPr>
              <a:t>### </a:t>
            </a:r>
            <a:r>
              <a:rPr lang="zh-CN" altLang="en-US" sz="1400" dirty="0">
                <a:solidFill>
                  <a:srgbClr val="969896"/>
                </a:solidFill>
                <a:latin typeface="Menlo-Regular" panose="020B0609030804020204"/>
                <a:ea typeface="Menlo-Regular" panose="020B0609030804020204"/>
              </a:rPr>
              <a:t>模型推理</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res </a:t>
            </a:r>
            <a:r>
              <a:rPr lang="en-US" altLang="zh-CN" sz="1400" dirty="0">
                <a:solidFill>
                  <a:srgbClr val="B31D28"/>
                </a:solidFill>
                <a:latin typeface="Source Code Pro" panose="020B0309030403020204"/>
                <a:ea typeface="Source Code Pro" panose="020B0309030403020204"/>
              </a:rPr>
              <a:t>= </a:t>
            </a:r>
            <a:r>
              <a:rPr lang="en-US" altLang="zh-CN" sz="1400" dirty="0" err="1">
                <a:solidFill>
                  <a:srgbClr val="000000"/>
                </a:solidFill>
                <a:latin typeface="Source Code Pro" panose="020B0309030403020204"/>
                <a:ea typeface="Source Code Pro" panose="020B0309030403020204"/>
              </a:rPr>
              <a:t>llm.</a:t>
            </a:r>
            <a:r>
              <a:rPr lang="en-US" altLang="zh-CN" sz="1400" dirty="0" err="1">
                <a:solidFill>
                  <a:srgbClr val="6F42C1"/>
                </a:solidFill>
                <a:latin typeface="Source Code Pro" panose="020B0309030403020204"/>
                <a:ea typeface="Source Code Pro" panose="020B0309030403020204"/>
              </a:rPr>
              <a:t>invoke</a:t>
            </a:r>
            <a:r>
              <a:rPr lang="en-US" altLang="zh-CN" sz="1400" dirty="0">
                <a:solidFill>
                  <a:srgbClr val="000000"/>
                </a:solidFill>
                <a:latin typeface="Source Code Pro" panose="020B0309030403020204"/>
                <a:ea typeface="Source Code Pro" panose="020B0309030403020204"/>
              </a:rPr>
              <a:t>(</a:t>
            </a:r>
            <a:r>
              <a:rPr lang="en-US" altLang="zh-CN" sz="1400" dirty="0">
                <a:solidFill>
                  <a:srgbClr val="032F62"/>
                </a:solidFill>
                <a:latin typeface="Source Code Pro" panose="020B0309030403020204"/>
                <a:ea typeface="Source Code Pro" panose="020B0309030403020204"/>
              </a:rPr>
              <a:t>"</a:t>
            </a:r>
            <a:r>
              <a:rPr lang="zh-CN" altLang="en-US" sz="1400" dirty="0">
                <a:solidFill>
                  <a:srgbClr val="032F62"/>
                </a:solidFill>
                <a:latin typeface="Menlo-Regular" panose="020B0609030804020204"/>
                <a:ea typeface="Menlo-Regular" panose="020B0609030804020204"/>
              </a:rPr>
              <a:t>帮我讲个笑话吧</a:t>
            </a:r>
            <a:r>
              <a:rPr lang="en-US" altLang="zh-CN" sz="1400" dirty="0">
                <a:solidFill>
                  <a:srgbClr val="032F62"/>
                </a:solidFill>
                <a:latin typeface="Source Code Pro" panose="020B0309030403020204"/>
                <a:ea typeface="Source Code Pro" panose="020B0309030403020204"/>
              </a:rPr>
              <a:t>"</a:t>
            </a:r>
            <a:r>
              <a:rPr lang="en-US" altLang="zh-CN" sz="1400" dirty="0">
                <a:solidFill>
                  <a:srgbClr val="000000"/>
                </a:solidFill>
                <a:latin typeface="Source Code Pro" panose="020B0309030403020204"/>
                <a:ea typeface="Source Code Pro" panose="020B0309030403020204"/>
              </a:rPr>
              <a:t>)</a:t>
            </a:r>
          </a:p>
          <a:p>
            <a:pPr marL="0" indent="0" algn="l" defTabSz="266700">
              <a:spcBef>
                <a:spcPct val="0"/>
              </a:spcBef>
              <a:spcAft>
                <a:spcPct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dirty="0">
                <a:solidFill>
                  <a:srgbClr val="000000"/>
                </a:solidFill>
                <a:latin typeface="Source Code Pro" panose="020B0309030403020204"/>
                <a:ea typeface="Source Code Pro" panose="020B0309030403020204"/>
              </a:rPr>
              <a:t>print(res)</a:t>
            </a:r>
            <a:endParaRPr lang="en-US" altLang="zh-CN" sz="1000" dirty="0">
              <a:latin typeface="Calibri"/>
              <a:ea typeface="宋体"/>
            </a:endParaRPr>
          </a:p>
        </p:txBody>
      </p:sp>
      <p:pic>
        <p:nvPicPr>
          <p:cNvPr id="5" name="图片 4"/>
          <p:cNvPicPr/>
          <p:nvPr/>
        </p:nvPicPr>
        <p:blipFill>
          <a:blip r:embed="rId2"/>
          <a:stretch>
            <a:fillRect/>
          </a:stretch>
        </p:blipFill>
        <p:spPr>
          <a:xfrm>
            <a:off x="551815" y="4868863"/>
            <a:ext cx="7410449" cy="1304925"/>
          </a:xfrm>
          <a:prstGeom prst="rect">
            <a:avLst/>
          </a:prstGeom>
        </p:spPr>
      </p:pic>
      <p:pic>
        <p:nvPicPr>
          <p:cNvPr id="7" name="图片 6" descr="徽标&#10;&#10;AI 生成的内容可能不正确。">
            <a:extLst>
              <a:ext uri="{FF2B5EF4-FFF2-40B4-BE49-F238E27FC236}">
                <a16:creationId xmlns:a16="http://schemas.microsoft.com/office/drawing/2014/main" id="{A99762D2-4F17-2B06-F7F9-1C8241E0BC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00456" y="4725144"/>
            <a:ext cx="1819919" cy="181991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60ED8-4B2C-A12D-C8EA-6A5BAA8032C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C280D36-6424-9406-11DC-BA9330B740BE}"/>
              </a:ext>
            </a:extLst>
          </p:cNvPr>
          <p:cNvSpPr>
            <a:spLocks noGrp="1"/>
          </p:cNvSpPr>
          <p:nvPr>
            <p:ph type="body" sz="quarter" idx="10"/>
          </p:nvPr>
        </p:nvSpPr>
        <p:spPr/>
        <p:txBody>
          <a:bodyPr/>
          <a:lstStyle/>
          <a:p>
            <a:r>
              <a:rPr lang="en-US" altLang="zh-CN">
                <a:solidFill>
                  <a:schemeClr val="tx1">
                    <a:lumMod val="85000"/>
                    <a:lumOff val="15000"/>
                  </a:schemeClr>
                </a:solidFill>
              </a:rPr>
              <a:t>LLMs</a:t>
            </a:r>
            <a:r>
              <a:rPr lang="zh-CN" altLang="en-US">
                <a:solidFill>
                  <a:schemeClr val="tx1">
                    <a:lumMod val="85000"/>
                    <a:lumOff val="15000"/>
                  </a:schemeClr>
                </a:solidFill>
              </a:rPr>
              <a:t>（</a:t>
            </a:r>
            <a:r>
              <a:rPr lang="en-US" altLang="zh-CN">
                <a:solidFill>
                  <a:schemeClr val="tx1">
                    <a:lumMod val="85000"/>
                    <a:lumOff val="15000"/>
                  </a:schemeClr>
                </a:solidFill>
              </a:rPr>
              <a:t>Ollama</a:t>
            </a:r>
            <a:r>
              <a:rPr lang="zh-CN" altLang="en-US">
                <a:solidFill>
                  <a:schemeClr val="tx1">
                    <a:lumMod val="85000"/>
                    <a:lumOff val="15000"/>
                  </a:schemeClr>
                </a:solidFill>
              </a:rPr>
              <a:t>本地大语言模型的访问）</a:t>
            </a:r>
          </a:p>
        </p:txBody>
      </p:sp>
      <p:sp>
        <p:nvSpPr>
          <p:cNvPr id="3" name="文本占位符 2">
            <a:extLst>
              <a:ext uri="{FF2B5EF4-FFF2-40B4-BE49-F238E27FC236}">
                <a16:creationId xmlns:a16="http://schemas.microsoft.com/office/drawing/2014/main" id="{0F4EF781-826C-0548-C382-89F7D1A4A67D}"/>
              </a:ext>
            </a:extLst>
          </p:cNvPr>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如果要访问本地</a:t>
            </a:r>
            <a:r>
              <a:rPr lang="en-US" altLang="zh-CN" sz="1600">
                <a:solidFill>
                  <a:schemeClr val="tx1">
                    <a:lumMod val="85000"/>
                    <a:lumOff val="15000"/>
                  </a:schemeClr>
                </a:solidFill>
              </a:rPr>
              <a:t>Ollama</a:t>
            </a:r>
            <a:r>
              <a:rPr lang="zh-CN" altLang="en-US" sz="1600">
                <a:solidFill>
                  <a:schemeClr val="tx1">
                    <a:lumMod val="85000"/>
                    <a:lumOff val="15000"/>
                  </a:schemeClr>
                </a:solidFill>
              </a:rPr>
              <a:t>的模型，简单更改一下代码。</a:t>
            </a:r>
            <a:endParaRPr lang="en-US" altLang="zh-CN" sz="1600">
              <a:solidFill>
                <a:schemeClr val="tx1">
                  <a:lumMod val="85000"/>
                  <a:lumOff val="15000"/>
                </a:schemeClr>
              </a:solidFill>
            </a:endParaRPr>
          </a:p>
          <a:p>
            <a:r>
              <a:rPr lang="zh-CN" altLang="en-US" sz="1600">
                <a:solidFill>
                  <a:schemeClr val="tx1">
                    <a:lumMod val="85000"/>
                    <a:lumOff val="15000"/>
                  </a:schemeClr>
                </a:solidFill>
              </a:rPr>
              <a:t>通过</a:t>
            </a:r>
            <a:r>
              <a:rPr lang="en-US" altLang="zh-CN" sz="1600">
                <a:solidFill>
                  <a:schemeClr val="tx1">
                    <a:lumMod val="85000"/>
                    <a:lumOff val="15000"/>
                  </a:schemeClr>
                </a:solidFill>
              </a:rPr>
              <a:t>langchain_ollama</a:t>
            </a:r>
            <a:r>
              <a:rPr lang="zh-CN" altLang="en-US" sz="1600">
                <a:solidFill>
                  <a:schemeClr val="tx1">
                    <a:lumMod val="85000"/>
                    <a:lumOff val="15000"/>
                  </a:schemeClr>
                </a:solidFill>
              </a:rPr>
              <a:t>包导入</a:t>
            </a:r>
            <a:r>
              <a:rPr lang="en-US" altLang="zh-CN" sz="1600">
                <a:solidFill>
                  <a:schemeClr val="tx1">
                    <a:lumMod val="85000"/>
                    <a:lumOff val="15000"/>
                  </a:schemeClr>
                </a:solidFill>
              </a:rPr>
              <a:t>OllamaLLM</a:t>
            </a:r>
            <a:r>
              <a:rPr lang="zh-CN" altLang="en-US" sz="1600">
                <a:solidFill>
                  <a:schemeClr val="tx1">
                    <a:lumMod val="85000"/>
                    <a:lumOff val="15000"/>
                  </a:schemeClr>
                </a:solidFill>
              </a:rPr>
              <a:t>类即可（请确保</a:t>
            </a:r>
            <a:r>
              <a:rPr lang="en-US" altLang="zh-CN" sz="1600">
                <a:solidFill>
                  <a:schemeClr val="tx1">
                    <a:lumMod val="85000"/>
                    <a:lumOff val="15000"/>
                  </a:schemeClr>
                </a:solidFill>
              </a:rPr>
              <a:t>Ollama</a:t>
            </a:r>
            <a:r>
              <a:rPr lang="zh-CN" altLang="en-US" sz="1600">
                <a:solidFill>
                  <a:schemeClr val="tx1">
                    <a:lumMod val="85000"/>
                    <a:lumOff val="15000"/>
                  </a:schemeClr>
                </a:solidFill>
              </a:rPr>
              <a:t>已经启动并提前下载好要使用的模型）。</a:t>
            </a:r>
            <a:endParaRPr lang="zh-CN" altLang="en-US" sz="1600" dirty="0">
              <a:solidFill>
                <a:schemeClr val="tx1">
                  <a:lumMod val="85000"/>
                  <a:lumOff val="15000"/>
                </a:schemeClr>
              </a:solidFill>
            </a:endParaRPr>
          </a:p>
        </p:txBody>
      </p:sp>
      <p:pic>
        <p:nvPicPr>
          <p:cNvPr id="7" name="图片 6" descr="徽标&#10;&#10;AI 生成的内容可能不正确。">
            <a:extLst>
              <a:ext uri="{FF2B5EF4-FFF2-40B4-BE49-F238E27FC236}">
                <a16:creationId xmlns:a16="http://schemas.microsoft.com/office/drawing/2014/main" id="{82160685-2961-1321-5107-486061ABB5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00456" y="4725144"/>
            <a:ext cx="1819919" cy="1819919"/>
          </a:xfrm>
          <a:prstGeom prst="rect">
            <a:avLst/>
          </a:prstGeom>
        </p:spPr>
      </p:pic>
      <p:sp>
        <p:nvSpPr>
          <p:cNvPr id="8" name="文本框 7">
            <a:extLst>
              <a:ext uri="{FF2B5EF4-FFF2-40B4-BE49-F238E27FC236}">
                <a16:creationId xmlns:a16="http://schemas.microsoft.com/office/drawing/2014/main" id="{62F80254-5829-7EDD-A54D-5206379176C1}"/>
              </a:ext>
            </a:extLst>
          </p:cNvPr>
          <p:cNvSpPr txBox="1"/>
          <p:nvPr/>
        </p:nvSpPr>
        <p:spPr>
          <a:xfrm>
            <a:off x="551815" y="2113597"/>
            <a:ext cx="6330820" cy="230832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langchain_ollama </a:t>
            </a:r>
            <a:r>
              <a:rPr lang="en-US" altLang="zh-CN" sz="18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OllamaLLM</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model = OllamaLLM(</a:t>
            </a:r>
            <a:r>
              <a:rPr lang="en-US" altLang="zh-CN" sz="18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model</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"qwen3:4b"</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通过</a:t>
            </a:r>
            <a: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invoke</a:t>
            </a:r>
            <a:r>
              <a:rPr lang="zh-CN"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方法去调用模型</a:t>
            </a:r>
            <a:br>
              <a:rPr lang="en-US"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 = model.invoke(</a:t>
            </a:r>
            <a:r>
              <a:rPr lang="en-US" altLang="zh-CN" sz="18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input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你是谁呀能做什么？</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44648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90246-5431-7F55-5D00-6FB35C40C567}"/>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B2031EA-AA18-9DF3-0B42-2230779661E9}"/>
              </a:ext>
            </a:extLst>
          </p:cNvPr>
          <p:cNvSpPr>
            <a:spLocks noGrp="1"/>
          </p:cNvSpPr>
          <p:nvPr>
            <p:ph type="body" sz="quarter" idx="10"/>
          </p:nvPr>
        </p:nvSpPr>
        <p:spPr>
          <a:xfrm>
            <a:off x="5265090" y="1737082"/>
            <a:ext cx="5655446" cy="3384550"/>
          </a:xfrm>
        </p:spPr>
        <p:txBody>
          <a:bodyPr/>
          <a:lstStyle/>
          <a:p>
            <a:pPr marL="0" indent="0">
              <a:buNone/>
            </a:pPr>
            <a:r>
              <a:rPr lang="zh-CN" altLang="en-US">
                <a:solidFill>
                  <a:schemeClr val="tx1">
                    <a:lumMod val="85000"/>
                    <a:lumOff val="15000"/>
                  </a:schemeClr>
                </a:solidFill>
                <a:sym typeface="+mn-ea"/>
              </a:rPr>
              <a:t>通过：</a:t>
            </a:r>
            <a:endParaRPr lang="en-US" altLang="zh-CN">
              <a:solidFill>
                <a:schemeClr val="tx1">
                  <a:lumMod val="85000"/>
                  <a:lumOff val="15000"/>
                </a:schemeClr>
              </a:solidFill>
              <a:sym typeface="+mn-ea"/>
            </a:endParaRPr>
          </a:p>
          <a:p>
            <a:r>
              <a:rPr lang="en-US" altLang="zh-CN">
                <a:solidFill>
                  <a:schemeClr val="tx1">
                    <a:lumMod val="85000"/>
                    <a:lumOff val="15000"/>
                  </a:schemeClr>
                </a:solidFill>
                <a:sym typeface="+mn-ea"/>
              </a:rPr>
              <a:t>from langchain_community.llm.tongyi import Tongyi </a:t>
            </a:r>
            <a:r>
              <a:rPr lang="zh-CN" altLang="en-US">
                <a:solidFill>
                  <a:schemeClr val="tx1">
                    <a:lumMod val="85000"/>
                    <a:lumOff val="15000"/>
                  </a:schemeClr>
                </a:solidFill>
                <a:sym typeface="+mn-ea"/>
              </a:rPr>
              <a:t>导入通义千问系列的支持</a:t>
            </a:r>
            <a:endParaRPr lang="en-US" altLang="zh-CN">
              <a:solidFill>
                <a:schemeClr val="tx1">
                  <a:lumMod val="85000"/>
                  <a:lumOff val="15000"/>
                </a:schemeClr>
              </a:solidFill>
              <a:sym typeface="+mn-ea"/>
            </a:endParaRPr>
          </a:p>
          <a:p>
            <a:r>
              <a:rPr lang="en-US" altLang="zh-CN">
                <a:solidFill>
                  <a:schemeClr val="tx1">
                    <a:lumMod val="85000"/>
                    <a:lumOff val="15000"/>
                  </a:schemeClr>
                </a:solidFill>
                <a:sym typeface="+mn-ea"/>
              </a:rPr>
              <a:t>from langchain_ollama import OllamaLLM </a:t>
            </a:r>
            <a:r>
              <a:rPr lang="zh-CN" altLang="en-US">
                <a:solidFill>
                  <a:schemeClr val="tx1">
                    <a:lumMod val="85000"/>
                    <a:lumOff val="15000"/>
                  </a:schemeClr>
                </a:solidFill>
                <a:sym typeface="+mn-ea"/>
              </a:rPr>
              <a:t>导入</a:t>
            </a:r>
            <a:r>
              <a:rPr lang="en-US" altLang="zh-CN">
                <a:solidFill>
                  <a:schemeClr val="tx1">
                    <a:lumMod val="85000"/>
                    <a:lumOff val="15000"/>
                  </a:schemeClr>
                </a:solidFill>
                <a:sym typeface="+mn-ea"/>
              </a:rPr>
              <a:t>Ollama</a:t>
            </a:r>
            <a:r>
              <a:rPr lang="zh-CN" altLang="en-US">
                <a:solidFill>
                  <a:schemeClr val="tx1">
                    <a:lumMod val="85000"/>
                    <a:lumOff val="15000"/>
                  </a:schemeClr>
                </a:solidFill>
                <a:sym typeface="+mn-ea"/>
              </a:rPr>
              <a:t>系列的支持</a:t>
            </a:r>
            <a:endParaRPr lang="en-US" altLang="zh-CN">
              <a:solidFill>
                <a:schemeClr val="tx1">
                  <a:lumMod val="85000"/>
                  <a:lumOff val="15000"/>
                </a:schemeClr>
              </a:solidFill>
              <a:sym typeface="+mn-ea"/>
            </a:endParaRPr>
          </a:p>
          <a:p>
            <a:pPr marL="0" indent="0">
              <a:buNone/>
            </a:pPr>
            <a:endParaRPr lang="en-US" altLang="zh-CN">
              <a:solidFill>
                <a:schemeClr val="tx1">
                  <a:lumMod val="85000"/>
                  <a:lumOff val="15000"/>
                </a:schemeClr>
              </a:solidFill>
              <a:sym typeface="+mn-ea"/>
            </a:endParaRPr>
          </a:p>
          <a:p>
            <a:pPr marL="0" indent="0">
              <a:buNone/>
            </a:pPr>
            <a:r>
              <a:rPr lang="zh-CN" altLang="en-US">
                <a:solidFill>
                  <a:schemeClr val="tx1">
                    <a:lumMod val="85000"/>
                    <a:lumOff val="15000"/>
                  </a:schemeClr>
                </a:solidFill>
                <a:sym typeface="+mn-ea"/>
              </a:rPr>
              <a:t>创建好模型对象后，通过</a:t>
            </a:r>
            <a:r>
              <a:rPr lang="en-US" altLang="zh-CN">
                <a:solidFill>
                  <a:schemeClr val="tx1">
                    <a:lumMod val="85000"/>
                    <a:lumOff val="15000"/>
                  </a:schemeClr>
                </a:solidFill>
                <a:sym typeface="+mn-ea"/>
              </a:rPr>
              <a:t>invoke</a:t>
            </a:r>
            <a:r>
              <a:rPr lang="zh-CN" altLang="en-US">
                <a:solidFill>
                  <a:schemeClr val="tx1">
                    <a:lumMod val="85000"/>
                    <a:lumOff val="15000"/>
                  </a:schemeClr>
                </a:solidFill>
                <a:sym typeface="+mn-ea"/>
              </a:rPr>
              <a:t>对模型发起提问</a:t>
            </a:r>
            <a:endParaRPr lang="en-US" altLang="zh-CN">
              <a:solidFill>
                <a:schemeClr val="tx1">
                  <a:lumMod val="85000"/>
                  <a:lumOff val="15000"/>
                </a:schemeClr>
              </a:solidFill>
              <a:sym typeface="+mn-ea"/>
            </a:endParaRPr>
          </a:p>
          <a:p>
            <a:pPr marL="0" indent="0">
              <a:buNone/>
            </a:pPr>
            <a:r>
              <a:rPr lang="zh-CN" altLang="en-US">
                <a:solidFill>
                  <a:schemeClr val="tx1">
                    <a:lumMod val="85000"/>
                    <a:lumOff val="15000"/>
                  </a:schemeClr>
                </a:solidFill>
                <a:sym typeface="+mn-ea"/>
              </a:rPr>
              <a:t>并可以直接打印输出结果</a:t>
            </a:r>
            <a:endParaRPr lang="en-US" altLang="zh-CN">
              <a:solidFill>
                <a:schemeClr val="tx1">
                  <a:lumMod val="85000"/>
                  <a:lumOff val="15000"/>
                </a:schemeClr>
              </a:solidFill>
              <a:sym typeface="+mn-ea"/>
            </a:endParaRPr>
          </a:p>
        </p:txBody>
      </p:sp>
    </p:spTree>
    <p:extLst>
      <p:ext uri="{BB962C8B-B14F-4D97-AF65-F5344CB8AC3E}">
        <p14:creationId xmlns:p14="http://schemas.microsoft.com/office/powerpoint/2010/main" val="4193820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BB7C8-7B8A-0E89-8241-6E4B974FDD79}"/>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3B715B80-BA4C-FA6C-AB04-5BF2FB0D1C7A}"/>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Models</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的流式输出</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2B71D224-0EFE-4D84-523E-634BF0EAF08E}"/>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A0C5DB15-031C-7CA8-73EC-9BBE876F65AC}"/>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307B346D-3676-7209-DF7D-2F47998290D2}"/>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239771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F5C6B-8EFD-FD8A-F33F-140AD446153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627094A-0060-CABD-5952-0E49E7D7D90C}"/>
              </a:ext>
            </a:extLst>
          </p:cNvPr>
          <p:cNvSpPr>
            <a:spLocks noGrp="1"/>
          </p:cNvSpPr>
          <p:nvPr>
            <p:ph type="body" sz="quarter" idx="10"/>
          </p:nvPr>
        </p:nvSpPr>
        <p:spPr/>
        <p:txBody>
          <a:bodyPr/>
          <a:lstStyle/>
          <a:p>
            <a:r>
              <a:rPr lang="zh-CN" altLang="en-US">
                <a:solidFill>
                  <a:schemeClr val="tx1">
                    <a:lumMod val="85000"/>
                    <a:lumOff val="15000"/>
                  </a:schemeClr>
                </a:solidFill>
              </a:rPr>
              <a:t>模型的流式输出</a:t>
            </a:r>
          </a:p>
        </p:txBody>
      </p:sp>
      <p:sp>
        <p:nvSpPr>
          <p:cNvPr id="3" name="文本占位符 2">
            <a:extLst>
              <a:ext uri="{FF2B5EF4-FFF2-40B4-BE49-F238E27FC236}">
                <a16:creationId xmlns:a16="http://schemas.microsoft.com/office/drawing/2014/main" id="{114D35A8-8CEB-B9FE-900B-1BB883C55300}"/>
              </a:ext>
            </a:extLst>
          </p:cNvPr>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如果需要流式输出结果，需要将模型的</a:t>
            </a:r>
            <a:r>
              <a:rPr lang="en-US" altLang="zh-CN" sz="1600">
                <a:solidFill>
                  <a:schemeClr val="tx1">
                    <a:lumMod val="85000"/>
                    <a:lumOff val="15000"/>
                  </a:schemeClr>
                </a:solidFill>
              </a:rPr>
              <a:t>invoke</a:t>
            </a:r>
            <a:r>
              <a:rPr lang="zh-CN" altLang="en-US" sz="1600">
                <a:solidFill>
                  <a:schemeClr val="tx1">
                    <a:lumMod val="85000"/>
                    <a:lumOff val="15000"/>
                  </a:schemeClr>
                </a:solidFill>
              </a:rPr>
              <a:t>方法改为</a:t>
            </a:r>
            <a:r>
              <a:rPr lang="en-US" altLang="zh-CN" sz="1600">
                <a:solidFill>
                  <a:schemeClr val="tx1">
                    <a:lumMod val="85000"/>
                    <a:lumOff val="15000"/>
                  </a:schemeClr>
                </a:solidFill>
              </a:rPr>
              <a:t>stream</a:t>
            </a:r>
            <a:r>
              <a:rPr lang="zh-CN" altLang="en-US" sz="1600">
                <a:solidFill>
                  <a:schemeClr val="tx1">
                    <a:lumMod val="85000"/>
                    <a:lumOff val="15000"/>
                  </a:schemeClr>
                </a:solidFill>
              </a:rPr>
              <a:t>方法即可。</a:t>
            </a:r>
            <a:endParaRPr lang="en-US" altLang="zh-CN" sz="1600">
              <a:solidFill>
                <a:schemeClr val="tx1">
                  <a:lumMod val="85000"/>
                  <a:lumOff val="15000"/>
                </a:schemeClr>
              </a:solidFill>
            </a:endParaRPr>
          </a:p>
          <a:p>
            <a:pPr marL="285750" indent="-285750">
              <a:buFont typeface="Arial" panose="020B0604020202020204" pitchFamily="34" charset="0"/>
              <a:buChar char="•"/>
            </a:pPr>
            <a:r>
              <a:rPr lang="en-US" altLang="zh-CN" sz="1600">
                <a:solidFill>
                  <a:schemeClr val="tx1">
                    <a:lumMod val="85000"/>
                    <a:lumOff val="15000"/>
                  </a:schemeClr>
                </a:solidFill>
              </a:rPr>
              <a:t>invoke</a:t>
            </a:r>
            <a:r>
              <a:rPr lang="zh-CN" altLang="en-US" sz="1600">
                <a:solidFill>
                  <a:schemeClr val="tx1">
                    <a:lumMod val="85000"/>
                    <a:lumOff val="15000"/>
                  </a:schemeClr>
                </a:solidFill>
              </a:rPr>
              <a:t>方法：一次型返回完整结果</a:t>
            </a:r>
            <a:endParaRPr lang="en-US" altLang="zh-CN" sz="1600">
              <a:solidFill>
                <a:schemeClr val="tx1">
                  <a:lumMod val="85000"/>
                  <a:lumOff val="15000"/>
                </a:schemeClr>
              </a:solidFill>
            </a:endParaRPr>
          </a:p>
          <a:p>
            <a:pPr marL="285750" indent="-285750">
              <a:buFont typeface="Arial" panose="020B0604020202020204" pitchFamily="34" charset="0"/>
              <a:buChar char="•"/>
            </a:pPr>
            <a:r>
              <a:rPr lang="en-US" altLang="zh-CN" sz="1600">
                <a:solidFill>
                  <a:schemeClr val="tx1">
                    <a:lumMod val="85000"/>
                    <a:lumOff val="15000"/>
                  </a:schemeClr>
                </a:solidFill>
              </a:rPr>
              <a:t>stream</a:t>
            </a:r>
            <a:r>
              <a:rPr lang="zh-CN" altLang="en-US" sz="1600">
                <a:solidFill>
                  <a:schemeClr val="tx1">
                    <a:lumMod val="85000"/>
                    <a:lumOff val="15000"/>
                  </a:schemeClr>
                </a:solidFill>
              </a:rPr>
              <a:t>方法：逐段返回结果，流式输出</a:t>
            </a:r>
            <a:endParaRPr lang="zh-CN" altLang="en-US" sz="1600" dirty="0">
              <a:solidFill>
                <a:schemeClr val="tx1">
                  <a:lumMod val="85000"/>
                  <a:lumOff val="15000"/>
                </a:schemeClr>
              </a:solidFill>
            </a:endParaRPr>
          </a:p>
        </p:txBody>
      </p:sp>
      <p:pic>
        <p:nvPicPr>
          <p:cNvPr id="7" name="图片 6" descr="徽标&#10;&#10;AI 生成的内容可能不正确。">
            <a:extLst>
              <a:ext uri="{FF2B5EF4-FFF2-40B4-BE49-F238E27FC236}">
                <a16:creationId xmlns:a16="http://schemas.microsoft.com/office/drawing/2014/main" id="{1A11305F-6692-3254-C5E5-AC6ED1345C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00456" y="4725144"/>
            <a:ext cx="1819919" cy="1819919"/>
          </a:xfrm>
          <a:prstGeom prst="rect">
            <a:avLst/>
          </a:prstGeom>
        </p:spPr>
      </p:pic>
      <p:sp>
        <p:nvSpPr>
          <p:cNvPr id="5" name="文本框 4">
            <a:extLst>
              <a:ext uri="{FF2B5EF4-FFF2-40B4-BE49-F238E27FC236}">
                <a16:creationId xmlns:a16="http://schemas.microsoft.com/office/drawing/2014/main" id="{E5CA2B35-C5C6-F62F-EA94-2A7A4AE3CE21}"/>
              </a:ext>
            </a:extLst>
          </p:cNvPr>
          <p:cNvSpPr txBox="1"/>
          <p:nvPr/>
        </p:nvSpPr>
        <p:spPr>
          <a:xfrm>
            <a:off x="479425" y="2420888"/>
            <a:ext cx="8064848" cy="31393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langchain_community</a:t>
            </a:r>
            <a:b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langchain_community.llms.tongyi </a:t>
            </a:r>
            <a:r>
              <a:rPr lang="en-US" altLang="zh-CN" sz="18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Tongyi</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不用</a:t>
            </a:r>
            <a: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qwen3-max</a:t>
            </a:r>
            <a:r>
              <a:rPr lang="zh-CN"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，因为</a:t>
            </a:r>
            <a: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qwen3-max</a:t>
            </a:r>
            <a:r>
              <a:rPr lang="zh-CN"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是聊天模型，</a:t>
            </a:r>
            <a: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qwen-max</a:t>
            </a:r>
            <a:r>
              <a:rPr lang="zh-CN"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是大语言模型</a:t>
            </a:r>
            <a:br>
              <a:rPr lang="en-US"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model = Tongyi(</a:t>
            </a:r>
            <a:r>
              <a:rPr lang="en-US" altLang="zh-CN" sz="18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model</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"qwen-max"</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调用</a:t>
            </a:r>
            <a:r>
              <a:rPr lang="en-US" altLang="zh-CN" sz="18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invoke</a:t>
            </a:r>
            <a:r>
              <a:rPr lang="zh-CN"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向模型提问</a:t>
            </a:r>
            <a:br>
              <a:rPr lang="en-US" altLang="zh-CN" sz="18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 = model.stream(</a:t>
            </a:r>
            <a:r>
              <a:rPr lang="en-US" altLang="zh-CN" sz="18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input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你是谁呀能做什么？</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for </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chunk </a:t>
            </a:r>
            <a:r>
              <a:rPr lang="en-US" altLang="zh-CN" sz="18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in </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a:t>
            </a:r>
            <a:b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(chunk, </a:t>
            </a:r>
            <a:r>
              <a:rPr lang="en-US" altLang="zh-CN" sz="18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flush</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True</a:t>
            </a:r>
            <a:r>
              <a:rPr lang="en-US" altLang="zh-CN" sz="18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56801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CCAF-8946-DC92-ED1D-202FBE35C85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A6CB67D0-914C-7F0E-EF4A-8BBFB645D698}"/>
              </a:ext>
            </a:extLst>
          </p:cNvPr>
          <p:cNvSpPr>
            <a:spLocks noGrp="1"/>
          </p:cNvSpPr>
          <p:nvPr>
            <p:ph type="body" sz="quarter" idx="10"/>
          </p:nvPr>
        </p:nvSpPr>
        <p:spPr>
          <a:xfrm>
            <a:off x="5265090" y="1737082"/>
            <a:ext cx="6663558" cy="3384550"/>
          </a:xfrm>
        </p:spPr>
        <p:txBody>
          <a:bodyPr/>
          <a:lstStyle/>
          <a:p>
            <a:pPr marL="0" indent="0">
              <a:buNone/>
            </a:pPr>
            <a:r>
              <a:rPr lang="zh-CN" altLang="en-US">
                <a:solidFill>
                  <a:schemeClr val="tx1">
                    <a:lumMod val="85000"/>
                    <a:lumOff val="15000"/>
                  </a:schemeClr>
                </a:solidFill>
                <a:sym typeface="+mn-ea"/>
              </a:rPr>
              <a:t>模型对象有</a:t>
            </a:r>
            <a:r>
              <a:rPr lang="en-US" altLang="zh-CN">
                <a:solidFill>
                  <a:schemeClr val="tx1">
                    <a:lumMod val="85000"/>
                    <a:lumOff val="15000"/>
                  </a:schemeClr>
                </a:solidFill>
                <a:sym typeface="+mn-ea"/>
              </a:rPr>
              <a:t>2</a:t>
            </a:r>
            <a:r>
              <a:rPr lang="zh-CN" altLang="en-US">
                <a:solidFill>
                  <a:schemeClr val="tx1">
                    <a:lumMod val="85000"/>
                    <a:lumOff val="15000"/>
                  </a:schemeClr>
                </a:solidFill>
                <a:sym typeface="+mn-ea"/>
              </a:rPr>
              <a:t>个方法去调用模型：</a:t>
            </a:r>
            <a:endParaRPr lang="en-US" altLang="zh-CN">
              <a:solidFill>
                <a:schemeClr val="tx1">
                  <a:lumMod val="85000"/>
                  <a:lumOff val="15000"/>
                </a:schemeClr>
              </a:solidFill>
              <a:sym typeface="+mn-ea"/>
            </a:endParaRPr>
          </a:p>
          <a:p>
            <a:r>
              <a:rPr lang="en-US" altLang="zh-CN">
                <a:solidFill>
                  <a:schemeClr val="tx1">
                    <a:lumMod val="85000"/>
                    <a:lumOff val="15000"/>
                  </a:schemeClr>
                </a:solidFill>
                <a:sym typeface="+mn-ea"/>
              </a:rPr>
              <a:t>invoke</a:t>
            </a:r>
            <a:r>
              <a:rPr lang="zh-CN" altLang="en-US">
                <a:solidFill>
                  <a:schemeClr val="tx1">
                    <a:lumMod val="85000"/>
                    <a:lumOff val="15000"/>
                  </a:schemeClr>
                </a:solidFill>
                <a:sym typeface="+mn-ea"/>
              </a:rPr>
              <a:t>，调用模型，一次型返回完整结果</a:t>
            </a:r>
            <a:endParaRPr lang="en-US" altLang="zh-CN">
              <a:solidFill>
                <a:schemeClr val="tx1">
                  <a:lumMod val="85000"/>
                  <a:lumOff val="15000"/>
                </a:schemeClr>
              </a:solidFill>
              <a:sym typeface="+mn-ea"/>
            </a:endParaRPr>
          </a:p>
          <a:p>
            <a:r>
              <a:rPr lang="en-US" altLang="zh-CN">
                <a:solidFill>
                  <a:schemeClr val="tx1">
                    <a:lumMod val="85000"/>
                    <a:lumOff val="15000"/>
                  </a:schemeClr>
                </a:solidFill>
                <a:sym typeface="+mn-ea"/>
              </a:rPr>
              <a:t>stream</a:t>
            </a:r>
            <a:r>
              <a:rPr lang="zh-CN" altLang="en-US">
                <a:solidFill>
                  <a:schemeClr val="tx1">
                    <a:lumMod val="85000"/>
                    <a:lumOff val="15000"/>
                  </a:schemeClr>
                </a:solidFill>
                <a:sym typeface="+mn-ea"/>
              </a:rPr>
              <a:t>，调用模型，逐段流式输出</a:t>
            </a:r>
            <a:endParaRPr lang="en-US" altLang="zh-CN">
              <a:solidFill>
                <a:schemeClr val="tx1">
                  <a:lumMod val="85000"/>
                  <a:lumOff val="15000"/>
                </a:schemeClr>
              </a:solidFill>
              <a:sym typeface="+mn-ea"/>
            </a:endParaRPr>
          </a:p>
          <a:p>
            <a:pPr marL="0" indent="0">
              <a:buNone/>
            </a:pPr>
            <a:endParaRPr lang="en-US" altLang="zh-CN">
              <a:solidFill>
                <a:schemeClr val="tx1">
                  <a:lumMod val="85000"/>
                  <a:lumOff val="15000"/>
                </a:schemeClr>
              </a:solidFill>
              <a:sym typeface="+mn-ea"/>
            </a:endParaRPr>
          </a:p>
          <a:p>
            <a:pPr marL="0" indent="0">
              <a:buNone/>
            </a:pPr>
            <a:r>
              <a:rPr lang="zh-CN" altLang="en-US" sz="1600">
                <a:solidFill>
                  <a:schemeClr val="tx1">
                    <a:lumMod val="85000"/>
                    <a:lumOff val="15000"/>
                  </a:schemeClr>
                </a:solidFill>
                <a:sym typeface="+mn-ea"/>
              </a:rPr>
              <a:t>这两个方法是新版</a:t>
            </a:r>
            <a:r>
              <a:rPr lang="af-ZA" altLang="zh-CN" sz="1600">
                <a:solidFill>
                  <a:schemeClr val="tx1">
                    <a:lumMod val="85000"/>
                    <a:lumOff val="15000"/>
                  </a:schemeClr>
                </a:solidFill>
                <a:sym typeface="+mn-ea"/>
              </a:rPr>
              <a:t>LangChain</a:t>
            </a:r>
            <a:r>
              <a:rPr lang="en-US" altLang="zh-CN" sz="1600">
                <a:solidFill>
                  <a:schemeClr val="tx1">
                    <a:lumMod val="85000"/>
                    <a:lumOff val="15000"/>
                  </a:schemeClr>
                </a:solidFill>
                <a:sym typeface="+mn-ea"/>
              </a:rPr>
              <a:t>(1.0</a:t>
            </a:r>
            <a:r>
              <a:rPr lang="zh-CN" altLang="en-US" sz="1600">
                <a:solidFill>
                  <a:schemeClr val="tx1">
                    <a:lumMod val="85000"/>
                    <a:lumOff val="15000"/>
                  </a:schemeClr>
                </a:solidFill>
                <a:sym typeface="+mn-ea"/>
              </a:rPr>
              <a:t>版本后</a:t>
            </a:r>
            <a:r>
              <a:rPr lang="en-US" altLang="zh-CN" sz="1600">
                <a:solidFill>
                  <a:schemeClr val="tx1">
                    <a:lumMod val="85000"/>
                    <a:lumOff val="15000"/>
                  </a:schemeClr>
                </a:solidFill>
                <a:sym typeface="+mn-ea"/>
              </a:rPr>
              <a:t>)</a:t>
            </a:r>
            <a:r>
              <a:rPr lang="zh-CN" altLang="en-US" sz="1600">
                <a:solidFill>
                  <a:schemeClr val="tx1">
                    <a:lumMod val="85000"/>
                    <a:lumOff val="15000"/>
                  </a:schemeClr>
                </a:solidFill>
                <a:sym typeface="+mn-ea"/>
              </a:rPr>
              <a:t>中基于</a:t>
            </a:r>
            <a:r>
              <a:rPr lang="af-ZA" altLang="zh-CN" sz="1600">
                <a:solidFill>
                  <a:schemeClr val="tx1">
                    <a:lumMod val="85000"/>
                    <a:lumOff val="15000"/>
                  </a:schemeClr>
                </a:solidFill>
                <a:sym typeface="+mn-ea"/>
              </a:rPr>
              <a:t>Runnable</a:t>
            </a:r>
            <a:r>
              <a:rPr lang="zh-CN" altLang="en-US" sz="1600">
                <a:solidFill>
                  <a:schemeClr val="tx1">
                    <a:lumMod val="85000"/>
                    <a:lumOff val="15000"/>
                  </a:schemeClr>
                </a:solidFill>
                <a:sym typeface="+mn-ea"/>
              </a:rPr>
              <a:t>接口的通用核心方法。</a:t>
            </a:r>
            <a:endParaRPr lang="en-US" altLang="zh-CN" sz="1600">
              <a:solidFill>
                <a:schemeClr val="tx1">
                  <a:lumMod val="85000"/>
                  <a:lumOff val="15000"/>
                </a:schemeClr>
              </a:solidFill>
              <a:sym typeface="+mn-ea"/>
            </a:endParaRPr>
          </a:p>
          <a:p>
            <a:pPr marL="0" indent="0">
              <a:buNone/>
            </a:pPr>
            <a:r>
              <a:rPr lang="zh-CN" altLang="en-US" sz="1600">
                <a:solidFill>
                  <a:schemeClr val="tx1">
                    <a:lumMod val="85000"/>
                    <a:lumOff val="15000"/>
                  </a:schemeClr>
                </a:solidFill>
                <a:sym typeface="+mn-ea"/>
              </a:rPr>
              <a:t>绝大多数组件（如提示词模板、链、向量检索、工具调用等，后续学习）都支持这两个方法，这也是 </a:t>
            </a:r>
            <a:r>
              <a:rPr lang="en-US" altLang="zh-CN" sz="1600">
                <a:solidFill>
                  <a:schemeClr val="tx1">
                    <a:lumMod val="85000"/>
                    <a:lumOff val="15000"/>
                  </a:schemeClr>
                </a:solidFill>
                <a:sym typeface="+mn-ea"/>
              </a:rPr>
              <a:t>LangChain </a:t>
            </a:r>
            <a:r>
              <a:rPr lang="zh-CN" altLang="en-US" sz="1600">
                <a:solidFill>
                  <a:schemeClr val="tx1">
                    <a:lumMod val="85000"/>
                    <a:lumOff val="15000"/>
                  </a:schemeClr>
                </a:solidFill>
                <a:sym typeface="+mn-ea"/>
              </a:rPr>
              <a:t>设计的核心统一范式。</a:t>
            </a:r>
            <a:endParaRPr lang="en-US" altLang="zh-CN" sz="1600">
              <a:solidFill>
                <a:schemeClr val="tx1">
                  <a:lumMod val="85000"/>
                  <a:lumOff val="15000"/>
                </a:schemeClr>
              </a:solidFill>
              <a:sym typeface="+mn-ea"/>
            </a:endParaRPr>
          </a:p>
        </p:txBody>
      </p:sp>
    </p:spTree>
    <p:extLst>
      <p:ext uri="{BB962C8B-B14F-4D97-AF65-F5344CB8AC3E}">
        <p14:creationId xmlns:p14="http://schemas.microsoft.com/office/powerpoint/2010/main" val="6141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RAG </a:t>
            </a:r>
            <a:r>
              <a:rPr lang="zh-CN" altLang="en-US">
                <a:solidFill>
                  <a:schemeClr val="tx1">
                    <a:lumMod val="85000"/>
                    <a:lumOff val="15000"/>
                  </a:schemeClr>
                </a:solidFill>
              </a:rPr>
              <a:t>的工作原理</a:t>
            </a:r>
          </a:p>
        </p:txBody>
      </p:sp>
      <p:sp>
        <p:nvSpPr>
          <p:cNvPr id="3" name="文本占位符 2"/>
          <p:cNvSpPr>
            <a:spLocks noGrp="1"/>
          </p:cNvSpPr>
          <p:nvPr>
            <p:ph type="body" sz="quarter" idx="11"/>
          </p:nvPr>
        </p:nvSpPr>
        <p:spPr>
          <a:xfrm>
            <a:off x="479425" y="1557020"/>
            <a:ext cx="5205095" cy="2090420"/>
          </a:xfrm>
        </p:spPr>
        <p:txBody>
          <a:bodyPr/>
          <a:lstStyle/>
          <a:p>
            <a:r>
              <a:rPr lang="en-US" altLang="en-US">
                <a:solidFill>
                  <a:schemeClr val="tx1">
                    <a:lumMod val="85000"/>
                    <a:lumOff val="15000"/>
                  </a:schemeClr>
                </a:solidFill>
              </a:rPr>
              <a:t>⼯</a:t>
            </a:r>
            <a:r>
              <a:rPr lang="zh-CN" altLang="en-US">
                <a:solidFill>
                  <a:schemeClr val="tx1">
                    <a:lumMod val="85000"/>
                    <a:lumOff val="15000"/>
                  </a:schemeClr>
                </a:solidFill>
              </a:rPr>
              <a:t>作流程图解：</a:t>
            </a:r>
          </a:p>
        </p:txBody>
      </p:sp>
      <p:pic>
        <p:nvPicPr>
          <p:cNvPr id="5" name="图片 4"/>
          <p:cNvPicPr/>
          <p:nvPr/>
        </p:nvPicPr>
        <p:blipFill>
          <a:blip r:embed="rId2"/>
          <a:stretch>
            <a:fillRect/>
          </a:stretch>
        </p:blipFill>
        <p:spPr>
          <a:xfrm>
            <a:off x="551815" y="2132965"/>
            <a:ext cx="5038725" cy="2942590"/>
          </a:xfrm>
          <a:prstGeom prst="rect">
            <a:avLst/>
          </a:prstGeom>
        </p:spPr>
      </p:pic>
      <p:sp>
        <p:nvSpPr>
          <p:cNvPr id="11" name="文本占位符 2"/>
          <p:cNvSpPr>
            <a:spLocks noGrp="1"/>
          </p:cNvSpPr>
          <p:nvPr/>
        </p:nvSpPr>
        <p:spPr>
          <a:xfrm>
            <a:off x="5735955" y="1557020"/>
            <a:ext cx="5205095" cy="2090420"/>
          </a:xfrm>
          <a:prstGeom prst="rect">
            <a:avLst/>
          </a:prstGeom>
        </p:spPr>
        <p:txBody>
          <a:bodyPr/>
          <a:lstStyle>
            <a:lvl1pPr marL="0" indent="0" algn="l" defTabSz="914400" rtl="0" eaLnBrk="1" latinLnBrk="0" hangingPunct="1">
              <a:lnSpc>
                <a:spcPct val="90000"/>
              </a:lnSpc>
              <a:spcBef>
                <a:spcPts val="1000"/>
              </a:spcBef>
              <a:buFont typeface="Arial" panose="020B0604020202090204" pitchFamily="34" charset="0"/>
              <a:buNone/>
              <a:defRPr sz="1800" kern="12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en-US">
                <a:solidFill>
                  <a:schemeClr val="tx1">
                    <a:lumMod val="85000"/>
                    <a:lumOff val="15000"/>
                  </a:schemeClr>
                </a:solidFill>
              </a:rPr>
              <a:t>RAG</a:t>
            </a:r>
            <a:r>
              <a:rPr lang="zh-CN" altLang="en-US">
                <a:solidFill>
                  <a:schemeClr val="tx1">
                    <a:lumMod val="85000"/>
                    <a:lumOff val="15000"/>
                  </a:schemeClr>
                </a:solidFill>
              </a:rPr>
              <a:t>标准流程：</a:t>
            </a:r>
          </a:p>
        </p:txBody>
      </p:sp>
      <p:pic>
        <p:nvPicPr>
          <p:cNvPr id="12" name="图片 11"/>
          <p:cNvPicPr/>
          <p:nvPr/>
        </p:nvPicPr>
        <p:blipFill>
          <a:blip r:embed="rId3"/>
          <a:stretch>
            <a:fillRect/>
          </a:stretch>
        </p:blipFill>
        <p:spPr>
          <a:xfrm>
            <a:off x="5735955" y="2132965"/>
            <a:ext cx="5956300" cy="29425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DF5A8-0885-92F6-E56F-D31E8D97FC45}"/>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1D36E469-2E2F-CB01-FD19-99A6A7F4DB6E}"/>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Models</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：聊天模型的使用</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4D621C74-8945-42B1-40AA-E3A2D2904564}"/>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E76890E4-2C20-7B41-1192-94A7959456E9}"/>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DD238BDF-C44A-C160-9ADF-C1BAB4631D45}"/>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896952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Chat Models (</a:t>
            </a:r>
            <a:r>
              <a:rPr lang="zh-CN" altLang="en-US">
                <a:solidFill>
                  <a:schemeClr val="tx1">
                    <a:lumMod val="85000"/>
                    <a:lumOff val="15000"/>
                  </a:schemeClr>
                </a:solidFill>
              </a:rPr>
              <a:t>聊天模型</a:t>
            </a:r>
            <a:r>
              <a:rPr lang="en-US" altLang="zh-CN">
                <a:solidFill>
                  <a:schemeClr val="tx1">
                    <a:lumMod val="85000"/>
                    <a:lumOff val="15000"/>
                  </a:schemeClr>
                </a:solidFill>
              </a:rPr>
              <a:t>)</a:t>
            </a:r>
            <a:endParaRPr lang="en-US" altLang="en-US">
              <a:solidFill>
                <a:schemeClr val="tx1">
                  <a:lumMod val="85000"/>
                  <a:lumOff val="15000"/>
                </a:schemeClr>
              </a:solidFill>
            </a:endParaRPr>
          </a:p>
        </p:txBody>
      </p:sp>
      <p:sp>
        <p:nvSpPr>
          <p:cNvPr id="3" name="文本占位符 2"/>
          <p:cNvSpPr>
            <a:spLocks noGrp="1"/>
          </p:cNvSpPr>
          <p:nvPr>
            <p:ph type="body" sz="quarter" idx="11"/>
          </p:nvPr>
        </p:nvSpPr>
        <p:spPr>
          <a:xfrm>
            <a:off x="479425" y="1124585"/>
            <a:ext cx="11385550" cy="3024495"/>
          </a:xfrm>
        </p:spPr>
        <p:txBody>
          <a:bodyPr/>
          <a:lstStyle/>
          <a:p>
            <a:r>
              <a:rPr lang="zh-CN" altLang="en-US" sz="1600" dirty="0">
                <a:solidFill>
                  <a:schemeClr val="tx1">
                    <a:lumMod val="85000"/>
                    <a:lumOff val="15000"/>
                  </a:schemeClr>
                </a:solidFill>
              </a:rPr>
              <a:t>聊天消息包含下面几种类型，使用时需要按照约定传入合适的值：</a:t>
            </a:r>
          </a:p>
          <a:p>
            <a:endParaRPr lang="en-US" altLang="zh-CN" sz="1600" dirty="0">
              <a:solidFill>
                <a:schemeClr val="tx1">
                  <a:lumMod val="85000"/>
                  <a:lumOff val="15000"/>
                </a:schemeClr>
              </a:solidFill>
            </a:endParaRPr>
          </a:p>
          <a:p>
            <a:pPr marL="285750" indent="-285750">
              <a:buFont typeface="Arial" panose="020B0604020202090204" pitchFamily="34" charset="0"/>
              <a:buChar char="•"/>
            </a:pPr>
            <a:r>
              <a:rPr lang="en-US" altLang="zh-CN" sz="1600" dirty="0" err="1">
                <a:solidFill>
                  <a:schemeClr val="tx1">
                    <a:lumMod val="85000"/>
                    <a:lumOff val="15000"/>
                  </a:schemeClr>
                </a:solidFill>
              </a:rPr>
              <a:t>AIMessage</a:t>
            </a:r>
            <a:r>
              <a:rPr lang="en-US" altLang="zh-CN" sz="1600" dirty="0">
                <a:solidFill>
                  <a:schemeClr val="tx1">
                    <a:lumMod val="85000"/>
                    <a:lumOff val="15000"/>
                  </a:schemeClr>
                </a:solidFill>
              </a:rPr>
              <a:t>: </a:t>
            </a:r>
            <a:r>
              <a:rPr lang="zh-CN" altLang="en-US" sz="1600" dirty="0">
                <a:solidFill>
                  <a:schemeClr val="tx1">
                    <a:lumMod val="85000"/>
                    <a:lumOff val="15000"/>
                  </a:schemeClr>
                </a:solidFill>
              </a:rPr>
              <a:t>就是</a:t>
            </a:r>
            <a:r>
              <a:rPr lang="en-US" altLang="zh-CN" sz="1600" dirty="0">
                <a:solidFill>
                  <a:schemeClr val="tx1">
                    <a:lumMod val="85000"/>
                    <a:lumOff val="15000"/>
                  </a:schemeClr>
                </a:solidFill>
              </a:rPr>
              <a:t> AI </a:t>
            </a:r>
            <a:r>
              <a:rPr lang="zh-CN" altLang="en-US" sz="1600" dirty="0">
                <a:solidFill>
                  <a:schemeClr val="tx1">
                    <a:lumMod val="85000"/>
                    <a:lumOff val="15000"/>
                  </a:schemeClr>
                </a:solidFill>
              </a:rPr>
              <a:t>输出的消息，可以是针对问题的回答</a:t>
            </a:r>
            <a:r>
              <a:rPr lang="en-US" altLang="zh-CN" sz="1600" dirty="0">
                <a:solidFill>
                  <a:schemeClr val="tx1">
                    <a:lumMod val="85000"/>
                    <a:lumOff val="15000"/>
                  </a:schemeClr>
                </a:solidFill>
              </a:rPr>
              <a:t>. (OpenAI</a:t>
            </a:r>
            <a:r>
              <a:rPr lang="zh-CN" altLang="en-US" sz="1600" dirty="0">
                <a:solidFill>
                  <a:schemeClr val="tx1">
                    <a:lumMod val="85000"/>
                    <a:lumOff val="15000"/>
                  </a:schemeClr>
                </a:solidFill>
              </a:rPr>
              <a:t>库中的</a:t>
            </a:r>
            <a:r>
              <a:rPr lang="en-US" altLang="zh-CN" sz="1600" dirty="0">
                <a:solidFill>
                  <a:schemeClr val="tx1">
                    <a:lumMod val="85000"/>
                    <a:lumOff val="15000"/>
                  </a:schemeClr>
                </a:solidFill>
              </a:rPr>
              <a:t>assistant</a:t>
            </a:r>
            <a:r>
              <a:rPr lang="zh-CN" altLang="en-US" sz="1600" dirty="0">
                <a:solidFill>
                  <a:schemeClr val="tx1">
                    <a:lumMod val="85000"/>
                    <a:lumOff val="15000"/>
                  </a:schemeClr>
                </a:solidFill>
              </a:rPr>
              <a:t>角色）</a:t>
            </a:r>
            <a:endParaRPr lang="en-US" altLang="zh-CN" sz="1600" dirty="0">
              <a:solidFill>
                <a:schemeClr val="tx1">
                  <a:lumMod val="85000"/>
                  <a:lumOff val="15000"/>
                </a:schemeClr>
              </a:solidFill>
            </a:endParaRPr>
          </a:p>
          <a:p>
            <a:pPr marL="285750" indent="-285750">
              <a:buFont typeface="Arial" panose="020B0604020202090204" pitchFamily="34" charset="0"/>
              <a:buChar char="•"/>
            </a:pPr>
            <a:r>
              <a:rPr lang="en-US" altLang="zh-CN" sz="1600" dirty="0" err="1">
                <a:solidFill>
                  <a:schemeClr val="tx1">
                    <a:lumMod val="85000"/>
                    <a:lumOff val="15000"/>
                  </a:schemeClr>
                </a:solidFill>
              </a:rPr>
              <a:t>HumanMessage</a:t>
            </a:r>
            <a:r>
              <a:rPr lang="en-US" altLang="zh-CN" sz="1600" dirty="0">
                <a:solidFill>
                  <a:schemeClr val="tx1">
                    <a:lumMod val="85000"/>
                    <a:lumOff val="15000"/>
                  </a:schemeClr>
                </a:solidFill>
              </a:rPr>
              <a:t>: </a:t>
            </a:r>
            <a:r>
              <a:rPr lang="zh-CN" altLang="en-US" sz="1600" dirty="0">
                <a:solidFill>
                  <a:schemeClr val="tx1">
                    <a:lumMod val="85000"/>
                    <a:lumOff val="15000"/>
                  </a:schemeClr>
                </a:solidFill>
              </a:rPr>
              <a:t>人类消息就是用户信息，由人给出的信息发送给</a:t>
            </a:r>
            <a:r>
              <a:rPr lang="en-US" altLang="zh-CN" sz="1600" dirty="0">
                <a:solidFill>
                  <a:schemeClr val="tx1">
                    <a:lumMod val="85000"/>
                    <a:lumOff val="15000"/>
                  </a:schemeClr>
                </a:solidFill>
              </a:rPr>
              <a:t>LLMs</a:t>
            </a:r>
            <a:r>
              <a:rPr lang="zh-CN" altLang="en-US" sz="1600" dirty="0">
                <a:solidFill>
                  <a:schemeClr val="tx1">
                    <a:lumMod val="85000"/>
                    <a:lumOff val="15000"/>
                  </a:schemeClr>
                </a:solidFill>
              </a:rPr>
              <a:t>的提示信息，比如</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实现一个快速排序方法</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 </a:t>
            </a:r>
            <a:r>
              <a:rPr lang="en-US" altLang="zh-CN" sz="1600" dirty="0">
                <a:solidFill>
                  <a:schemeClr val="tx1">
                    <a:lumMod val="85000"/>
                    <a:lumOff val="15000"/>
                  </a:schemeClr>
                </a:solidFill>
              </a:rPr>
              <a:t>(OpenAI</a:t>
            </a:r>
            <a:r>
              <a:rPr lang="zh-CN" altLang="en-US" sz="1600" dirty="0">
                <a:solidFill>
                  <a:schemeClr val="tx1">
                    <a:lumMod val="85000"/>
                    <a:lumOff val="15000"/>
                  </a:schemeClr>
                </a:solidFill>
              </a:rPr>
              <a:t>库中的</a:t>
            </a:r>
            <a:r>
              <a:rPr lang="en-US" altLang="zh-CN" sz="1600" dirty="0">
                <a:solidFill>
                  <a:schemeClr val="tx1">
                    <a:lumMod val="85000"/>
                    <a:lumOff val="15000"/>
                  </a:schemeClr>
                </a:solidFill>
              </a:rPr>
              <a:t>user</a:t>
            </a:r>
            <a:r>
              <a:rPr lang="zh-CN" altLang="en-US" sz="1600" dirty="0">
                <a:solidFill>
                  <a:schemeClr val="tx1">
                    <a:lumMod val="85000"/>
                    <a:lumOff val="15000"/>
                  </a:schemeClr>
                </a:solidFill>
              </a:rPr>
              <a:t>角色）</a:t>
            </a:r>
            <a:endParaRPr lang="en-US" altLang="zh-CN" sz="1600" dirty="0">
              <a:solidFill>
                <a:schemeClr val="tx1">
                  <a:lumMod val="85000"/>
                  <a:lumOff val="15000"/>
                </a:schemeClr>
              </a:solidFill>
            </a:endParaRPr>
          </a:p>
          <a:p>
            <a:pPr marL="285750" indent="-285750">
              <a:buFont typeface="Arial" panose="020B0604020202090204" pitchFamily="34" charset="0"/>
              <a:buChar char="•"/>
            </a:pPr>
            <a:r>
              <a:rPr lang="en-US" altLang="zh-CN" sz="1600" dirty="0" err="1">
                <a:solidFill>
                  <a:schemeClr val="tx1">
                    <a:lumMod val="85000"/>
                    <a:lumOff val="15000"/>
                  </a:schemeClr>
                </a:solidFill>
              </a:rPr>
              <a:t>SystemMessage</a:t>
            </a:r>
            <a:r>
              <a:rPr lang="en-US" altLang="zh-CN" sz="1600" dirty="0">
                <a:solidFill>
                  <a:schemeClr val="tx1">
                    <a:lumMod val="85000"/>
                    <a:lumOff val="15000"/>
                  </a:schemeClr>
                </a:solidFill>
              </a:rPr>
              <a:t>: </a:t>
            </a:r>
            <a:r>
              <a:rPr lang="zh-CN" altLang="en-US" sz="1600" dirty="0">
                <a:solidFill>
                  <a:schemeClr val="tx1">
                    <a:lumMod val="85000"/>
                    <a:lumOff val="15000"/>
                  </a:schemeClr>
                </a:solidFill>
              </a:rPr>
              <a:t>可以用于指定模型具体所处的环境和背景，如角色扮演等。你可以在这里给出具体的指示，比如</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作为一个代码专家</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，或者</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返回</a:t>
            </a:r>
            <a:r>
              <a:rPr lang="en-US" altLang="zh-CN" sz="1600" dirty="0" err="1">
                <a:solidFill>
                  <a:schemeClr val="tx1">
                    <a:lumMod val="85000"/>
                    <a:lumOff val="15000"/>
                  </a:schemeClr>
                </a:solidFill>
              </a:rPr>
              <a:t>json</a:t>
            </a:r>
            <a:r>
              <a:rPr lang="zh-CN" altLang="en-US" sz="1600" dirty="0">
                <a:solidFill>
                  <a:schemeClr val="tx1">
                    <a:lumMod val="85000"/>
                    <a:lumOff val="15000"/>
                  </a:schemeClr>
                </a:solidFill>
              </a:rPr>
              <a:t>格式</a:t>
            </a:r>
            <a:r>
              <a:rPr lang="en-US" altLang="zh-CN" sz="1600" dirty="0">
                <a:solidFill>
                  <a:schemeClr val="tx1">
                    <a:lumMod val="85000"/>
                    <a:lumOff val="15000"/>
                  </a:schemeClr>
                </a:solidFill>
              </a:rPr>
              <a:t>”.</a:t>
            </a:r>
            <a:r>
              <a:rPr lang="zh-CN" altLang="en-US" sz="1600" dirty="0">
                <a:solidFill>
                  <a:schemeClr val="tx1">
                    <a:lumMod val="85000"/>
                    <a:lumOff val="15000"/>
                  </a:schemeClr>
                </a:solidFill>
              </a:rPr>
              <a:t> </a:t>
            </a:r>
            <a:r>
              <a:rPr lang="en-US" altLang="zh-CN" sz="1600" dirty="0">
                <a:solidFill>
                  <a:schemeClr val="tx1">
                    <a:lumMod val="85000"/>
                    <a:lumOff val="15000"/>
                  </a:schemeClr>
                </a:solidFill>
              </a:rPr>
              <a:t>(OpenAI</a:t>
            </a:r>
            <a:r>
              <a:rPr lang="zh-CN" altLang="en-US" sz="1600" dirty="0">
                <a:solidFill>
                  <a:schemeClr val="tx1">
                    <a:lumMod val="85000"/>
                    <a:lumOff val="15000"/>
                  </a:schemeClr>
                </a:solidFill>
              </a:rPr>
              <a:t>库中的</a:t>
            </a:r>
            <a:r>
              <a:rPr lang="en-US" altLang="zh-CN" sz="1600" dirty="0">
                <a:solidFill>
                  <a:schemeClr val="tx1">
                    <a:lumMod val="85000"/>
                    <a:lumOff val="15000"/>
                  </a:schemeClr>
                </a:solidFill>
              </a:rPr>
              <a:t>system</a:t>
            </a:r>
            <a:r>
              <a:rPr lang="zh-CN" altLang="en-US" sz="1600">
                <a:solidFill>
                  <a:schemeClr val="tx1">
                    <a:lumMod val="85000"/>
                    <a:lumOff val="15000"/>
                  </a:schemeClr>
                </a:solidFill>
              </a:rPr>
              <a:t>角色）</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p:txBody>
      </p:sp>
      <p:pic>
        <p:nvPicPr>
          <p:cNvPr id="5" name="图片 4" descr="图标&#10;&#10;AI 生成的内容可能不正确。">
            <a:extLst>
              <a:ext uri="{FF2B5EF4-FFF2-40B4-BE49-F238E27FC236}">
                <a16:creationId xmlns:a16="http://schemas.microsoft.com/office/drawing/2014/main" id="{4BC37404-59DE-0F08-5061-59AEA5A0B4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6480" y="4894064"/>
            <a:ext cx="1963936" cy="196393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sym typeface="+mn-ea"/>
              </a:rPr>
              <a:t>Chat Models (</a:t>
            </a:r>
            <a:r>
              <a:rPr lang="zh-CN" altLang="en-US">
                <a:solidFill>
                  <a:schemeClr val="tx1">
                    <a:lumMod val="85000"/>
                    <a:lumOff val="15000"/>
                  </a:schemeClr>
                </a:solidFill>
                <a:sym typeface="+mn-ea"/>
              </a:rPr>
              <a:t>聊天模型</a:t>
            </a:r>
            <a:r>
              <a:rPr lang="en-US" altLang="zh-CN">
                <a:solidFill>
                  <a:schemeClr val="tx1">
                    <a:lumMod val="85000"/>
                    <a:lumOff val="15000"/>
                  </a:schemeClr>
                </a:solidFill>
                <a:sym typeface="+mn-ea"/>
              </a:rPr>
              <a:t>)</a:t>
            </a:r>
            <a:endParaRPr lang="zh-CN" altLang="en-US">
              <a:solidFill>
                <a:schemeClr val="tx1">
                  <a:lumMod val="85000"/>
                  <a:lumOff val="15000"/>
                </a:schemeClr>
              </a:solidFill>
            </a:endParaRP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演示单独使用</a:t>
            </a:r>
            <a:r>
              <a:rPr lang="en-US" altLang="zh-CN" sz="1600">
                <a:solidFill>
                  <a:schemeClr val="tx1">
                    <a:lumMod val="85000"/>
                    <a:lumOff val="15000"/>
                  </a:schemeClr>
                </a:solidFill>
              </a:rPr>
              <a:t>HumanMessage</a:t>
            </a:r>
          </a:p>
        </p:txBody>
      </p:sp>
      <p:sp>
        <p:nvSpPr>
          <p:cNvPr id="11" name="文本框 10">
            <a:extLst>
              <a:ext uri="{FF2B5EF4-FFF2-40B4-BE49-F238E27FC236}">
                <a16:creationId xmlns:a16="http://schemas.microsoft.com/office/drawing/2014/main" id="{86189346-358F-B10F-AA25-37B9392A76C5}"/>
              </a:ext>
            </a:extLst>
          </p:cNvPr>
          <p:cNvSpPr txBox="1"/>
          <p:nvPr/>
        </p:nvSpPr>
        <p:spPr>
          <a:xfrm>
            <a:off x="479425" y="1511300"/>
            <a:ext cx="6329680" cy="37955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00080"/>
                </a:solidFill>
                <a:effectLst/>
                <a:latin typeface="JetBrains Mono" panose="02000009000000000000" pitchFamily="49" charset="0"/>
                <a:ea typeface="宋体" panose="02010600030101010101" pitchFamily="2" charset="-122"/>
                <a:cs typeface="Times New Roman" panose="02020603050405020304" pitchFamily="18" charset="0"/>
              </a:rPr>
              <a:t>from </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langchain_community.chat_models.tongyi </a:t>
            </a:r>
            <a:r>
              <a:rPr lang="en-US" altLang="zh-CN" sz="1400" kern="0">
                <a:solidFill>
                  <a:srgbClr val="000080"/>
                </a:solidFill>
                <a:effectLst/>
                <a:latin typeface="JetBrains Mono" panose="02000009000000000000" pitchFamily="49" charset="0"/>
                <a:ea typeface="宋体" panose="02010600030101010101" pitchFamily="2" charset="-122"/>
                <a:cs typeface="Times New Roman" panose="02020603050405020304" pitchFamily="18" charset="0"/>
              </a:rPr>
              <a:t>import </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ChatTongyi</a:t>
            </a: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000080"/>
                </a:solidFill>
                <a:effectLst/>
                <a:latin typeface="JetBrains Mono" panose="02000009000000000000" pitchFamily="49" charset="0"/>
                <a:ea typeface="宋体" panose="02010600030101010101" pitchFamily="2" charset="-122"/>
                <a:cs typeface="Times New Roman" panose="02020603050405020304" pitchFamily="18" charset="0"/>
              </a:rPr>
              <a:t>from </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langchain_core.messages </a:t>
            </a:r>
            <a:r>
              <a:rPr lang="en-US" altLang="zh-CN" sz="1400" kern="0">
                <a:solidFill>
                  <a:srgbClr val="000080"/>
                </a:solidFill>
                <a:effectLst/>
                <a:latin typeface="JetBrains Mono" panose="02000009000000000000" pitchFamily="49" charset="0"/>
                <a:ea typeface="宋体" panose="02010600030101010101" pitchFamily="2" charset="-122"/>
                <a:cs typeface="Times New Roman" panose="02020603050405020304" pitchFamily="18" charset="0"/>
              </a:rPr>
              <a:t>import </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HumanMessage</a:t>
            </a: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808080"/>
                </a:solidFill>
                <a:effectLst/>
                <a:latin typeface="JetBrains Mono" panose="02000009000000000000" pitchFamily="49" charset="0"/>
                <a:ea typeface="宋体" panose="02010600030101010101" pitchFamily="2" charset="-122"/>
                <a:cs typeface="Times New Roman" panose="02020603050405020304" pitchFamily="18" charset="0"/>
              </a:rPr>
              <a:t># </a:t>
            </a:r>
            <a:r>
              <a:rPr lang="zh-CN" altLang="zh-CN" sz="1400" kern="0">
                <a:solidFill>
                  <a:srgbClr val="808080"/>
                </a:solidFill>
                <a:effectLst/>
                <a:latin typeface="Menlo-Regular" panose="020B0609030804020204" pitchFamily="49" charset="0"/>
                <a:ea typeface="宋体" panose="02010600030101010101" pitchFamily="2" charset="-122"/>
                <a:cs typeface="Menlo-Regular" panose="020B0609030804020204" pitchFamily="49" charset="0"/>
              </a:rPr>
              <a:t>初始化模型</a:t>
            </a:r>
            <a:br>
              <a:rPr lang="en-US" altLang="zh-CN" sz="1400" kern="0">
                <a:solidFill>
                  <a:srgbClr val="808080"/>
                </a:solidFill>
                <a:effectLst/>
                <a:latin typeface="Menlo-Regular" panose="020B0609030804020204" pitchFamily="49" charset="0"/>
                <a:ea typeface="宋体" panose="02010600030101010101" pitchFamily="2" charset="-122"/>
                <a:cs typeface="Times New Roman" panose="02020603050405020304" pitchFamily="18" charset="0"/>
              </a:rPr>
            </a:b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chat =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ChatTongyi</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660099"/>
                </a:solidFill>
                <a:effectLst/>
                <a:latin typeface="JetBrains Mono" panose="02000009000000000000" pitchFamily="49" charset="0"/>
                <a:ea typeface="宋体" panose="02010600030101010101" pitchFamily="2" charset="-122"/>
                <a:cs typeface="Times New Roman" panose="02020603050405020304" pitchFamily="18" charset="0"/>
              </a:rPr>
              <a:t>model</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00733B"/>
                </a:solidFill>
                <a:effectLst/>
                <a:latin typeface="JetBrains Mono" panose="02000009000000000000" pitchFamily="49" charset="0"/>
                <a:ea typeface="宋体" panose="02010600030101010101" pitchFamily="2" charset="-122"/>
                <a:cs typeface="Times New Roman" panose="02020603050405020304" pitchFamily="18" charset="0"/>
              </a:rPr>
              <a:t>"qwen3-max"</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808080"/>
                </a:solidFill>
                <a:effectLst/>
                <a:latin typeface="JetBrains Mono" panose="02000009000000000000" pitchFamily="49" charset="0"/>
                <a:ea typeface="宋体" panose="02010600030101010101" pitchFamily="2" charset="-122"/>
                <a:cs typeface="Times New Roman" panose="02020603050405020304" pitchFamily="18" charset="0"/>
              </a:rPr>
              <a:t># </a:t>
            </a:r>
            <a:r>
              <a:rPr lang="zh-CN" altLang="zh-CN" sz="1400" kern="0">
                <a:solidFill>
                  <a:srgbClr val="808080"/>
                </a:solidFill>
                <a:effectLst/>
                <a:latin typeface="Menlo-Regular" panose="020B0609030804020204" pitchFamily="49" charset="0"/>
                <a:ea typeface="宋体" panose="02010600030101010101" pitchFamily="2" charset="-122"/>
                <a:cs typeface="Menlo-Regular" panose="020B0609030804020204" pitchFamily="49" charset="0"/>
              </a:rPr>
              <a:t>准备消息</a:t>
            </a:r>
            <a:r>
              <a:rPr lang="en-US" altLang="zh-CN" sz="1400" kern="0">
                <a:solidFill>
                  <a:srgbClr val="808080"/>
                </a:solidFill>
                <a:effectLst/>
                <a:latin typeface="JetBrains Mono" panose="02000009000000000000" pitchFamily="49" charset="0"/>
                <a:ea typeface="宋体" panose="02010600030101010101" pitchFamily="2" charset="-122"/>
                <a:cs typeface="Times New Roman" panose="02020603050405020304" pitchFamily="18" charset="0"/>
              </a:rPr>
              <a:t>list</a:t>
            </a:r>
            <a:br>
              <a:rPr lang="en-US" altLang="zh-CN" sz="1400" kern="0">
                <a:solidFill>
                  <a:srgbClr val="80808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messages = [</a:t>
            </a: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HumanMessage</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660099"/>
                </a:solidFill>
                <a:effectLst/>
                <a:latin typeface="JetBrains Mono" panose="02000009000000000000" pitchFamily="49" charset="0"/>
                <a:ea typeface="宋体" panose="02010600030101010101" pitchFamily="2" charset="-122"/>
                <a:cs typeface="Times New Roman" panose="02020603050405020304" pitchFamily="18" charset="0"/>
              </a:rPr>
              <a:t>content</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00733B"/>
                </a:solidFill>
                <a:effectLst/>
                <a:latin typeface="JetBrains Mono" panose="02000009000000000000" pitchFamily="49" charset="0"/>
                <a:ea typeface="宋体" panose="02010600030101010101" pitchFamily="2" charset="-122"/>
                <a:cs typeface="Times New Roman" panose="02020603050405020304" pitchFamily="18" charset="0"/>
              </a:rPr>
              <a:t>"</a:t>
            </a:r>
            <a:r>
              <a:rPr lang="zh-CN" altLang="zh-CN" sz="1400" kern="0">
                <a:solidFill>
                  <a:srgbClr val="00733B"/>
                </a:solidFill>
                <a:effectLst/>
                <a:latin typeface="Menlo-Regular" panose="020B0609030804020204" pitchFamily="49" charset="0"/>
                <a:ea typeface="宋体" panose="02010600030101010101" pitchFamily="2" charset="-122"/>
                <a:cs typeface="Menlo-Regular" panose="020B0609030804020204" pitchFamily="49" charset="0"/>
              </a:rPr>
              <a:t>给我写一首唐诗</a:t>
            </a:r>
            <a:r>
              <a:rPr lang="en-US" altLang="zh-CN" sz="1400" kern="0">
                <a:solidFill>
                  <a:srgbClr val="00733B"/>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808080"/>
                </a:solidFill>
                <a:effectLst/>
                <a:latin typeface="JetBrains Mono" panose="02000009000000000000" pitchFamily="49" charset="0"/>
                <a:ea typeface="宋体" panose="02010600030101010101" pitchFamily="2" charset="-122"/>
                <a:cs typeface="Times New Roman" panose="02020603050405020304" pitchFamily="18" charset="0"/>
              </a:rPr>
              <a:t># </a:t>
            </a:r>
            <a:r>
              <a:rPr lang="zh-CN" altLang="zh-CN" sz="1400" kern="0">
                <a:solidFill>
                  <a:srgbClr val="808080"/>
                </a:solidFill>
                <a:effectLst/>
                <a:latin typeface="Menlo-Regular" panose="020B0609030804020204" pitchFamily="49" charset="0"/>
                <a:ea typeface="宋体" panose="02010600030101010101" pitchFamily="2" charset="-122"/>
                <a:cs typeface="Menlo-Regular" panose="020B0609030804020204" pitchFamily="49" charset="0"/>
              </a:rPr>
              <a:t>流式输出</a:t>
            </a:r>
            <a:br>
              <a:rPr lang="en-US" altLang="zh-CN" sz="1400" kern="0">
                <a:solidFill>
                  <a:srgbClr val="808080"/>
                </a:solidFill>
                <a:effectLst/>
                <a:latin typeface="Menlo-Regular" panose="020B0609030804020204" pitchFamily="49" charset="0"/>
                <a:ea typeface="宋体" panose="02010600030101010101" pitchFamily="2" charset="-122"/>
                <a:cs typeface="Times New Roman" panose="02020603050405020304" pitchFamily="18" charset="0"/>
              </a:rPr>
            </a:br>
            <a:r>
              <a:rPr lang="en-US" altLang="zh-CN" sz="1400" kern="0">
                <a:solidFill>
                  <a:srgbClr val="000080"/>
                </a:solidFill>
                <a:effectLst/>
                <a:latin typeface="JetBrains Mono" panose="02000009000000000000" pitchFamily="49" charset="0"/>
                <a:ea typeface="宋体" panose="02010600030101010101" pitchFamily="2" charset="-122"/>
                <a:cs typeface="Times New Roman" panose="02020603050405020304" pitchFamily="18" charset="0"/>
              </a:rPr>
              <a:t>for </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chunk </a:t>
            </a:r>
            <a:r>
              <a:rPr lang="en-US" altLang="zh-CN" sz="1400" kern="0">
                <a:solidFill>
                  <a:srgbClr val="000080"/>
                </a:solidFill>
                <a:effectLst/>
                <a:latin typeface="JetBrains Mono" panose="02000009000000000000" pitchFamily="49" charset="0"/>
                <a:ea typeface="宋体" panose="02010600030101010101" pitchFamily="2" charset="-122"/>
                <a:cs typeface="Times New Roman" panose="02020603050405020304" pitchFamily="18" charset="0"/>
              </a:rPr>
              <a:t>in </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chat.</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stream</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660099"/>
                </a:solidFill>
                <a:effectLst/>
                <a:latin typeface="JetBrains Mono" panose="02000009000000000000" pitchFamily="49" charset="0"/>
                <a:ea typeface="宋体" panose="02010600030101010101" pitchFamily="2" charset="-122"/>
                <a:cs typeface="Times New Roman" panose="02020603050405020304" pitchFamily="18" charset="0"/>
              </a:rPr>
              <a:t>input</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=messages):</a:t>
            </a:r>
            <a:b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400" kern="0">
                <a:solidFill>
                  <a:srgbClr val="000080"/>
                </a:solidFill>
                <a:effectLst/>
                <a:latin typeface="JetBrains Mono" panose="02000009000000000000" pitchFamily="49" charset="0"/>
                <a:ea typeface="宋体" panose="02010600030101010101" pitchFamily="2" charset="-122"/>
                <a:cs typeface="Times New Roman" panose="02020603050405020304" pitchFamily="18" charset="0"/>
              </a:rPr>
              <a:t>print</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(chunk.content, </a:t>
            </a:r>
            <a:r>
              <a:rPr lang="en-US" altLang="zh-CN" sz="1400" kern="0">
                <a:solidFill>
                  <a:srgbClr val="660099"/>
                </a:solidFill>
                <a:effectLst/>
                <a:latin typeface="JetBrains Mono" panose="02000009000000000000" pitchFamily="49" charset="0"/>
                <a:ea typeface="宋体" panose="02010600030101010101" pitchFamily="2" charset="-122"/>
                <a:cs typeface="Times New Roman" panose="02020603050405020304" pitchFamily="18" charset="0"/>
              </a:rPr>
              <a:t>end</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00733B"/>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400" kern="0">
                <a:solidFill>
                  <a:srgbClr val="660099"/>
                </a:solidFill>
                <a:effectLst/>
                <a:latin typeface="JetBrains Mono" panose="02000009000000000000" pitchFamily="49" charset="0"/>
                <a:ea typeface="宋体" panose="02010600030101010101" pitchFamily="2" charset="-122"/>
                <a:cs typeface="Times New Roman" panose="02020603050405020304" pitchFamily="18" charset="0"/>
              </a:rPr>
              <a:t>flush</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000080"/>
                </a:solidFill>
                <a:effectLst/>
                <a:latin typeface="JetBrains Mono" panose="02000009000000000000" pitchFamily="49" charset="0"/>
                <a:ea typeface="宋体" panose="02010600030101010101" pitchFamily="2" charset="-122"/>
                <a:cs typeface="Times New Roman" panose="02020603050405020304" pitchFamily="18" charset="0"/>
              </a:rPr>
              <a:t>True</a:t>
            </a:r>
            <a:r>
              <a:rPr lang="en-US" altLang="zh-CN" sz="1400" kern="0">
                <a:solidFill>
                  <a:srgbClr val="262626"/>
                </a:solidFill>
                <a:effectLst/>
                <a:latin typeface="JetBrains Mono" panose="02000009000000000000" pitchFamily="49" charset="0"/>
                <a:ea typeface="宋体" panose="02010600030101010101" pitchFamily="2" charset="-122"/>
                <a:cs typeface="Times New Roman" panose="02020603050405020304" pitchFamily="18" charset="0"/>
              </a:rPr>
              <a:t>)</a:t>
            </a:r>
            <a:endParaRPr lang="zh-CN" altLang="zh-CN" sz="1600" kern="10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8380D503-5B2B-E341-AE01-A41D78298D71}"/>
              </a:ext>
            </a:extLst>
          </p:cNvPr>
          <p:cNvPicPr>
            <a:picLocks noChangeAspect="1"/>
          </p:cNvPicPr>
          <p:nvPr/>
        </p:nvPicPr>
        <p:blipFill>
          <a:blip r:embed="rId2"/>
          <a:stretch>
            <a:fillRect/>
          </a:stretch>
        </p:blipFill>
        <p:spPr>
          <a:xfrm>
            <a:off x="6975547" y="2400138"/>
            <a:ext cx="4722986" cy="2880079"/>
          </a:xfrm>
          <a:prstGeom prst="rect">
            <a:avLst/>
          </a:prstGeom>
        </p:spPr>
      </p:pic>
      <p:pic>
        <p:nvPicPr>
          <p:cNvPr id="14" name="图片 13" descr="徽标&#10;&#10;AI 生成的内容可能不正确。">
            <a:extLst>
              <a:ext uri="{FF2B5EF4-FFF2-40B4-BE49-F238E27FC236}">
                <a16:creationId xmlns:a16="http://schemas.microsoft.com/office/drawing/2014/main" id="{CE8015E7-C388-AB64-0D95-CDC6A93111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10680" y="4964934"/>
            <a:ext cx="1590836" cy="15908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sym typeface="+mn-ea"/>
              </a:rPr>
              <a:t>Chat Models (</a:t>
            </a:r>
            <a:r>
              <a:rPr lang="zh-CN" altLang="en-US">
                <a:solidFill>
                  <a:schemeClr val="tx1">
                    <a:lumMod val="85000"/>
                    <a:lumOff val="15000"/>
                  </a:schemeClr>
                </a:solidFill>
                <a:sym typeface="+mn-ea"/>
              </a:rPr>
              <a:t>聊天模型</a:t>
            </a:r>
            <a:r>
              <a:rPr lang="en-US" altLang="zh-CN">
                <a:solidFill>
                  <a:schemeClr val="tx1">
                    <a:lumMod val="85000"/>
                    <a:lumOff val="15000"/>
                  </a:schemeClr>
                </a:solidFill>
                <a:sym typeface="+mn-ea"/>
              </a:rPr>
              <a:t>)</a:t>
            </a:r>
            <a:endParaRPr lang="zh-CN" altLang="en-US">
              <a:solidFill>
                <a:schemeClr val="tx1">
                  <a:lumMod val="85000"/>
                  <a:lumOff val="15000"/>
                </a:schemeClr>
              </a:solidFill>
            </a:endParaRP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演示</a:t>
            </a:r>
            <a:r>
              <a:rPr lang="en-US" altLang="zh-CN" sz="1600">
                <a:solidFill>
                  <a:schemeClr val="tx1">
                    <a:lumMod val="85000"/>
                    <a:lumOff val="15000"/>
                  </a:schemeClr>
                </a:solidFill>
              </a:rPr>
              <a:t>SystemMessage + HumanMessage</a:t>
            </a:r>
          </a:p>
        </p:txBody>
      </p:sp>
      <p:sp>
        <p:nvSpPr>
          <p:cNvPr id="7" name="Rectangle 2">
            <a:extLst>
              <a:ext uri="{FF2B5EF4-FFF2-40B4-BE49-F238E27FC236}">
                <a16:creationId xmlns:a16="http://schemas.microsoft.com/office/drawing/2014/main" id="{8B9D17B9-87B0-7CA4-91C5-343FCF842139}"/>
              </a:ext>
            </a:extLst>
          </p:cNvPr>
          <p:cNvSpPr>
            <a:spLocks noChangeArrowheads="1"/>
          </p:cNvSpPr>
          <p:nvPr/>
        </p:nvSpPr>
        <p:spPr bwMode="auto">
          <a:xfrm>
            <a:off x="479425" y="1551856"/>
            <a:ext cx="6950942" cy="3277820"/>
          </a:xfrm>
          <a:prstGeom prst="rect">
            <a:avLst/>
          </a:prstGeom>
          <a:ln/>
        </p:spPr>
        <p:style>
          <a:lnRef idx="2">
            <a:schemeClr val="dk1"/>
          </a:lnRef>
          <a:fillRef idx="1">
            <a:schemeClr val="lt1"/>
          </a:fillRef>
          <a:effectRef idx="0">
            <a:schemeClr val="dk1"/>
          </a:effectRef>
          <a:fontRef idx="minor">
            <a:schemeClr val="dk1"/>
          </a:fontRef>
        </p:style>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from </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langchain_community.chat_models.tongyi </a:t>
            </a:r>
            <a:r>
              <a:rPr kumimoji="0" lang="zh-CN" altLang="zh-CN" sz="14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import </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ChatTongyi</a:t>
            </a: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4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from </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langchain_core.messages </a:t>
            </a:r>
            <a:r>
              <a:rPr kumimoji="0" lang="zh-CN" altLang="zh-CN" sz="14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import </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HumanMessage, SystemMessage</a:t>
            </a: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4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400" b="0" i="0" u="none" strike="noStrike" cap="none" normalizeH="0" baseline="0">
                <a:ln>
                  <a:noFill/>
                </a:ln>
                <a:solidFill>
                  <a:srgbClr val="808080"/>
                </a:solidFill>
                <a:effectLst/>
                <a:latin typeface="Menlo-Regular" panose="020B0609030804020204" pitchFamily="49" charset="0"/>
                <a:cs typeface="Menlo-Regular" panose="020B0609030804020204" pitchFamily="49" charset="0"/>
              </a:rPr>
              <a:t>初始化模型</a:t>
            </a:r>
            <a:br>
              <a:rPr kumimoji="0" lang="zh-CN" altLang="zh-CN" sz="1400" b="0" i="0" u="none" strike="noStrike" cap="none" normalizeH="0" baseline="0">
                <a:ln>
                  <a:noFill/>
                </a:ln>
                <a:solidFill>
                  <a:srgbClr val="808080"/>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chat = </a:t>
            </a:r>
            <a:r>
              <a:rPr kumimoji="0" lang="zh-CN" altLang="zh-CN" sz="14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ChatTongyi</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model</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"qwen3-max"</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4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400" b="0" i="0" u="none" strike="noStrike" cap="none" normalizeH="0" baseline="0">
                <a:ln>
                  <a:noFill/>
                </a:ln>
                <a:solidFill>
                  <a:srgbClr val="808080"/>
                </a:solidFill>
                <a:effectLst/>
                <a:latin typeface="Menlo-Regular" panose="020B0609030804020204" pitchFamily="49" charset="0"/>
                <a:cs typeface="Menlo-Regular" panose="020B0609030804020204" pitchFamily="49" charset="0"/>
              </a:rPr>
              <a:t>准备消息</a:t>
            </a:r>
            <a:r>
              <a:rPr kumimoji="0" lang="zh-CN" altLang="zh-CN" sz="14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t>list</a:t>
            </a:r>
            <a:br>
              <a:rPr kumimoji="0" lang="zh-CN" altLang="zh-CN" sz="14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messages = [</a:t>
            </a: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4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SystemMessage</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content</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00733B"/>
                </a:solidFill>
                <a:effectLst/>
                <a:latin typeface="Menlo-Regular" panose="020B0609030804020204" pitchFamily="49" charset="0"/>
                <a:cs typeface="Menlo-Regular" panose="020B0609030804020204" pitchFamily="49" charset="0"/>
              </a:rPr>
              <a:t>你是一名来自边塞的诗人</a:t>
            </a:r>
            <a:r>
              <a:rPr kumimoji="0" lang="zh-CN" altLang="zh-CN" sz="14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4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HumanMessage</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content</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00733B"/>
                </a:solidFill>
                <a:effectLst/>
                <a:latin typeface="Menlo-Regular" panose="020B0609030804020204" pitchFamily="49" charset="0"/>
                <a:cs typeface="Menlo-Regular" panose="020B0609030804020204" pitchFamily="49" charset="0"/>
              </a:rPr>
              <a:t>给我写一首唐诗</a:t>
            </a:r>
            <a:r>
              <a:rPr kumimoji="0" lang="zh-CN" altLang="zh-CN" sz="14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4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400" b="0" i="0" u="none" strike="noStrike" cap="none" normalizeH="0" baseline="0">
                <a:ln>
                  <a:noFill/>
                </a:ln>
                <a:solidFill>
                  <a:srgbClr val="808080"/>
                </a:solidFill>
                <a:effectLst/>
                <a:latin typeface="Menlo-Regular" panose="020B0609030804020204" pitchFamily="49" charset="0"/>
                <a:cs typeface="Menlo-Regular" panose="020B0609030804020204" pitchFamily="49" charset="0"/>
              </a:rPr>
              <a:t>流式输出</a:t>
            </a:r>
            <a:br>
              <a:rPr kumimoji="0" lang="zh-CN" altLang="zh-CN" sz="1400" b="0" i="0" u="none" strike="noStrike" cap="none" normalizeH="0" baseline="0">
                <a:ln>
                  <a:noFill/>
                </a:ln>
                <a:solidFill>
                  <a:srgbClr val="808080"/>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14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for </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chunk </a:t>
            </a:r>
            <a:r>
              <a:rPr kumimoji="0" lang="zh-CN" altLang="zh-CN" sz="14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in </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chat.</a:t>
            </a:r>
            <a:r>
              <a:rPr kumimoji="0" lang="zh-CN" altLang="zh-CN" sz="14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stream</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input</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=messages):</a:t>
            </a:r>
            <a:b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4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print</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(chunk.content, </a:t>
            </a:r>
            <a:r>
              <a:rPr kumimoji="0" lang="zh-CN" altLang="zh-CN" sz="14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end</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4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flush</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True</a:t>
            </a:r>
            <a:r>
              <a:rPr kumimoji="0" lang="zh-CN" altLang="zh-CN" sz="14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400" b="0" i="0" u="none" strike="noStrike" cap="none" normalizeH="0" baseline="0">
                <a:ln>
                  <a:noFill/>
                </a:ln>
                <a:solidFill>
                  <a:schemeClr val="tx1"/>
                </a:solidFill>
                <a:effectLst/>
              </a:rPr>
              <a:t> </a:t>
            </a:r>
            <a:endParaRPr kumimoji="0" lang="zh-CN" altLang="zh-CN" sz="1400" b="0" i="0" u="none" strike="noStrike" cap="none" normalizeH="0" baseline="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AFDB9F5D-9A1F-3E28-C060-0CB6D4C3523C}"/>
              </a:ext>
            </a:extLst>
          </p:cNvPr>
          <p:cNvPicPr>
            <a:picLocks noChangeAspect="1"/>
          </p:cNvPicPr>
          <p:nvPr/>
        </p:nvPicPr>
        <p:blipFill>
          <a:blip r:embed="rId2"/>
          <a:stretch>
            <a:fillRect/>
          </a:stretch>
        </p:blipFill>
        <p:spPr>
          <a:xfrm>
            <a:off x="5879976" y="2136400"/>
            <a:ext cx="4685928" cy="3659487"/>
          </a:xfrm>
          <a:prstGeom prst="rect">
            <a:avLst/>
          </a:prstGeom>
        </p:spPr>
      </p:pic>
      <p:pic>
        <p:nvPicPr>
          <p:cNvPr id="10" name="图片 9" descr="图标&#10;&#10;AI 生成的内容可能不正确。">
            <a:extLst>
              <a:ext uri="{FF2B5EF4-FFF2-40B4-BE49-F238E27FC236}">
                <a16:creationId xmlns:a16="http://schemas.microsoft.com/office/drawing/2014/main" id="{CE536BAF-BC0C-D254-C453-DDA009117B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2464" y="4581128"/>
            <a:ext cx="2107952" cy="21079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sym typeface="+mn-ea"/>
              </a:rPr>
              <a:t>Chat Models (</a:t>
            </a:r>
            <a:r>
              <a:rPr lang="zh-CN" altLang="en-US">
                <a:solidFill>
                  <a:schemeClr val="tx1">
                    <a:lumMod val="85000"/>
                    <a:lumOff val="15000"/>
                  </a:schemeClr>
                </a:solidFill>
                <a:sym typeface="+mn-ea"/>
              </a:rPr>
              <a:t>聊天模型</a:t>
            </a:r>
            <a:r>
              <a:rPr lang="en-US" altLang="zh-CN">
                <a:solidFill>
                  <a:schemeClr val="tx1">
                    <a:lumMod val="85000"/>
                    <a:lumOff val="15000"/>
                  </a:schemeClr>
                </a:solidFill>
                <a:sym typeface="+mn-ea"/>
              </a:rPr>
              <a:t>)</a:t>
            </a:r>
            <a:endParaRPr lang="zh-CN" altLang="en-US">
              <a:solidFill>
                <a:schemeClr val="tx1">
                  <a:lumMod val="85000"/>
                  <a:lumOff val="15000"/>
                </a:schemeClr>
              </a:solidFill>
            </a:endParaRPr>
          </a:p>
        </p:txBody>
      </p:sp>
      <p:sp>
        <p:nvSpPr>
          <p:cNvPr id="3" name="文本占位符 2"/>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演示</a:t>
            </a:r>
            <a:r>
              <a:rPr lang="en-US" altLang="zh-CN" sz="1600">
                <a:solidFill>
                  <a:schemeClr val="tx1">
                    <a:lumMod val="85000"/>
                    <a:lumOff val="15000"/>
                  </a:schemeClr>
                </a:solidFill>
              </a:rPr>
              <a:t>SystemMessage + HumanMessage + AIMessage</a:t>
            </a:r>
          </a:p>
        </p:txBody>
      </p:sp>
      <p:sp>
        <p:nvSpPr>
          <p:cNvPr id="4" name="Rectangle 1">
            <a:extLst>
              <a:ext uri="{FF2B5EF4-FFF2-40B4-BE49-F238E27FC236}">
                <a16:creationId xmlns:a16="http://schemas.microsoft.com/office/drawing/2014/main" id="{ABA468C1-57D7-FC9B-3CEE-E5371A06B291}"/>
              </a:ext>
            </a:extLst>
          </p:cNvPr>
          <p:cNvSpPr>
            <a:spLocks noChangeArrowheads="1"/>
          </p:cNvSpPr>
          <p:nvPr/>
        </p:nvSpPr>
        <p:spPr bwMode="auto">
          <a:xfrm>
            <a:off x="479425" y="1509866"/>
            <a:ext cx="7064755" cy="3185487"/>
          </a:xfrm>
          <a:prstGeom prst="rect">
            <a:avLst/>
          </a:prstGeom>
          <a:ln/>
        </p:spPr>
        <p:style>
          <a:lnRef idx="2">
            <a:schemeClr val="dk1"/>
          </a:lnRef>
          <a:fillRef idx="1">
            <a:schemeClr val="lt1"/>
          </a:fillRef>
          <a:effectRef idx="0">
            <a:schemeClr val="dk1"/>
          </a:effectRef>
          <a:fontRef idx="minor">
            <a:schemeClr val="dk1"/>
          </a:fontRef>
        </p:style>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from </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langchain_community.chat_models.tongyi </a:t>
            </a:r>
            <a:r>
              <a:rPr kumimoji="0" lang="zh-CN" altLang="zh-CN" sz="12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import </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ChatTongyi</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from </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langchain_core.messages </a:t>
            </a:r>
            <a:r>
              <a:rPr kumimoji="0" lang="zh-CN" altLang="zh-CN" sz="12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import </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HumanMessage, SystemMessage, AIMessage</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808080"/>
                </a:solidFill>
                <a:effectLst/>
                <a:latin typeface="Menlo-Regular" panose="020B0609030804020204" pitchFamily="49" charset="0"/>
                <a:cs typeface="Menlo-Regular" panose="020B0609030804020204" pitchFamily="49" charset="0"/>
              </a:rPr>
              <a:t>初始化模型</a:t>
            </a:r>
            <a:br>
              <a:rPr kumimoji="0" lang="zh-CN" altLang="zh-CN" sz="1200" b="0" i="0" u="none" strike="noStrike" cap="none" normalizeH="0" baseline="0">
                <a:ln>
                  <a:noFill/>
                </a:ln>
                <a:solidFill>
                  <a:srgbClr val="808080"/>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chat = </a:t>
            </a:r>
            <a:r>
              <a:rPr kumimoji="0" lang="zh-CN" altLang="zh-CN" sz="12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ChatTongyi</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model</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"qwen3-max"</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808080"/>
                </a:solidFill>
                <a:effectLst/>
                <a:latin typeface="Menlo-Regular" panose="020B0609030804020204" pitchFamily="49" charset="0"/>
                <a:cs typeface="Menlo-Regular" panose="020B0609030804020204" pitchFamily="49" charset="0"/>
              </a:rPr>
              <a:t>准备消息</a:t>
            </a:r>
            <a:r>
              <a:rPr kumimoji="0" lang="zh-CN" altLang="zh-CN" sz="12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t>list</a:t>
            </a:r>
            <a:br>
              <a:rPr kumimoji="0" lang="zh-CN" altLang="zh-CN" sz="12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messages = [</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SystemMessage</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content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Menlo-Regular" panose="020B0609030804020204" pitchFamily="49" charset="0"/>
                <a:cs typeface="Menlo-Regular" panose="020B0609030804020204" pitchFamily="49" charset="0"/>
              </a:rPr>
              <a:t>你是一名来自边塞的诗人</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HumanMessage</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content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Menlo-Regular" panose="020B0609030804020204" pitchFamily="49" charset="0"/>
                <a:cs typeface="Menlo-Regular" panose="020B0609030804020204" pitchFamily="49" charset="0"/>
              </a:rPr>
              <a:t>给我写一首唐诗</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AIMessage</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content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Menlo-Regular" panose="020B0609030804020204" pitchFamily="49" charset="0"/>
                <a:cs typeface="Menlo-Regular" panose="020B0609030804020204" pitchFamily="49" charset="0"/>
              </a:rPr>
              <a:t>锄禾日当午，汗滴禾下土，谁知盘中餐，粒粒皆辛苦。</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HumanMessage</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content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Menlo-Regular" panose="020B0609030804020204" pitchFamily="49" charset="0"/>
                <a:cs typeface="Menlo-Regular" panose="020B0609030804020204" pitchFamily="49" charset="0"/>
              </a:rPr>
              <a:t>给予你上一首的格式，再来一首</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808080"/>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808080"/>
                </a:solidFill>
                <a:effectLst/>
                <a:latin typeface="Menlo-Regular" panose="020B0609030804020204" pitchFamily="49" charset="0"/>
                <a:cs typeface="Menlo-Regular" panose="020B0609030804020204" pitchFamily="49" charset="0"/>
              </a:rPr>
              <a:t>流式输出</a:t>
            </a:r>
            <a:br>
              <a:rPr kumimoji="0" lang="zh-CN" altLang="zh-CN" sz="1200" b="0" i="0" u="none" strike="noStrike" cap="none" normalizeH="0" baseline="0">
                <a:ln>
                  <a:noFill/>
                </a:ln>
                <a:solidFill>
                  <a:srgbClr val="808080"/>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12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for </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chunk </a:t>
            </a:r>
            <a:r>
              <a:rPr kumimoji="0" lang="zh-CN" altLang="zh-CN" sz="12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in </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chat.</a:t>
            </a:r>
            <a:r>
              <a:rPr kumimoji="0" lang="zh-CN" altLang="zh-CN" sz="12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stream</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input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=messages):</a:t>
            </a:r>
            <a:b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print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(chunk.content, </a:t>
            </a:r>
            <a:r>
              <a:rPr kumimoji="0" lang="zh-CN" altLang="zh-CN" sz="12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end</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733B"/>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660099"/>
                </a:solidFill>
                <a:effectLst/>
                <a:latin typeface="JetBrains Mono" panose="02000009000000000000" pitchFamily="49" charset="0"/>
                <a:ea typeface="JetBrains Mono" panose="02000009000000000000" pitchFamily="49" charset="0"/>
                <a:cs typeface="宋体" panose="02010600030101010101" pitchFamily="2" charset="-122"/>
              </a:rPr>
              <a:t>flush</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80"/>
                </a:solidFill>
                <a:effectLst/>
                <a:latin typeface="JetBrains Mono" panose="02000009000000000000" pitchFamily="49" charset="0"/>
                <a:ea typeface="JetBrains Mono" panose="02000009000000000000" pitchFamily="49" charset="0"/>
                <a:cs typeface="宋体" panose="02010600030101010101" pitchFamily="2" charset="-122"/>
              </a:rPr>
              <a:t>True</a:t>
            </a:r>
            <a:r>
              <a:rPr kumimoji="0" lang="zh-CN" altLang="zh-CN" sz="1200" b="0" i="0" u="none" strike="noStrike" cap="none" normalizeH="0" baseline="0">
                <a:ln>
                  <a:noFill/>
                </a:ln>
                <a:solidFill>
                  <a:srgbClr val="262626"/>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050" b="0" i="0" u="none" strike="noStrike" cap="none" normalizeH="0" baseline="0">
                <a:ln>
                  <a:noFill/>
                </a:ln>
                <a:solidFill>
                  <a:schemeClr val="tx1"/>
                </a:solidFill>
                <a:effectLst/>
              </a:rPr>
              <a:t> </a:t>
            </a:r>
            <a:endParaRPr kumimoji="0" lang="zh-CN" altLang="zh-CN" sz="2000" b="0" i="0" u="none" strike="noStrike" cap="none" normalizeH="0" baseline="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F78E4820-B8C1-58C6-FA65-E0A7C0D85EF9}"/>
              </a:ext>
            </a:extLst>
          </p:cNvPr>
          <p:cNvPicPr>
            <a:picLocks noChangeAspect="1"/>
          </p:cNvPicPr>
          <p:nvPr/>
        </p:nvPicPr>
        <p:blipFill>
          <a:blip r:embed="rId2"/>
          <a:stretch>
            <a:fillRect/>
          </a:stretch>
        </p:blipFill>
        <p:spPr>
          <a:xfrm>
            <a:off x="7968208" y="2396653"/>
            <a:ext cx="2946400" cy="2298700"/>
          </a:xfrm>
          <a:prstGeom prst="rect">
            <a:avLst/>
          </a:prstGeom>
        </p:spPr>
      </p:pic>
      <p:pic>
        <p:nvPicPr>
          <p:cNvPr id="9" name="图片 8" descr="图标&#10;&#10;AI 生成的内容可能不正确。">
            <a:extLst>
              <a:ext uri="{FF2B5EF4-FFF2-40B4-BE49-F238E27FC236}">
                <a16:creationId xmlns:a16="http://schemas.microsoft.com/office/drawing/2014/main" id="{2A6C1520-2679-65FD-5FCE-B9D921231A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2599" y="4606032"/>
            <a:ext cx="2251968" cy="22519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0CEC-9763-9C2D-9AA7-B14021A15A9B}"/>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6827376C-DF99-35ED-CC33-A056019E2497}"/>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Models</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：消息的简写形式</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A9D75543-8FF6-F8C5-FF45-4A171CFB9D13}"/>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72921DE0-B027-AF46-583E-B103CDCA6BFD}"/>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51D11718-91AB-0026-6F57-C9D93F7B0DE0}"/>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665997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411D8-8817-90B9-C4C3-1C4A9D0051C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EAEE0F0-9859-72B1-3B85-F7A81EAFF9E5}"/>
              </a:ext>
            </a:extLst>
          </p:cNvPr>
          <p:cNvSpPr>
            <a:spLocks noGrp="1"/>
          </p:cNvSpPr>
          <p:nvPr>
            <p:ph type="body" sz="quarter" idx="10"/>
          </p:nvPr>
        </p:nvSpPr>
        <p:spPr/>
        <p:txBody>
          <a:bodyPr/>
          <a:lstStyle/>
          <a:p>
            <a:r>
              <a:rPr lang="zh-CN" altLang="en-US">
                <a:solidFill>
                  <a:schemeClr val="tx1">
                    <a:lumMod val="85000"/>
                    <a:lumOff val="15000"/>
                  </a:schemeClr>
                </a:solidFill>
                <a:sym typeface="+mn-ea"/>
              </a:rPr>
              <a:t>消息的简写形式</a:t>
            </a:r>
            <a:endParaRPr lang="zh-CN" altLang="en-US">
              <a:solidFill>
                <a:schemeClr val="tx1">
                  <a:lumMod val="85000"/>
                  <a:lumOff val="15000"/>
                </a:schemeClr>
              </a:solidFill>
            </a:endParaRPr>
          </a:p>
        </p:txBody>
      </p:sp>
      <p:sp>
        <p:nvSpPr>
          <p:cNvPr id="3" name="文本占位符 2">
            <a:extLst>
              <a:ext uri="{FF2B5EF4-FFF2-40B4-BE49-F238E27FC236}">
                <a16:creationId xmlns:a16="http://schemas.microsoft.com/office/drawing/2014/main" id="{557AFFC7-0E9D-19C6-D9A0-8ECA23972256}"/>
              </a:ext>
            </a:extLst>
          </p:cNvPr>
          <p:cNvSpPr>
            <a:spLocks noGrp="1"/>
          </p:cNvSpPr>
          <p:nvPr>
            <p:ph type="body" sz="quarter" idx="11"/>
          </p:nvPr>
        </p:nvSpPr>
        <p:spPr>
          <a:xfrm>
            <a:off x="411665" y="1052736"/>
            <a:ext cx="11385550" cy="1978025"/>
          </a:xfrm>
        </p:spPr>
        <p:txBody>
          <a:bodyPr/>
          <a:lstStyle/>
          <a:p>
            <a:r>
              <a:rPr lang="en-US" altLang="zh-CN" sz="1600">
                <a:solidFill>
                  <a:schemeClr val="tx1">
                    <a:lumMod val="85000"/>
                    <a:lumOff val="15000"/>
                  </a:schemeClr>
                </a:solidFill>
              </a:rPr>
              <a:t>SystemMessage</a:t>
            </a:r>
            <a:r>
              <a:rPr lang="zh-CN" altLang="en-US" sz="1600">
                <a:solidFill>
                  <a:schemeClr val="tx1">
                    <a:lumMod val="85000"/>
                    <a:lumOff val="15000"/>
                  </a:schemeClr>
                </a:solidFill>
              </a:rPr>
              <a:t>、</a:t>
            </a:r>
            <a:r>
              <a:rPr lang="en-US" altLang="zh-CN" sz="1600">
                <a:solidFill>
                  <a:schemeClr val="tx1">
                    <a:lumMod val="85000"/>
                    <a:lumOff val="15000"/>
                  </a:schemeClr>
                </a:solidFill>
              </a:rPr>
              <a:t>HumanMessage</a:t>
            </a:r>
            <a:r>
              <a:rPr lang="zh-CN" altLang="en-US" sz="1600">
                <a:solidFill>
                  <a:schemeClr val="tx1">
                    <a:lumMod val="85000"/>
                    <a:lumOff val="15000"/>
                  </a:schemeClr>
                </a:solidFill>
              </a:rPr>
              <a:t>、</a:t>
            </a:r>
            <a:r>
              <a:rPr lang="en-US" altLang="zh-CN" sz="1600">
                <a:solidFill>
                  <a:schemeClr val="tx1">
                    <a:lumMod val="85000"/>
                    <a:lumOff val="15000"/>
                  </a:schemeClr>
                </a:solidFill>
              </a:rPr>
              <a:t>AIMessage</a:t>
            </a:r>
            <a:r>
              <a:rPr lang="zh-CN" altLang="en-US" sz="1600">
                <a:solidFill>
                  <a:schemeClr val="tx1">
                    <a:lumMod val="85000"/>
                    <a:lumOff val="15000"/>
                  </a:schemeClr>
                </a:solidFill>
              </a:rPr>
              <a:t>可以有如下的简写形式</a:t>
            </a:r>
            <a:endParaRPr lang="en-US" altLang="zh-CN" sz="1600">
              <a:solidFill>
                <a:schemeClr val="tx1">
                  <a:lumMod val="85000"/>
                  <a:lumOff val="15000"/>
                </a:schemeClr>
              </a:solidFill>
            </a:endParaRPr>
          </a:p>
        </p:txBody>
      </p:sp>
      <p:pic>
        <p:nvPicPr>
          <p:cNvPr id="9" name="图片 8" descr="图标&#10;&#10;AI 生成的内容可能不正确。">
            <a:extLst>
              <a:ext uri="{FF2B5EF4-FFF2-40B4-BE49-F238E27FC236}">
                <a16:creationId xmlns:a16="http://schemas.microsoft.com/office/drawing/2014/main" id="{58323AF0-53C3-4F02-01CA-D93347798B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2599" y="4606032"/>
            <a:ext cx="2251968" cy="2251968"/>
          </a:xfrm>
          <a:prstGeom prst="rect">
            <a:avLst/>
          </a:prstGeom>
        </p:spPr>
      </p:pic>
      <p:sp>
        <p:nvSpPr>
          <p:cNvPr id="7" name="文本框 6">
            <a:extLst>
              <a:ext uri="{FF2B5EF4-FFF2-40B4-BE49-F238E27FC236}">
                <a16:creationId xmlns:a16="http://schemas.microsoft.com/office/drawing/2014/main" id="{B7A4A376-3A15-21BA-200B-6BDF7EA8FC7A}"/>
              </a:ext>
            </a:extLst>
          </p:cNvPr>
          <p:cNvSpPr txBox="1"/>
          <p:nvPr/>
        </p:nvSpPr>
        <p:spPr>
          <a:xfrm>
            <a:off x="407744" y="3766139"/>
            <a:ext cx="6382137" cy="24622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100"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zh-CN" altLang="zh-CN" sz="1100"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得到模型对象</a:t>
            </a:r>
            <a:r>
              <a:rPr lang="en-US" altLang="zh-CN" sz="1100"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 qwen3-max</a:t>
            </a:r>
            <a:r>
              <a:rPr lang="zh-CN" altLang="zh-CN" sz="1100"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就是聊天模型</a:t>
            </a:r>
            <a:br>
              <a:rPr lang="en-US" altLang="zh-CN" sz="1100"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model = ChatTongyi(</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model</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"qwen3-max"</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zh-CN" altLang="zh-CN" sz="1100"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准备消息列表</a:t>
            </a:r>
            <a:br>
              <a:rPr lang="en-US" altLang="zh-CN" sz="1100"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messages = [</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"system"</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DejaVu Sans Mono" panose="020B0609030804020204" pitchFamily="49" charset="0"/>
                <a:ea typeface="阿里巴巴普惠体" panose="00020600040101010101" pitchFamily="18" charset="-122"/>
                <a:cs typeface="Courier New" panose="02070309020205020404" pitchFamily="49" charset="0"/>
              </a:rPr>
              <a:t>你是一个边塞诗人。</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"human"</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DejaVu Sans Mono" panose="020B0609030804020204" pitchFamily="49" charset="0"/>
                <a:ea typeface="阿里巴巴普惠体" panose="00020600040101010101" pitchFamily="18" charset="-122"/>
                <a:cs typeface="Courier New" panose="02070309020205020404" pitchFamily="49" charset="0"/>
              </a:rPr>
              <a:t>写一首唐诗</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"ai"</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DejaVu Sans Mono" panose="020B0609030804020204" pitchFamily="49" charset="0"/>
                <a:ea typeface="阿里巴巴普惠体" panose="00020600040101010101" pitchFamily="18" charset="-122"/>
                <a:cs typeface="Courier New" panose="02070309020205020404" pitchFamily="49" charset="0"/>
              </a:rPr>
              <a:t>锄禾日当午，汗滴禾下土，谁知盘中餐，粒粒皆辛苦。</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"human"</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DejaVu Sans Mono" panose="020B0609030804020204" pitchFamily="49" charset="0"/>
                <a:ea typeface="阿里巴巴普惠体" panose="00020600040101010101" pitchFamily="18" charset="-122"/>
                <a:cs typeface="Courier New" panose="02070309020205020404" pitchFamily="49" charset="0"/>
              </a:rPr>
              <a:t>按照你上一个回复的格式，再写一首唐诗。</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 for</a:t>
            </a:r>
            <a:r>
              <a:rPr lang="zh-CN" altLang="zh-CN" sz="1100"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循环迭代打印输出，通过</a:t>
            </a:r>
            <a:r>
              <a:rPr lang="en-US" altLang="zh-CN" sz="1100"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.content</a:t>
            </a:r>
            <a:r>
              <a:rPr lang="zh-CN" altLang="zh-CN" sz="1100"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来获取到内容</a:t>
            </a:r>
            <a:br>
              <a:rPr lang="en-US" altLang="zh-CN" sz="1100"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br>
            <a:r>
              <a:rPr lang="en-US" altLang="zh-CN" sz="1100" kern="0">
                <a:solidFill>
                  <a:srgbClr val="0033B3"/>
                </a:solidFill>
                <a:effectLst/>
                <a:latin typeface="DejaVu Sans Mono" panose="020B0609030804020204" pitchFamily="49" charset="0"/>
                <a:ea typeface="阿里巴巴普惠体" panose="00020600040101010101" pitchFamily="18" charset="-122"/>
                <a:cs typeface="Times New Roman" panose="02020603050405020304" pitchFamily="18" charset="0"/>
              </a:rPr>
              <a:t>for </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chunk </a:t>
            </a:r>
            <a:r>
              <a:rPr lang="en-US" altLang="zh-CN" sz="1100" kern="0">
                <a:solidFill>
                  <a:srgbClr val="0033B3"/>
                </a:solidFill>
                <a:effectLst/>
                <a:latin typeface="DejaVu Sans Mono" panose="020B0609030804020204" pitchFamily="49" charset="0"/>
                <a:ea typeface="阿里巴巴普惠体" panose="00020600040101010101" pitchFamily="18" charset="-122"/>
                <a:cs typeface="Times New Roman" panose="02020603050405020304" pitchFamily="18" charset="0"/>
              </a:rPr>
              <a:t>in </a:t>
            </a:r>
            <a:r>
              <a:rPr lang="en-US" altLang="zh-CN" sz="1100" kern="0">
                <a:solidFill>
                  <a:srgbClr val="080808"/>
                </a:solidFill>
                <a:latin typeface="DejaVu Sans Mono" panose="020B0609030804020204" pitchFamily="49" charset="0"/>
                <a:ea typeface="阿里巴巴普惠体" panose="00020600040101010101" pitchFamily="18" charset="-122"/>
                <a:cs typeface="Times New Roman" panose="02020603050405020304" pitchFamily="18" charset="0"/>
              </a:rPr>
              <a:t>model.stream(</a:t>
            </a:r>
            <a:r>
              <a:rPr lang="en-US" altLang="zh-CN" sz="1100" kern="0">
                <a:solidFill>
                  <a:srgbClr val="660099"/>
                </a:solidFill>
                <a:latin typeface="DejaVu Sans Mono" panose="020B0609030804020204" pitchFamily="49" charset="0"/>
                <a:ea typeface="阿里巴巴普惠体" panose="00020600040101010101" pitchFamily="18" charset="-122"/>
                <a:cs typeface="Times New Roman" panose="02020603050405020304" pitchFamily="18" charset="0"/>
              </a:rPr>
              <a:t>input</a:t>
            </a:r>
            <a:r>
              <a:rPr lang="en-US" altLang="zh-CN" sz="1100" kern="0">
                <a:solidFill>
                  <a:srgbClr val="080808"/>
                </a:solidFill>
                <a:latin typeface="DejaVu Sans Mono" panose="020B0609030804020204" pitchFamily="49" charset="0"/>
                <a:ea typeface="阿里巴巴普惠体" panose="00020600040101010101" pitchFamily="18" charset="-122"/>
                <a:cs typeface="Times New Roman" panose="02020603050405020304" pitchFamily="18" charset="0"/>
              </a:rPr>
              <a:t>=messages)</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00080"/>
                </a:solidFill>
                <a:effectLst/>
                <a:latin typeface="DejaVu Sans Mono" panose="020B0609030804020204" pitchFamily="49" charset="0"/>
                <a:ea typeface="阿里巴巴普惠体" panose="00020600040101010101" pitchFamily="18" charset="-122"/>
                <a:cs typeface="Times New Roman" panose="02020603050405020304" pitchFamily="18" charset="0"/>
              </a:rPr>
              <a:t>print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(chunk.content, </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end</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flush</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033B3"/>
                </a:solidFill>
                <a:effectLst/>
                <a:latin typeface="DejaVu Sans Mono" panose="020B0609030804020204" pitchFamily="49" charset="0"/>
                <a:ea typeface="阿里巴巴普惠体" panose="00020600040101010101" pitchFamily="18" charset="-122"/>
                <a:cs typeface="Times New Roman" panose="02020603050405020304" pitchFamily="18" charset="0"/>
              </a:rPr>
              <a:t>True</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endParaRPr lang="zh-CN" altLang="zh-CN" sz="1000" kern="100">
              <a:effectLst/>
              <a:latin typeface="DejaVu Sans Mono" panose="020B0609030804020204" pitchFamily="49" charset="0"/>
              <a:ea typeface="阿里巴巴普惠体" panose="00020600040101010101" pitchFamily="18" charset="-122"/>
              <a:cs typeface="Times New Roman" panose="02020603050405020304" pitchFamily="18" charset="0"/>
            </a:endParaRPr>
          </a:p>
        </p:txBody>
      </p:sp>
      <p:sp>
        <p:nvSpPr>
          <p:cNvPr id="10" name="文本框 9">
            <a:extLst>
              <a:ext uri="{FF2B5EF4-FFF2-40B4-BE49-F238E27FC236}">
                <a16:creationId xmlns:a16="http://schemas.microsoft.com/office/drawing/2014/main" id="{CD96ED64-7984-40E0-D837-1B6B3F662BE2}"/>
              </a:ext>
            </a:extLst>
          </p:cNvPr>
          <p:cNvSpPr txBox="1"/>
          <p:nvPr/>
        </p:nvSpPr>
        <p:spPr>
          <a:xfrm>
            <a:off x="407745" y="1429596"/>
            <a:ext cx="6382138" cy="22929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100" i="1"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zh-CN" altLang="zh-CN" sz="1100" i="1"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得到模型对象</a:t>
            </a:r>
            <a:r>
              <a:rPr lang="en-US" altLang="zh-CN" sz="1100" i="1"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 qwen3-max</a:t>
            </a:r>
            <a:r>
              <a:rPr lang="zh-CN" altLang="zh-CN" sz="1100" i="1"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就是聊天模型</a:t>
            </a:r>
            <a:br>
              <a:rPr lang="en-US" altLang="zh-CN" sz="1100" i="1"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model = ChatTongyi(</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model</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"qwen3-max"</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i="1"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zh-CN" altLang="zh-CN" sz="1100" i="1"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准备消息列表</a:t>
            </a:r>
            <a:br>
              <a:rPr lang="en-US" altLang="zh-CN" sz="1100" i="1"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messages = [</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SystemMessage(</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content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DejaVu Sans Mono" panose="020B0609030804020204" pitchFamily="49" charset="0"/>
                <a:ea typeface="阿里巴巴普惠体" panose="00020600040101010101" pitchFamily="18" charset="-122"/>
                <a:cs typeface="Courier New" panose="02070309020205020404" pitchFamily="49" charset="0"/>
              </a:rPr>
              <a:t>你是一个边塞诗人。</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HumanMessage(</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content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DejaVu Sans Mono" panose="020B0609030804020204" pitchFamily="49" charset="0"/>
                <a:ea typeface="阿里巴巴普惠体" panose="00020600040101010101" pitchFamily="18" charset="-122"/>
                <a:cs typeface="Courier New" panose="02070309020205020404" pitchFamily="49" charset="0"/>
              </a:rPr>
              <a:t>写一首唐诗</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AIMessage(</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content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DejaVu Sans Mono" panose="020B0609030804020204" pitchFamily="49" charset="0"/>
                <a:ea typeface="阿里巴巴普惠体" panose="00020600040101010101" pitchFamily="18" charset="-122"/>
                <a:cs typeface="Courier New" panose="02070309020205020404" pitchFamily="49" charset="0"/>
              </a:rPr>
              <a:t>锄禾日当午，汗滴禾下土，谁知盘中餐，粒粒皆辛苦。</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HumanMessage(</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content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DejaVu Sans Mono" panose="020B0609030804020204" pitchFamily="49" charset="0"/>
                <a:ea typeface="阿里巴巴普惠体" panose="00020600040101010101" pitchFamily="18" charset="-122"/>
                <a:cs typeface="Courier New" panose="02070309020205020404" pitchFamily="49" charset="0"/>
              </a:rPr>
              <a:t>按照你上一个回复的格式，在写一首唐诗。</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i="1"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 for</a:t>
            </a:r>
            <a:r>
              <a:rPr lang="zh-CN" altLang="zh-CN" sz="1100" i="1"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循环迭代打印输出，通过</a:t>
            </a:r>
            <a:r>
              <a:rPr lang="en-US" altLang="zh-CN" sz="1100" i="1" kern="0">
                <a:solidFill>
                  <a:srgbClr val="8C8C8C"/>
                </a:solidFill>
                <a:effectLst/>
                <a:latin typeface="DejaVu Sans Mono" panose="020B0609030804020204" pitchFamily="49" charset="0"/>
                <a:ea typeface="阿里巴巴普惠体" panose="00020600040101010101" pitchFamily="18" charset="-122"/>
                <a:cs typeface="Times New Roman" panose="02020603050405020304" pitchFamily="18" charset="0"/>
              </a:rPr>
              <a:t>.content</a:t>
            </a:r>
            <a:r>
              <a:rPr lang="zh-CN" altLang="zh-CN" sz="1100" i="1"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t>来获取到内容</a:t>
            </a:r>
            <a:br>
              <a:rPr lang="en-US" altLang="zh-CN" sz="1100" i="1" kern="0">
                <a:solidFill>
                  <a:srgbClr val="8C8C8C"/>
                </a:solidFill>
                <a:effectLst/>
                <a:latin typeface="DejaVu Sans Mono" panose="020B0609030804020204" pitchFamily="49" charset="0"/>
                <a:ea typeface="阿里巴巴普惠体" panose="00020600040101010101" pitchFamily="18" charset="-122"/>
                <a:cs typeface="Courier New" panose="02070309020205020404" pitchFamily="49" charset="0"/>
              </a:rPr>
            </a:br>
            <a:r>
              <a:rPr lang="en-US" altLang="zh-CN" sz="1100" kern="0">
                <a:solidFill>
                  <a:srgbClr val="0033B3"/>
                </a:solidFill>
                <a:effectLst/>
                <a:latin typeface="DejaVu Sans Mono" panose="020B0609030804020204" pitchFamily="49" charset="0"/>
                <a:ea typeface="阿里巴巴普惠体" panose="00020600040101010101" pitchFamily="18" charset="-122"/>
                <a:cs typeface="Times New Roman" panose="02020603050405020304" pitchFamily="18" charset="0"/>
              </a:rPr>
              <a:t>for </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chunk </a:t>
            </a:r>
            <a:r>
              <a:rPr lang="en-US" altLang="zh-CN" sz="1100" kern="0">
                <a:solidFill>
                  <a:srgbClr val="0033B3"/>
                </a:solidFill>
                <a:effectLst/>
                <a:latin typeface="DejaVu Sans Mono" panose="020B0609030804020204" pitchFamily="49" charset="0"/>
                <a:ea typeface="阿里巴巴普惠体" panose="00020600040101010101" pitchFamily="18" charset="-122"/>
                <a:cs typeface="Times New Roman" panose="02020603050405020304" pitchFamily="18" charset="0"/>
              </a:rPr>
              <a:t>in </a:t>
            </a:r>
            <a:r>
              <a:rPr lang="en-US" altLang="zh-CN" sz="1100" kern="0">
                <a:solidFill>
                  <a:srgbClr val="080808"/>
                </a:solidFill>
                <a:latin typeface="DejaVu Sans Mono" panose="020B0609030804020204" pitchFamily="49" charset="0"/>
                <a:ea typeface="阿里巴巴普惠体" panose="00020600040101010101" pitchFamily="18" charset="-122"/>
                <a:cs typeface="Times New Roman" panose="02020603050405020304" pitchFamily="18" charset="0"/>
              </a:rPr>
              <a:t>model.stream(</a:t>
            </a:r>
            <a:r>
              <a:rPr lang="en-US" altLang="zh-CN" sz="1100" kern="0">
                <a:solidFill>
                  <a:srgbClr val="660099"/>
                </a:solidFill>
                <a:latin typeface="DejaVu Sans Mono" panose="020B0609030804020204" pitchFamily="49" charset="0"/>
                <a:ea typeface="阿里巴巴普惠体" panose="00020600040101010101" pitchFamily="18" charset="-122"/>
                <a:cs typeface="Times New Roman" panose="02020603050405020304" pitchFamily="18" charset="0"/>
              </a:rPr>
              <a:t>input</a:t>
            </a:r>
            <a:r>
              <a:rPr lang="en-US" altLang="zh-CN" sz="1100" kern="0">
                <a:solidFill>
                  <a:srgbClr val="080808"/>
                </a:solidFill>
                <a:latin typeface="DejaVu Sans Mono" panose="020B0609030804020204" pitchFamily="49" charset="0"/>
                <a:ea typeface="阿里巴巴普惠体" panose="00020600040101010101" pitchFamily="18" charset="-122"/>
                <a:cs typeface="Times New Roman" panose="02020603050405020304" pitchFamily="18" charset="0"/>
              </a:rPr>
              <a:t>=messages)</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000080"/>
                </a:solidFill>
                <a:effectLst/>
                <a:latin typeface="DejaVu Sans Mono" panose="020B0609030804020204" pitchFamily="49" charset="0"/>
                <a:ea typeface="阿里巴巴普惠体" panose="00020600040101010101" pitchFamily="18" charset="-122"/>
                <a:cs typeface="Times New Roman" panose="02020603050405020304" pitchFamily="18" charset="0"/>
              </a:rPr>
              <a:t>print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(chunk.content, </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end</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1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flush</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100" kern="0">
                <a:solidFill>
                  <a:srgbClr val="0033B3"/>
                </a:solidFill>
                <a:effectLst/>
                <a:latin typeface="DejaVu Sans Mono" panose="020B0609030804020204" pitchFamily="49" charset="0"/>
                <a:ea typeface="阿里巴巴普惠体" panose="00020600040101010101" pitchFamily="18" charset="-122"/>
                <a:cs typeface="Times New Roman" panose="02020603050405020304" pitchFamily="18" charset="0"/>
              </a:rPr>
              <a:t>True</a:t>
            </a:r>
            <a:r>
              <a:rPr lang="en-US" altLang="zh-CN" sz="11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endParaRPr lang="zh-CN" altLang="zh-CN" sz="1000" kern="100">
              <a:effectLst/>
              <a:latin typeface="DejaVu Sans Mono" panose="020B0609030804020204" pitchFamily="49" charset="0"/>
              <a:ea typeface="阿里巴巴普惠体" panose="00020600040101010101" pitchFamily="18" charset="-122"/>
              <a:cs typeface="Times New Roman" panose="02020603050405020304" pitchFamily="18" charset="0"/>
            </a:endParaRPr>
          </a:p>
        </p:txBody>
      </p:sp>
      <p:sp>
        <p:nvSpPr>
          <p:cNvPr id="11" name="箭头: 右弧形 10">
            <a:extLst>
              <a:ext uri="{FF2B5EF4-FFF2-40B4-BE49-F238E27FC236}">
                <a16:creationId xmlns:a16="http://schemas.microsoft.com/office/drawing/2014/main" id="{533415A7-2E7C-8097-BACD-54666BF1004D}"/>
              </a:ext>
            </a:extLst>
          </p:cNvPr>
          <p:cNvSpPr/>
          <p:nvPr/>
        </p:nvSpPr>
        <p:spPr>
          <a:xfrm>
            <a:off x="6960096" y="3262083"/>
            <a:ext cx="504056" cy="1008112"/>
          </a:xfrm>
          <a:prstGeom prst="curvedLef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F2C2D8F0-B707-B656-344C-EC99C4B3BBE0}"/>
              </a:ext>
            </a:extLst>
          </p:cNvPr>
          <p:cNvSpPr txBox="1"/>
          <p:nvPr/>
        </p:nvSpPr>
        <p:spPr>
          <a:xfrm>
            <a:off x="6974987" y="4606032"/>
            <a:ext cx="4141879" cy="1077218"/>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通过</a:t>
            </a:r>
            <a:r>
              <a:rPr kumimoji="1" lang="en-US" altLang="zh-CN" sz="1600">
                <a:latin typeface="DEJAVU SANS MONO" panose="020B0609030804020204" pitchFamily="49" charset="0"/>
                <a:ea typeface="阿里巴巴普惠体" pitchFamily="18" charset="-122"/>
              </a:rPr>
              <a:t>2</a:t>
            </a:r>
            <a:r>
              <a:rPr kumimoji="1" lang="zh-CN" altLang="en-US" sz="1600">
                <a:latin typeface="DEJAVU SANS MONO" panose="020B0609030804020204" pitchFamily="49" charset="0"/>
                <a:ea typeface="阿里巴巴普惠体" pitchFamily="18" charset="-122"/>
              </a:rPr>
              <a:t>元元组封装信息；</a:t>
            </a:r>
            <a:endParaRPr kumimoji="1" lang="en-US" altLang="zh-CN" sz="1600">
              <a:latin typeface="DEJAVU SANS MONO" panose="020B0609030804020204" pitchFamily="49" charset="0"/>
              <a:ea typeface="阿里巴巴普惠体" pitchFamily="18" charset="-122"/>
            </a:endParaRPr>
          </a:p>
          <a:p>
            <a:pPr marL="285750" indent="-285750" algn="l">
              <a:buFont typeface="Arial" panose="020B0604020202020204" pitchFamily="34" charset="0"/>
              <a:buChar char="•"/>
            </a:pPr>
            <a:r>
              <a:rPr kumimoji="1" lang="zh-CN" altLang="en-US" sz="1600">
                <a:latin typeface="DEJAVU SANS MONO" panose="020B0609030804020204" pitchFamily="49" charset="0"/>
                <a:ea typeface="阿里巴巴普惠体" pitchFamily="18" charset="-122"/>
              </a:rPr>
              <a:t>第一个元素为角色</a:t>
            </a:r>
            <a:endParaRPr kumimoji="1" lang="en-US" altLang="zh-CN" sz="1600">
              <a:latin typeface="DEJAVU SANS MONO" panose="020B0609030804020204" pitchFamily="49" charset="0"/>
              <a:ea typeface="阿里巴巴普惠体" pitchFamily="18" charset="-122"/>
            </a:endParaRPr>
          </a:p>
          <a:p>
            <a:pPr marL="742950" lvl="1" indent="-285750">
              <a:buFont typeface="Arial" panose="020B0604020202020204" pitchFamily="34" charset="0"/>
              <a:buChar char="•"/>
            </a:pPr>
            <a:r>
              <a:rPr kumimoji="1" lang="zh-CN" altLang="en-US" sz="1600">
                <a:latin typeface="DEJAVU SANS MONO" panose="020B0609030804020204" pitchFamily="49" charset="0"/>
                <a:ea typeface="阿里巴巴普惠体" pitchFamily="18" charset="-122"/>
              </a:rPr>
              <a:t>字符串：</a:t>
            </a:r>
            <a:r>
              <a:rPr kumimoji="1" lang="en-US" altLang="zh-CN" sz="1600">
                <a:latin typeface="DEJAVU SANS MONO" panose="020B0609030804020204" pitchFamily="49" charset="0"/>
                <a:ea typeface="阿里巴巴普惠体" pitchFamily="18" charset="-122"/>
              </a:rPr>
              <a:t>system/human/ai</a:t>
            </a:r>
          </a:p>
          <a:p>
            <a:pPr marL="285750" indent="-285750">
              <a:buFont typeface="Arial" panose="020B0604020202020204" pitchFamily="34" charset="0"/>
              <a:buChar char="•"/>
            </a:pPr>
            <a:r>
              <a:rPr kumimoji="1" lang="zh-CN" altLang="en-US" sz="1600">
                <a:latin typeface="DEJAVU SANS MONO" panose="020B0609030804020204" pitchFamily="49" charset="0"/>
                <a:ea typeface="阿里巴巴普惠体" pitchFamily="18" charset="-122"/>
              </a:rPr>
              <a:t>第二个元素为内容</a:t>
            </a:r>
          </a:p>
        </p:txBody>
      </p:sp>
    </p:spTree>
    <p:extLst>
      <p:ext uri="{BB962C8B-B14F-4D97-AF65-F5344CB8AC3E}">
        <p14:creationId xmlns:p14="http://schemas.microsoft.com/office/powerpoint/2010/main" val="807267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9FCC1-D2D8-B954-C743-93DF45383287}"/>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73A08C8-B5A2-450D-7A25-3A2ED641AC38}"/>
              </a:ext>
            </a:extLst>
          </p:cNvPr>
          <p:cNvSpPr>
            <a:spLocks noGrp="1"/>
          </p:cNvSpPr>
          <p:nvPr>
            <p:ph type="body" sz="quarter" idx="10"/>
          </p:nvPr>
        </p:nvSpPr>
        <p:spPr/>
        <p:txBody>
          <a:bodyPr/>
          <a:lstStyle/>
          <a:p>
            <a:r>
              <a:rPr lang="zh-CN" altLang="en-US">
                <a:solidFill>
                  <a:schemeClr val="tx1">
                    <a:lumMod val="85000"/>
                    <a:lumOff val="15000"/>
                  </a:schemeClr>
                </a:solidFill>
                <a:sym typeface="+mn-ea"/>
              </a:rPr>
              <a:t>消息的简写形式</a:t>
            </a:r>
            <a:endParaRPr lang="zh-CN" altLang="en-US">
              <a:solidFill>
                <a:schemeClr val="tx1">
                  <a:lumMod val="85000"/>
                  <a:lumOff val="15000"/>
                </a:schemeClr>
              </a:solidFill>
            </a:endParaRPr>
          </a:p>
        </p:txBody>
      </p:sp>
      <p:sp>
        <p:nvSpPr>
          <p:cNvPr id="3" name="文本占位符 2">
            <a:extLst>
              <a:ext uri="{FF2B5EF4-FFF2-40B4-BE49-F238E27FC236}">
                <a16:creationId xmlns:a16="http://schemas.microsoft.com/office/drawing/2014/main" id="{FB9E3B78-B4C3-77EB-B254-2E8709C3D025}"/>
              </a:ext>
            </a:extLst>
          </p:cNvPr>
          <p:cNvSpPr>
            <a:spLocks noGrp="1"/>
          </p:cNvSpPr>
          <p:nvPr>
            <p:ph type="body" sz="quarter" idx="11"/>
          </p:nvPr>
        </p:nvSpPr>
        <p:spPr>
          <a:xfrm>
            <a:off x="411665" y="1052736"/>
            <a:ext cx="11385550" cy="1978025"/>
          </a:xfrm>
        </p:spPr>
        <p:txBody>
          <a:bodyPr/>
          <a:lstStyle/>
          <a:p>
            <a:r>
              <a:rPr lang="zh-CN" altLang="en-US" sz="1600">
                <a:solidFill>
                  <a:schemeClr val="tx1">
                    <a:lumMod val="85000"/>
                    <a:lumOff val="15000"/>
                  </a:schemeClr>
                </a:solidFill>
              </a:rPr>
              <a:t>区别和优势在于，使用类对象的方式，如下：</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r>
              <a:rPr lang="zh-CN" altLang="en-US" sz="1600">
                <a:solidFill>
                  <a:schemeClr val="tx1">
                    <a:lumMod val="85000"/>
                    <a:lumOff val="15000"/>
                  </a:schemeClr>
                </a:solidFill>
              </a:rPr>
              <a:t>简写形式如下：</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r>
              <a:rPr lang="zh-CN" altLang="en-US" sz="1600">
                <a:solidFill>
                  <a:schemeClr val="tx1">
                    <a:lumMod val="85000"/>
                    <a:lumOff val="15000"/>
                  </a:schemeClr>
                </a:solidFill>
              </a:rPr>
              <a:t>好处就在于，简写形式避免导包、写起来更简单，更重要的是支持：</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p:txBody>
      </p:sp>
      <p:pic>
        <p:nvPicPr>
          <p:cNvPr id="9" name="图片 8" descr="图标&#10;&#10;AI 生成的内容可能不正确。">
            <a:extLst>
              <a:ext uri="{FF2B5EF4-FFF2-40B4-BE49-F238E27FC236}">
                <a16:creationId xmlns:a16="http://schemas.microsoft.com/office/drawing/2014/main" id="{8861538F-3E1F-09B6-5BFF-D4D274C3D3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2599" y="4606032"/>
            <a:ext cx="2251968" cy="2251968"/>
          </a:xfrm>
          <a:prstGeom prst="rect">
            <a:avLst/>
          </a:prstGeom>
        </p:spPr>
      </p:pic>
      <p:sp>
        <p:nvSpPr>
          <p:cNvPr id="7" name="文本框 6">
            <a:extLst>
              <a:ext uri="{FF2B5EF4-FFF2-40B4-BE49-F238E27FC236}">
                <a16:creationId xmlns:a16="http://schemas.microsoft.com/office/drawing/2014/main" id="{12AA39F7-CC03-FFCA-E6CF-748CC766DDBE}"/>
              </a:ext>
            </a:extLst>
          </p:cNvPr>
          <p:cNvSpPr txBox="1"/>
          <p:nvPr/>
        </p:nvSpPr>
        <p:spPr>
          <a:xfrm>
            <a:off x="479376" y="3140968"/>
            <a:ext cx="360040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messages = [</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"system"</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en-US"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内容</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"human"</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en-US"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内容</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"ai"</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en-US"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内容</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endParaRPr lang="zh-CN" altLang="zh-CN" sz="1050" kern="100">
              <a:effectLst/>
              <a:latin typeface="DejaVu Sans Mono" panose="020B0609030804020204" pitchFamily="49" charset="0"/>
              <a:ea typeface="阿里巴巴普惠体" panose="00020600040101010101" pitchFamily="18" charset="-122"/>
              <a:cs typeface="Times New Roman" panose="02020603050405020304" pitchFamily="18" charset="0"/>
            </a:endParaRPr>
          </a:p>
        </p:txBody>
      </p:sp>
      <p:sp>
        <p:nvSpPr>
          <p:cNvPr id="4" name="文本框 3">
            <a:extLst>
              <a:ext uri="{FF2B5EF4-FFF2-40B4-BE49-F238E27FC236}">
                <a16:creationId xmlns:a16="http://schemas.microsoft.com/office/drawing/2014/main" id="{F826062D-DD6B-98DA-80AF-3FFBFB9991BB}"/>
              </a:ext>
            </a:extLst>
          </p:cNvPr>
          <p:cNvSpPr txBox="1"/>
          <p:nvPr/>
        </p:nvSpPr>
        <p:spPr>
          <a:xfrm>
            <a:off x="479376" y="1412776"/>
            <a:ext cx="360040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messages = [</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SystemMessage(</a:t>
            </a:r>
            <a:r>
              <a:rPr lang="en-US" altLang="zh-CN" sz="12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content</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en-US" sz="1200" kern="0">
                <a:solidFill>
                  <a:srgbClr val="067D17"/>
                </a:solidFill>
                <a:latin typeface="DejaVu Sans Mono" panose="020B0609030804020204" pitchFamily="49" charset="0"/>
                <a:ea typeface="阿里巴巴普惠体" panose="00020600040101010101" pitchFamily="18" charset="-122"/>
                <a:cs typeface="Courier New" panose="02070309020205020404" pitchFamily="49" charset="0"/>
              </a:rPr>
              <a:t>内容</a:t>
            </a:r>
            <a:r>
              <a:rPr lang="en-US" altLang="zh-CN" sz="1200" kern="0">
                <a:solidFill>
                  <a:srgbClr val="067D17"/>
                </a:solidFill>
                <a:latin typeface="DejaVu Sans Mono" panose="020B0609030804020204" pitchFamily="49" charset="0"/>
                <a:ea typeface="阿里巴巴普惠体" panose="00020600040101010101" pitchFamily="18" charset="-122"/>
                <a:cs typeface="Courier New" panose="02070309020205020404" pitchFamily="49" charset="0"/>
              </a:rPr>
              <a:t>…</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HumanMessage(</a:t>
            </a:r>
            <a:r>
              <a:rPr lang="en-US" altLang="zh-CN" sz="12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content</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 "</a:t>
            </a:r>
            <a:r>
              <a:rPr lang="zh-CN" altLang="en-US" sz="1200" kern="0">
                <a:solidFill>
                  <a:srgbClr val="067D17"/>
                </a:solidFill>
                <a:latin typeface="DejaVu Sans Mono" panose="020B0609030804020204" pitchFamily="49" charset="0"/>
                <a:ea typeface="阿里巴巴普惠体" panose="00020600040101010101" pitchFamily="18" charset="-122"/>
                <a:cs typeface="Courier New" panose="02070309020205020404" pitchFamily="49" charset="0"/>
              </a:rPr>
              <a:t>内容</a:t>
            </a:r>
            <a:r>
              <a:rPr lang="en-US" altLang="zh-CN" sz="1200" kern="0">
                <a:solidFill>
                  <a:srgbClr val="067D17"/>
                </a:solidFill>
                <a:latin typeface="DejaVu Sans Mono" panose="020B0609030804020204" pitchFamily="49" charset="0"/>
                <a:ea typeface="阿里巴巴普惠体" panose="00020600040101010101" pitchFamily="18" charset="-122"/>
                <a:cs typeface="Courier New" panose="02070309020205020404" pitchFamily="49" charset="0"/>
              </a:rPr>
              <a:t>…</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AIMessage(</a:t>
            </a:r>
            <a:r>
              <a:rPr lang="en-US" altLang="zh-CN" sz="1200" kern="0">
                <a:solidFill>
                  <a:srgbClr val="660099"/>
                </a:solidFill>
                <a:effectLst/>
                <a:latin typeface="DejaVu Sans Mono" panose="020B0609030804020204" pitchFamily="49" charset="0"/>
                <a:ea typeface="阿里巴巴普惠体" panose="00020600040101010101" pitchFamily="18" charset="-122"/>
                <a:cs typeface="Times New Roman" panose="02020603050405020304" pitchFamily="18" charset="0"/>
              </a:rPr>
              <a:t>content</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 "</a:t>
            </a:r>
            <a:r>
              <a:rPr lang="zh-CN" altLang="en-US" sz="1200" kern="0">
                <a:solidFill>
                  <a:srgbClr val="067D17"/>
                </a:solidFill>
                <a:latin typeface="DejaVu Sans Mono" panose="020B0609030804020204" pitchFamily="49" charset="0"/>
                <a:ea typeface="阿里巴巴普惠体" panose="00020600040101010101" pitchFamily="18" charset="-122"/>
                <a:cs typeface="Courier New" panose="02070309020205020404" pitchFamily="49" charset="0"/>
              </a:rPr>
              <a:t>内容</a:t>
            </a:r>
            <a:r>
              <a:rPr lang="en-US" altLang="zh-CN" sz="1200" kern="0">
                <a:solidFill>
                  <a:srgbClr val="067D17"/>
                </a:solidFill>
                <a:latin typeface="DejaVu Sans Mono" panose="020B0609030804020204" pitchFamily="49" charset="0"/>
                <a:ea typeface="阿里巴巴普惠体" panose="00020600040101010101" pitchFamily="18" charset="-122"/>
                <a:cs typeface="Courier New" panose="02070309020205020404" pitchFamily="49" charset="0"/>
              </a:rPr>
              <a:t>…</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endParaRPr lang="zh-CN" altLang="zh-CN" sz="1050" kern="100">
              <a:effectLst/>
              <a:latin typeface="DejaVu Sans Mono" panose="020B0609030804020204" pitchFamily="49" charset="0"/>
              <a:ea typeface="阿里巴巴普惠体" panose="00020600040101010101" pitchFamily="18" charset="-122"/>
              <a:cs typeface="Times New Roman" panose="02020603050405020304" pitchFamily="18" charset="0"/>
            </a:endParaRPr>
          </a:p>
        </p:txBody>
      </p:sp>
      <p:sp>
        <p:nvSpPr>
          <p:cNvPr id="5" name="文本框 4">
            <a:extLst>
              <a:ext uri="{FF2B5EF4-FFF2-40B4-BE49-F238E27FC236}">
                <a16:creationId xmlns:a16="http://schemas.microsoft.com/office/drawing/2014/main" id="{270CC775-6F48-02AA-5621-7A2A938584FC}"/>
              </a:ext>
            </a:extLst>
          </p:cNvPr>
          <p:cNvSpPr txBox="1"/>
          <p:nvPr/>
        </p:nvSpPr>
        <p:spPr>
          <a:xfrm>
            <a:off x="4314219" y="1628219"/>
            <a:ext cx="3744416" cy="584775"/>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是</a:t>
            </a:r>
            <a:r>
              <a:rPr kumimoji="1" lang="zh-CN" altLang="en-US" sz="1600">
                <a:solidFill>
                  <a:srgbClr val="C00000"/>
                </a:solidFill>
                <a:latin typeface="DEJAVU SANS MONO" panose="020B0609030804020204" pitchFamily="49" charset="0"/>
                <a:ea typeface="阿里巴巴普惠体" pitchFamily="18" charset="-122"/>
              </a:rPr>
              <a:t>静态</a:t>
            </a:r>
            <a:r>
              <a:rPr kumimoji="1" lang="zh-CN" altLang="en-US" sz="1600">
                <a:latin typeface="DEJAVU SANS MONO" panose="020B0609030804020204" pitchFamily="49" charset="0"/>
                <a:ea typeface="阿里巴巴普惠体" pitchFamily="18" charset="-122"/>
              </a:rPr>
              <a:t>的，一步到位</a:t>
            </a:r>
            <a:endParaRPr kumimoji="1" lang="en-US" altLang="zh-CN" sz="1600">
              <a:latin typeface="DEJAVU SANS MONO" panose="020B0609030804020204" pitchFamily="49" charset="0"/>
              <a:ea typeface="阿里巴巴普惠体" pitchFamily="18" charset="-122"/>
            </a:endParaRPr>
          </a:p>
          <a:p>
            <a:pPr algn="l"/>
            <a:r>
              <a:rPr kumimoji="1" lang="zh-CN" altLang="en-US" sz="1600">
                <a:latin typeface="DEJAVU SANS MONO" panose="020B0609030804020204" pitchFamily="49" charset="0"/>
                <a:ea typeface="阿里巴巴普惠体" pitchFamily="18" charset="-122"/>
              </a:rPr>
              <a:t>直接就得到了</a:t>
            </a:r>
            <a:r>
              <a:rPr kumimoji="1" lang="en-US" altLang="zh-CN" sz="1600">
                <a:latin typeface="DEJAVU SANS MONO" panose="020B0609030804020204" pitchFamily="49" charset="0"/>
                <a:ea typeface="阿里巴巴普惠体" pitchFamily="18" charset="-122"/>
              </a:rPr>
              <a:t>Message</a:t>
            </a:r>
            <a:r>
              <a:rPr kumimoji="1" lang="zh-CN" altLang="en-US" sz="1600">
                <a:latin typeface="DEJAVU SANS MONO" panose="020B0609030804020204" pitchFamily="49" charset="0"/>
                <a:ea typeface="阿里巴巴普惠体" pitchFamily="18" charset="-122"/>
              </a:rPr>
              <a:t>类的类对象</a:t>
            </a:r>
          </a:p>
        </p:txBody>
      </p:sp>
      <p:sp>
        <p:nvSpPr>
          <p:cNvPr id="6" name="文本框 5">
            <a:extLst>
              <a:ext uri="{FF2B5EF4-FFF2-40B4-BE49-F238E27FC236}">
                <a16:creationId xmlns:a16="http://schemas.microsoft.com/office/drawing/2014/main" id="{1760EA5E-67E6-10C4-EB90-740D90B92BE6}"/>
              </a:ext>
            </a:extLst>
          </p:cNvPr>
          <p:cNvSpPr txBox="1"/>
          <p:nvPr/>
        </p:nvSpPr>
        <p:spPr>
          <a:xfrm>
            <a:off x="4223792" y="3356411"/>
            <a:ext cx="4680520" cy="584775"/>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是</a:t>
            </a:r>
            <a:r>
              <a:rPr kumimoji="1" lang="zh-CN" altLang="en-US" sz="1600">
                <a:solidFill>
                  <a:srgbClr val="C00000"/>
                </a:solidFill>
                <a:latin typeface="DEJAVU SANS MONO" panose="020B0609030804020204" pitchFamily="49" charset="0"/>
                <a:ea typeface="阿里巴巴普惠体" pitchFamily="18" charset="-122"/>
              </a:rPr>
              <a:t>动态</a:t>
            </a:r>
            <a:r>
              <a:rPr kumimoji="1" lang="zh-CN" altLang="en-US" sz="1600">
                <a:latin typeface="DEJAVU SANS MONO" panose="020B0609030804020204" pitchFamily="49" charset="0"/>
                <a:ea typeface="阿里巴巴普惠体" pitchFamily="18" charset="-122"/>
              </a:rPr>
              <a:t>的，需要在</a:t>
            </a:r>
            <a:r>
              <a:rPr kumimoji="1" lang="zh-CN" altLang="en-US" sz="1600">
                <a:solidFill>
                  <a:srgbClr val="C00000"/>
                </a:solidFill>
                <a:latin typeface="DEJAVU SANS MONO" panose="020B0609030804020204" pitchFamily="49" charset="0"/>
                <a:ea typeface="阿里巴巴普惠体" pitchFamily="18" charset="-122"/>
              </a:rPr>
              <a:t>运行时</a:t>
            </a:r>
            <a:endParaRPr kumimoji="1" lang="en-US" altLang="zh-CN" sz="1600">
              <a:solidFill>
                <a:srgbClr val="C00000"/>
              </a:solidFill>
              <a:latin typeface="DEJAVU SANS MONO" panose="020B0609030804020204" pitchFamily="49" charset="0"/>
              <a:ea typeface="阿里巴巴普惠体" pitchFamily="18" charset="-122"/>
            </a:endParaRPr>
          </a:p>
          <a:p>
            <a:pPr algn="l"/>
            <a:r>
              <a:rPr kumimoji="1" lang="zh-CN" altLang="en-US" sz="1600">
                <a:latin typeface="DEJAVU SANS MONO" panose="020B0609030804020204" pitchFamily="49" charset="0"/>
                <a:ea typeface="阿里巴巴普惠体" pitchFamily="18" charset="-122"/>
              </a:rPr>
              <a:t>由</a:t>
            </a:r>
            <a:r>
              <a:rPr kumimoji="1" lang="en-US" altLang="zh-CN" sz="1600">
                <a:latin typeface="DEJAVU SANS MONO" panose="020B0609030804020204" pitchFamily="49" charset="0"/>
                <a:ea typeface="阿里巴巴普惠体" pitchFamily="18" charset="-122"/>
              </a:rPr>
              <a:t>LangChain</a:t>
            </a:r>
            <a:r>
              <a:rPr kumimoji="1" lang="zh-CN" altLang="en-US" sz="1600">
                <a:latin typeface="DEJAVU SANS MONO" panose="020B0609030804020204" pitchFamily="49" charset="0"/>
                <a:ea typeface="阿里巴巴普惠体" pitchFamily="18" charset="-122"/>
              </a:rPr>
              <a:t>内部机制</a:t>
            </a:r>
            <a:r>
              <a:rPr kumimoji="1" lang="zh-CN" altLang="en-US" sz="1600">
                <a:solidFill>
                  <a:srgbClr val="C00000"/>
                </a:solidFill>
                <a:latin typeface="DEJAVU SANS MONO" panose="020B0609030804020204" pitchFamily="49" charset="0"/>
                <a:ea typeface="阿里巴巴普惠体" pitchFamily="18" charset="-122"/>
              </a:rPr>
              <a:t>转换</a:t>
            </a:r>
            <a:r>
              <a:rPr kumimoji="1" lang="zh-CN" altLang="en-US" sz="1600">
                <a:latin typeface="DEJAVU SANS MONO" panose="020B0609030804020204" pitchFamily="49" charset="0"/>
                <a:ea typeface="阿里巴巴普惠体" pitchFamily="18" charset="-122"/>
              </a:rPr>
              <a:t>为</a:t>
            </a:r>
            <a:r>
              <a:rPr kumimoji="1" lang="en-US" altLang="zh-CN" sz="1600">
                <a:latin typeface="DEJAVU SANS MONO" panose="020B0609030804020204" pitchFamily="49" charset="0"/>
                <a:ea typeface="阿里巴巴普惠体" pitchFamily="18" charset="-122"/>
              </a:rPr>
              <a:t>Message</a:t>
            </a:r>
            <a:r>
              <a:rPr kumimoji="1" lang="zh-CN" altLang="en-US" sz="1600">
                <a:latin typeface="DEJAVU SANS MONO" panose="020B0609030804020204" pitchFamily="49" charset="0"/>
                <a:ea typeface="阿里巴巴普惠体" pitchFamily="18" charset="-122"/>
              </a:rPr>
              <a:t>类对象</a:t>
            </a:r>
            <a:endParaRPr kumimoji="1" lang="en-US" altLang="zh-CN" sz="1600">
              <a:latin typeface="DEJAVU SANS MONO" panose="020B0609030804020204" pitchFamily="49" charset="0"/>
              <a:ea typeface="阿里巴巴普惠体" pitchFamily="18" charset="-122"/>
            </a:endParaRPr>
          </a:p>
        </p:txBody>
      </p:sp>
      <p:sp>
        <p:nvSpPr>
          <p:cNvPr id="8" name="文本框 7">
            <a:extLst>
              <a:ext uri="{FF2B5EF4-FFF2-40B4-BE49-F238E27FC236}">
                <a16:creationId xmlns:a16="http://schemas.microsoft.com/office/drawing/2014/main" id="{71C05C8B-9A1A-2738-C933-E2F25FA90DDE}"/>
              </a:ext>
            </a:extLst>
          </p:cNvPr>
          <p:cNvSpPr txBox="1"/>
          <p:nvPr/>
        </p:nvSpPr>
        <p:spPr>
          <a:xfrm>
            <a:off x="479376" y="4937392"/>
            <a:ext cx="360040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messages = [</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“system”</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en-US"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今天的天气是</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{weather}”</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“human”</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en-US"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我的名字是：</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{name}”</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“ai”</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 </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zh-CN" altLang="en-US"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欢迎</a:t>
            </a:r>
            <a:r>
              <a:rPr lang="en-US" altLang="zh-CN"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{lastname}</a:t>
            </a:r>
            <a:r>
              <a:rPr lang="zh-CN" altLang="en-US" sz="1200" kern="0">
                <a:solidFill>
                  <a:srgbClr val="067D17"/>
                </a:solidFill>
                <a:latin typeface="DejaVu Sans Mono" panose="020B0609030804020204" pitchFamily="49" charset="0"/>
                <a:ea typeface="阿里巴巴普惠体" panose="00020600040101010101" pitchFamily="18" charset="-122"/>
                <a:cs typeface="Times New Roman" panose="02020603050405020304" pitchFamily="18" charset="0"/>
              </a:rPr>
              <a:t>先生</a:t>
            </a:r>
            <a:r>
              <a:rPr lang="en-US" altLang="zh-CN" sz="1200" kern="0">
                <a:solidFill>
                  <a:srgbClr val="067D17"/>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b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br>
            <a:r>
              <a:rPr lang="en-US" altLang="zh-CN" sz="1200" kern="0">
                <a:solidFill>
                  <a:srgbClr val="080808"/>
                </a:solidFill>
                <a:effectLst/>
                <a:latin typeface="DejaVu Sans Mono" panose="020B0609030804020204" pitchFamily="49" charset="0"/>
                <a:ea typeface="阿里巴巴普惠体" panose="00020600040101010101" pitchFamily="18" charset="-122"/>
                <a:cs typeface="Times New Roman" panose="02020603050405020304" pitchFamily="18" charset="0"/>
              </a:rPr>
              <a:t>]</a:t>
            </a:r>
            <a:endParaRPr lang="zh-CN" altLang="zh-CN" sz="1050" kern="100">
              <a:effectLst/>
              <a:latin typeface="DejaVu Sans Mono" panose="020B0609030804020204" pitchFamily="49" charset="0"/>
              <a:ea typeface="阿里巴巴普惠体" panose="00020600040101010101" pitchFamily="18" charset="-122"/>
              <a:cs typeface="Times New Roman" panose="02020603050405020304" pitchFamily="18" charset="0"/>
            </a:endParaRPr>
          </a:p>
        </p:txBody>
      </p:sp>
      <p:sp>
        <p:nvSpPr>
          <p:cNvPr id="13" name="文本框 12">
            <a:extLst>
              <a:ext uri="{FF2B5EF4-FFF2-40B4-BE49-F238E27FC236}">
                <a16:creationId xmlns:a16="http://schemas.microsoft.com/office/drawing/2014/main" id="{11167C58-1D3A-0688-F406-5A6FCEB7AEB6}"/>
              </a:ext>
            </a:extLst>
          </p:cNvPr>
          <p:cNvSpPr txBox="1"/>
          <p:nvPr/>
        </p:nvSpPr>
        <p:spPr>
          <a:xfrm>
            <a:off x="4223792" y="5029724"/>
            <a:ext cx="5184576" cy="830997"/>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由于是动态，需要转换步骤</a:t>
            </a:r>
            <a:endParaRPr kumimoji="1" lang="en-US" altLang="zh-CN" sz="1600">
              <a:latin typeface="DEJAVU SANS MONO" panose="020B0609030804020204" pitchFamily="49" charset="0"/>
              <a:ea typeface="阿里巴巴普惠体" pitchFamily="18" charset="-122"/>
            </a:endParaRPr>
          </a:p>
          <a:p>
            <a:pPr algn="l"/>
            <a:r>
              <a:rPr kumimoji="1" lang="zh-CN" altLang="en-US" sz="1600">
                <a:latin typeface="DEJAVU SANS MONO" panose="020B0609030804020204" pitchFamily="49" charset="0"/>
                <a:ea typeface="阿里巴巴普惠体" pitchFamily="18" charset="-122"/>
              </a:rPr>
              <a:t>所以简写形式支持内部填充</a:t>
            </a:r>
            <a:r>
              <a:rPr kumimoji="1" lang="en-US" altLang="zh-CN" sz="1600">
                <a:latin typeface="DEJAVU SANS MONO" panose="020B0609030804020204" pitchFamily="49" charset="0"/>
                <a:ea typeface="阿里巴巴普惠体" pitchFamily="18" charset="-122"/>
              </a:rPr>
              <a:t>{</a:t>
            </a:r>
            <a:r>
              <a:rPr kumimoji="1" lang="zh-CN" altLang="en-US" sz="1600">
                <a:latin typeface="DEJAVU SANS MONO" panose="020B0609030804020204" pitchFamily="49" charset="0"/>
                <a:ea typeface="阿里巴巴普惠体" pitchFamily="18" charset="-122"/>
              </a:rPr>
              <a:t>变量</a:t>
            </a:r>
            <a:r>
              <a:rPr kumimoji="1" lang="en-US" altLang="zh-CN" sz="1600">
                <a:latin typeface="DEJAVU SANS MONO" panose="020B0609030804020204" pitchFamily="49" charset="0"/>
                <a:ea typeface="阿里巴巴普惠体" pitchFamily="18" charset="-122"/>
              </a:rPr>
              <a:t>}</a:t>
            </a:r>
            <a:r>
              <a:rPr kumimoji="1" lang="zh-CN" altLang="en-US" sz="1600">
                <a:latin typeface="DEJAVU SANS MONO" panose="020B0609030804020204" pitchFamily="49" charset="0"/>
                <a:ea typeface="阿里巴巴普惠体" pitchFamily="18" charset="-122"/>
              </a:rPr>
              <a:t>占位</a:t>
            </a:r>
            <a:endParaRPr kumimoji="1" lang="en-US" altLang="zh-CN" sz="1600">
              <a:latin typeface="DEJAVU SANS MONO" panose="020B0609030804020204" pitchFamily="49" charset="0"/>
              <a:ea typeface="阿里巴巴普惠体" pitchFamily="18" charset="-122"/>
            </a:endParaRPr>
          </a:p>
          <a:p>
            <a:pPr algn="l"/>
            <a:r>
              <a:rPr kumimoji="1" lang="zh-CN" altLang="en-US" sz="1600">
                <a:latin typeface="DEJAVU SANS MONO" panose="020B0609030804020204" pitchFamily="49" charset="0"/>
                <a:ea typeface="阿里巴巴普惠体" pitchFamily="18" charset="-122"/>
              </a:rPr>
              <a:t>可在运行时填充具体值</a:t>
            </a:r>
            <a:r>
              <a:rPr kumimoji="1" lang="en-US" altLang="zh-CN" sz="1600">
                <a:latin typeface="DEJAVU SANS MONO" panose="020B0609030804020204" pitchFamily="49" charset="0"/>
                <a:ea typeface="阿里巴巴普惠体" pitchFamily="18" charset="-122"/>
              </a:rPr>
              <a:t>(</a:t>
            </a:r>
            <a:r>
              <a:rPr kumimoji="1" lang="zh-CN" altLang="en-US" sz="1600">
                <a:latin typeface="DEJAVU SANS MONO" panose="020B0609030804020204" pitchFamily="49" charset="0"/>
                <a:ea typeface="阿里巴巴普惠体" pitchFamily="18" charset="-122"/>
              </a:rPr>
              <a:t>后续学习提示词模板时用到）</a:t>
            </a:r>
            <a:endParaRPr kumimoji="1" lang="en-US" altLang="zh-CN" sz="1600">
              <a:latin typeface="DEJAVU SANS MONO" panose="020B0609030804020204" pitchFamily="49" charset="0"/>
              <a:ea typeface="阿里巴巴普惠体" pitchFamily="18" charset="-122"/>
            </a:endParaRPr>
          </a:p>
        </p:txBody>
      </p:sp>
    </p:spTree>
    <p:extLst>
      <p:ext uri="{BB962C8B-B14F-4D97-AF65-F5344CB8AC3E}">
        <p14:creationId xmlns:p14="http://schemas.microsoft.com/office/powerpoint/2010/main" val="2781734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1B5F1-48D7-0C42-578A-0CBA9C3FFCF4}"/>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51902A2B-E875-DC1D-263E-8FEE8909CAC3}"/>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Models</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：嵌入模型的使用</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B2BD59E2-32B7-E496-EC87-554C72E5D642}"/>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09902760-3B22-D678-4824-246DDCFAB55F}"/>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7E4D59EC-C81F-0DE4-557B-70F9A008EB93}"/>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3232630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7744" y="334205"/>
            <a:ext cx="7272431" cy="431862"/>
          </a:xfrm>
        </p:spPr>
        <p:txBody>
          <a:bodyPr/>
          <a:lstStyle/>
          <a:p>
            <a:r>
              <a:rPr lang="en-US" altLang="zh-CN" dirty="0">
                <a:solidFill>
                  <a:schemeClr val="tx1">
                    <a:lumMod val="85000"/>
                    <a:lumOff val="15000"/>
                  </a:schemeClr>
                </a:solidFill>
              </a:rPr>
              <a:t>Embeddings </a:t>
            </a:r>
            <a:r>
              <a:rPr lang="en-US" altLang="zh-CN">
                <a:solidFill>
                  <a:schemeClr val="tx1">
                    <a:lumMod val="85000"/>
                    <a:lumOff val="15000"/>
                  </a:schemeClr>
                </a:solidFill>
              </a:rPr>
              <a:t>Models(</a:t>
            </a:r>
            <a:r>
              <a:rPr lang="zh-CN" altLang="en-US">
                <a:solidFill>
                  <a:schemeClr val="tx1">
                    <a:lumMod val="85000"/>
                    <a:lumOff val="15000"/>
                  </a:schemeClr>
                </a:solidFill>
              </a:rPr>
              <a:t>文本嵌入模型）</a:t>
            </a:r>
            <a:endParaRPr lang="zh-CN" altLang="en-US" dirty="0">
              <a:solidFill>
                <a:schemeClr val="tx1">
                  <a:lumMod val="85000"/>
                  <a:lumOff val="15000"/>
                </a:schemeClr>
              </a:solidFill>
            </a:endParaRPr>
          </a:p>
        </p:txBody>
      </p:sp>
      <p:sp>
        <p:nvSpPr>
          <p:cNvPr id="3" name="文本占位符 2"/>
          <p:cNvSpPr>
            <a:spLocks noGrp="1"/>
          </p:cNvSpPr>
          <p:nvPr>
            <p:ph type="body" sz="quarter" idx="11"/>
          </p:nvPr>
        </p:nvSpPr>
        <p:spPr>
          <a:xfrm>
            <a:off x="479425" y="1124585"/>
            <a:ext cx="11385550" cy="1978025"/>
          </a:xfrm>
        </p:spPr>
        <p:txBody>
          <a:bodyPr/>
          <a:lstStyle/>
          <a:p>
            <a:r>
              <a:rPr lang="en-US" altLang="zh-CN" sz="1600">
                <a:solidFill>
                  <a:schemeClr val="tx1">
                    <a:lumMod val="85000"/>
                    <a:lumOff val="15000"/>
                  </a:schemeClr>
                </a:solidFill>
              </a:rPr>
              <a:t>Embeddings Models</a:t>
            </a:r>
            <a:r>
              <a:rPr lang="zh-CN" altLang="en-US" sz="1600">
                <a:solidFill>
                  <a:schemeClr val="tx1">
                    <a:lumMod val="85000"/>
                    <a:lumOff val="15000"/>
                  </a:schemeClr>
                </a:solidFill>
              </a:rPr>
              <a:t>嵌入模型的特点</a:t>
            </a:r>
            <a:r>
              <a:rPr lang="zh-CN" altLang="en-US" sz="1600" dirty="0">
                <a:solidFill>
                  <a:schemeClr val="tx1">
                    <a:lumMod val="85000"/>
                    <a:lumOff val="15000"/>
                  </a:schemeClr>
                </a:solidFill>
              </a:rPr>
              <a:t>：将字符串作为输入，返回一个浮点数</a:t>
            </a:r>
            <a:r>
              <a:rPr lang="zh-CN" altLang="en-US" sz="1600">
                <a:solidFill>
                  <a:schemeClr val="tx1">
                    <a:lumMod val="85000"/>
                    <a:lumOff val="15000"/>
                  </a:schemeClr>
                </a:solidFill>
              </a:rPr>
              <a:t>的列表（向量）。</a:t>
            </a:r>
            <a:endParaRPr lang="en-US" altLang="zh-CN" sz="1600">
              <a:solidFill>
                <a:schemeClr val="tx1">
                  <a:lumMod val="85000"/>
                  <a:lumOff val="15000"/>
                </a:schemeClr>
              </a:solidFill>
            </a:endParaRPr>
          </a:p>
          <a:p>
            <a:r>
              <a:rPr lang="zh-CN" altLang="en-US" sz="1600">
                <a:solidFill>
                  <a:schemeClr val="tx1">
                    <a:lumMod val="85000"/>
                    <a:lumOff val="15000"/>
                  </a:schemeClr>
                </a:solidFill>
              </a:rPr>
              <a:t>在</a:t>
            </a:r>
            <a:r>
              <a:rPr lang="en-US" altLang="zh-CN" sz="1600" dirty="0">
                <a:solidFill>
                  <a:schemeClr val="tx1">
                    <a:lumMod val="85000"/>
                    <a:lumOff val="15000"/>
                  </a:schemeClr>
                </a:solidFill>
              </a:rPr>
              <a:t>NLP</a:t>
            </a:r>
            <a:r>
              <a:rPr lang="zh-CN" altLang="en-US" sz="1600" dirty="0">
                <a:solidFill>
                  <a:schemeClr val="tx1">
                    <a:lumMod val="85000"/>
                    <a:lumOff val="15000"/>
                  </a:schemeClr>
                </a:solidFill>
              </a:rPr>
              <a:t>中，</a:t>
            </a:r>
            <a:r>
              <a:rPr lang="en-US" altLang="zh-CN" sz="1600" dirty="0">
                <a:solidFill>
                  <a:schemeClr val="tx1">
                    <a:lumMod val="85000"/>
                    <a:lumOff val="15000"/>
                  </a:schemeClr>
                </a:solidFill>
              </a:rPr>
              <a:t>Embedding</a:t>
            </a:r>
            <a:r>
              <a:rPr lang="zh-CN" altLang="en-US" sz="1600" dirty="0">
                <a:solidFill>
                  <a:schemeClr val="tx1">
                    <a:lumMod val="85000"/>
                    <a:lumOff val="15000"/>
                  </a:schemeClr>
                </a:solidFill>
              </a:rPr>
              <a:t>的作用就是将数据进行文本</a:t>
            </a:r>
            <a:r>
              <a:rPr lang="zh-CN" altLang="en-US" sz="1600">
                <a:solidFill>
                  <a:schemeClr val="tx1">
                    <a:lumMod val="85000"/>
                    <a:lumOff val="15000"/>
                  </a:schemeClr>
                </a:solidFill>
              </a:rPr>
              <a:t>向量化。</a:t>
            </a:r>
            <a:endParaRPr lang="en-US" altLang="zh-CN" sz="1600">
              <a:solidFill>
                <a:schemeClr val="tx1">
                  <a:lumMod val="85000"/>
                  <a:lumOff val="15000"/>
                </a:schemeClr>
              </a:solidFill>
            </a:endParaRPr>
          </a:p>
          <a:p>
            <a:endParaRPr lang="en-US" altLang="zh-CN" sz="1600">
              <a:solidFill>
                <a:schemeClr val="tx1">
                  <a:lumMod val="85000"/>
                  <a:lumOff val="15000"/>
                </a:schemeClr>
              </a:solidFill>
            </a:endParaRPr>
          </a:p>
          <a:p>
            <a:r>
              <a:rPr lang="zh-CN" altLang="en-US" sz="1600">
                <a:solidFill>
                  <a:schemeClr val="tx1">
                    <a:lumMod val="85000"/>
                    <a:lumOff val="15000"/>
                  </a:schemeClr>
                </a:solidFill>
              </a:rPr>
              <a:t>阿里云千问模型访问方式：</a:t>
            </a:r>
            <a:endParaRPr lang="en-US" altLang="zh-CN" sz="1600" dirty="0">
              <a:solidFill>
                <a:schemeClr val="tx1">
                  <a:lumMod val="85000"/>
                  <a:lumOff val="15000"/>
                </a:schemeClr>
              </a:solidFill>
            </a:endParaRPr>
          </a:p>
        </p:txBody>
      </p:sp>
      <p:sp>
        <p:nvSpPr>
          <p:cNvPr id="6" name="Rectangle 1">
            <a:extLst>
              <a:ext uri="{FF2B5EF4-FFF2-40B4-BE49-F238E27FC236}">
                <a16:creationId xmlns:a16="http://schemas.microsoft.com/office/drawing/2014/main" id="{0F3AB290-2572-7B77-69CA-9A43A38EE515}"/>
              </a:ext>
            </a:extLst>
          </p:cNvPr>
          <p:cNvSpPr>
            <a:spLocks noChangeArrowheads="1"/>
          </p:cNvSpPr>
          <p:nvPr/>
        </p:nvSpPr>
        <p:spPr bwMode="auto">
          <a:xfrm>
            <a:off x="486677" y="2605639"/>
            <a:ext cx="7837402" cy="2015936"/>
          </a:xfrm>
          <a:prstGeom prst="rect">
            <a:avLst/>
          </a:prstGeom>
          <a:ln/>
        </p:spPr>
        <p:style>
          <a:lnRef idx="2">
            <a:schemeClr val="dk1"/>
          </a:lnRef>
          <a:fillRef idx="1">
            <a:schemeClr val="lt1"/>
          </a:fillRef>
          <a:effectRef idx="0">
            <a:schemeClr val="dk1"/>
          </a:effectRef>
          <a:fontRef idx="minor">
            <a:schemeClr val="dk1"/>
          </a:fontRef>
        </p:style>
        <p:txBody>
          <a:bodyPr vert="horz" wrap="none" lIns="91440" tIns="45720" rIns="91440" bIns="0" numCol="1" anchor="ctr" anchorCtr="0" compatLnSpc="1">
            <a:prstTxWarp prst="textNoShape">
              <a:avLst/>
            </a:prstTxWarp>
            <a:spAutoFit/>
          </a:bodyPr>
          <a:lstStyle/>
          <a:p>
            <a:pPr lvl="0" eaLnBrk="0" fontAlgn="base" hangingPunct="0">
              <a:spcBef>
                <a:spcPct val="0"/>
              </a:spcBef>
              <a:spcAft>
                <a:spcPct val="0"/>
              </a:spcAft>
            </a:pPr>
            <a:r>
              <a:rPr kumimoji="0" lang="zh-CN" altLang="zh-CN" sz="1600" b="0" i="0" u="none" strike="noStrike" cap="none" normalizeH="0" baseline="0">
                <a:ln>
                  <a:noFill/>
                </a:ln>
                <a:solidFill>
                  <a:srgbClr val="D73A49"/>
                </a:solidFill>
                <a:effectLst/>
                <a:latin typeface="JetBrains Mono" panose="02000009000000000000" pitchFamily="49" charset="0"/>
                <a:ea typeface="JetBrains Mono" panose="02000009000000000000" pitchFamily="49" charset="0"/>
                <a:cs typeface="宋体" panose="02010600030101010101" pitchFamily="2" charset="-122"/>
              </a:rPr>
              <a:t>from </a:t>
            </a: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langchain_community.embeddings </a:t>
            </a:r>
            <a:r>
              <a:rPr kumimoji="0" lang="zh-CN" altLang="zh-CN" sz="1600" b="0" i="0" u="none" strike="noStrike" cap="none" normalizeH="0" baseline="0">
                <a:ln>
                  <a:noFill/>
                </a:ln>
                <a:solidFill>
                  <a:srgbClr val="D73A49"/>
                </a:solidFill>
                <a:effectLst/>
                <a:latin typeface="JetBrains Mono" panose="02000009000000000000" pitchFamily="49" charset="0"/>
                <a:ea typeface="JetBrains Mono" panose="02000009000000000000" pitchFamily="49" charset="0"/>
                <a:cs typeface="宋体" panose="02010600030101010101" pitchFamily="2" charset="-122"/>
              </a:rPr>
              <a:t>import </a:t>
            </a: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DashScopeEmbeddings</a:t>
            </a:r>
            <a:b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br>
            <a:b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600" b="0" i="0" u="none" strike="noStrike" cap="none" normalizeH="0" baseline="0">
                <a:ln>
                  <a:noFill/>
                </a:ln>
                <a:solidFill>
                  <a:srgbClr val="96989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6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初始化嵌入模型对象，其默认使用模型是：</a:t>
            </a:r>
            <a:r>
              <a:rPr kumimoji="0" lang="zh-CN" altLang="zh-CN" sz="1600" b="0" i="0" u="none" strike="noStrike" cap="none" normalizeH="0" baseline="0">
                <a:ln>
                  <a:noFill/>
                </a:ln>
                <a:solidFill>
                  <a:srgbClr val="969896"/>
                </a:solidFill>
                <a:effectLst/>
                <a:latin typeface="JetBrains Mono" panose="02000009000000000000" pitchFamily="49" charset="0"/>
                <a:ea typeface="JetBrains Mono" panose="02000009000000000000" pitchFamily="49" charset="0"/>
                <a:cs typeface="宋体" panose="02010600030101010101" pitchFamily="2" charset="-122"/>
              </a:rPr>
              <a:t>text-embedding-v1</a:t>
            </a:r>
            <a:br>
              <a:rPr kumimoji="0" lang="zh-CN" altLang="zh-CN" sz="1600" b="0" i="0" u="none" strike="noStrike" cap="none" normalizeH="0" baseline="0">
                <a:ln>
                  <a:noFill/>
                </a:ln>
                <a:solidFill>
                  <a:srgbClr val="969896"/>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embed </a:t>
            </a:r>
            <a:r>
              <a:rPr kumimoji="0" lang="zh-CN" altLang="zh-CN" sz="1600" b="0" i="0" u="none" strike="noStrike" cap="none" normalizeH="0" baseline="0">
                <a:ln>
                  <a:noFill/>
                </a:ln>
                <a:solidFill>
                  <a:srgbClr val="B31D28"/>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DashScopeEmbeddings()</a:t>
            </a:r>
            <a:b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br>
            <a:b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600" b="0" i="0" u="none" strike="noStrike" cap="none" normalizeH="0" baseline="0">
                <a:ln>
                  <a:noFill/>
                </a:ln>
                <a:solidFill>
                  <a:srgbClr val="969896"/>
                </a:solidFill>
                <a:effectLst/>
                <a:latin typeface="JetBrains Mono" panose="02000009000000000000" pitchFamily="49" charset="0"/>
                <a:ea typeface="JetBrains Mono" panose="02000009000000000000" pitchFamily="49" charset="0"/>
                <a:cs typeface="宋体" panose="02010600030101010101" pitchFamily="2" charset="-122"/>
              </a:rPr>
              <a:t># </a:t>
            </a:r>
            <a:r>
              <a:rPr kumimoji="0" lang="zh-CN" altLang="zh-CN" sz="16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测试</a:t>
            </a:r>
            <a:br>
              <a:rPr kumimoji="0" lang="zh-CN" altLang="zh-CN" sz="16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print(embed.</a:t>
            </a:r>
            <a:r>
              <a:rPr kumimoji="0" lang="zh-CN" altLang="zh-CN" sz="1600" b="0" i="0" u="none" strike="noStrike" cap="none" normalizeH="0" baseline="0">
                <a:ln>
                  <a:noFill/>
                </a:ln>
                <a:solidFill>
                  <a:srgbClr val="6F42C1"/>
                </a:solidFill>
                <a:effectLst/>
                <a:latin typeface="JetBrains Mono" panose="02000009000000000000" pitchFamily="49" charset="0"/>
                <a:ea typeface="JetBrains Mono" panose="02000009000000000000" pitchFamily="49" charset="0"/>
                <a:cs typeface="宋体" panose="02010600030101010101" pitchFamily="2" charset="-122"/>
              </a:rPr>
              <a:t>embed_query</a:t>
            </a: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a:t>
            </a:r>
            <a:r>
              <a:rPr lang="en-US" altLang="zh-CN" sz="1600">
                <a:solidFill>
                  <a:srgbClr val="032F62"/>
                </a:solidFill>
                <a:latin typeface="JetBrains Mono" panose="02000009000000000000" pitchFamily="49" charset="0"/>
                <a:ea typeface="JetBrains Mono" panose="02000009000000000000" pitchFamily="49" charset="0"/>
              </a:rPr>
              <a:t>"</a:t>
            </a:r>
            <a:r>
              <a:rPr kumimoji="0" lang="zh-CN" altLang="en-US" sz="1600" b="0" i="0" u="none" strike="noStrike" cap="none" normalizeH="0" baseline="0">
                <a:ln>
                  <a:noFill/>
                </a:ln>
                <a:solidFill>
                  <a:srgbClr val="032F62"/>
                </a:solidFill>
                <a:effectLst/>
                <a:latin typeface="JetBrains Mono" panose="02000009000000000000" pitchFamily="49" charset="0"/>
                <a:ea typeface="JetBrains Mono" panose="02000009000000000000" pitchFamily="49" charset="0"/>
                <a:cs typeface="宋体" panose="02010600030101010101" pitchFamily="2" charset="-122"/>
              </a:rPr>
              <a:t>我喜欢你</a:t>
            </a:r>
            <a:r>
              <a:rPr lang="en-US" altLang="zh-CN" sz="1600">
                <a:solidFill>
                  <a:srgbClr val="032F62"/>
                </a:solidFill>
                <a:latin typeface="JetBrains Mono" panose="02000009000000000000" pitchFamily="49" charset="0"/>
                <a:ea typeface="JetBrains Mono" panose="02000009000000000000" pitchFamily="49" charset="0"/>
              </a:rPr>
              <a:t>"</a:t>
            </a: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a:t>
            </a:r>
            <a:b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b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print(embed.</a:t>
            </a:r>
            <a:r>
              <a:rPr kumimoji="0" lang="zh-CN" altLang="zh-CN" sz="1600" b="0" i="0" u="none" strike="noStrike" cap="none" normalizeH="0" baseline="0">
                <a:ln>
                  <a:noFill/>
                </a:ln>
                <a:solidFill>
                  <a:srgbClr val="6F42C1"/>
                </a:solidFill>
                <a:effectLst/>
                <a:latin typeface="JetBrains Mono" panose="02000009000000000000" pitchFamily="49" charset="0"/>
                <a:ea typeface="JetBrains Mono" panose="02000009000000000000" pitchFamily="49" charset="0"/>
                <a:cs typeface="宋体" panose="02010600030101010101" pitchFamily="2" charset="-122"/>
              </a:rPr>
              <a:t>embed_documents</a:t>
            </a: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a:t>
            </a:r>
            <a:r>
              <a:rPr lang="zh-CN" altLang="zh-CN" sz="1600">
                <a:solidFill>
                  <a:srgbClr val="032F62"/>
                </a:solidFill>
                <a:latin typeface="JetBrains Mono" panose="02000009000000000000" pitchFamily="49" charset="0"/>
                <a:ea typeface="JetBrains Mono" panose="02000009000000000000" pitchFamily="49" charset="0"/>
                <a:cs typeface="宋体" panose="02010600030101010101" pitchFamily="2" charset="-122"/>
              </a:rPr>
              <a:t>'</a:t>
            </a:r>
            <a:r>
              <a:rPr kumimoji="0" lang="zh-CN" altLang="en-US" sz="16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我喜欢你</a:t>
            </a:r>
            <a:r>
              <a:rPr lang="zh-CN" altLang="zh-CN" sz="1600">
                <a:solidFill>
                  <a:srgbClr val="032F62"/>
                </a:solidFill>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 </a:t>
            </a:r>
            <a:r>
              <a:rPr lang="zh-CN" altLang="zh-CN" sz="1600">
                <a:solidFill>
                  <a:srgbClr val="032F62"/>
                </a:solidFill>
                <a:latin typeface="JetBrains Mono" panose="02000009000000000000" pitchFamily="49" charset="0"/>
                <a:ea typeface="JetBrains Mono" panose="02000009000000000000" pitchFamily="49" charset="0"/>
                <a:cs typeface="宋体" panose="02010600030101010101" pitchFamily="2" charset="-122"/>
              </a:rPr>
              <a:t>'</a:t>
            </a:r>
            <a:r>
              <a:rPr kumimoji="0" lang="zh-CN" altLang="en-US" sz="1600" b="0" i="0" u="none" strike="noStrike" cap="none" normalizeH="0" baseline="0">
                <a:ln>
                  <a:noFill/>
                </a:ln>
                <a:solidFill>
                  <a:srgbClr val="032F62"/>
                </a:solidFill>
                <a:effectLst/>
                <a:latin typeface="JetBrains Mono" panose="02000009000000000000" pitchFamily="49" charset="0"/>
                <a:ea typeface="JetBrains Mono" panose="02000009000000000000" pitchFamily="49" charset="0"/>
                <a:cs typeface="宋体" panose="02010600030101010101" pitchFamily="2" charset="-122"/>
              </a:rPr>
              <a:t>我稀饭你</a:t>
            </a:r>
            <a:r>
              <a:rPr lang="zh-CN" altLang="zh-CN" sz="1600">
                <a:solidFill>
                  <a:srgbClr val="032F62"/>
                </a:solidFill>
                <a:latin typeface="JetBrains Mono" panose="02000009000000000000" pitchFamily="49" charset="0"/>
                <a:ea typeface="JetBrains Mono" panose="02000009000000000000" pitchFamily="49" charset="0"/>
                <a:cs typeface="宋体" panose="02010600030101010101" pitchFamily="2" charset="-122"/>
              </a:rPr>
              <a:t>'</a:t>
            </a:r>
            <a:r>
              <a:rPr lang="zh-CN" altLang="zh-CN" sz="1600">
                <a:solidFill>
                  <a:srgbClr val="000000"/>
                </a:solidFill>
                <a:latin typeface="JetBrains Mono" panose="02000009000000000000" pitchFamily="49" charset="0"/>
                <a:ea typeface="JetBrains Mono" panose="02000009000000000000" pitchFamily="49" charset="0"/>
                <a:cs typeface="宋体" panose="02010600030101010101" pitchFamily="2" charset="-122"/>
              </a:rPr>
              <a:t>, </a:t>
            </a:r>
            <a:r>
              <a:rPr lang="zh-CN" altLang="zh-CN" sz="1600">
                <a:solidFill>
                  <a:srgbClr val="032F62"/>
                </a:solidFill>
                <a:latin typeface="JetBrains Mono" panose="02000009000000000000" pitchFamily="49" charset="0"/>
                <a:ea typeface="JetBrains Mono" panose="02000009000000000000" pitchFamily="49" charset="0"/>
                <a:cs typeface="宋体" panose="02010600030101010101" pitchFamily="2" charset="-122"/>
              </a:rPr>
              <a:t>'</a:t>
            </a:r>
            <a:r>
              <a:rPr lang="zh-CN" altLang="en-US" sz="1600">
                <a:solidFill>
                  <a:srgbClr val="032F62"/>
                </a:solidFill>
                <a:latin typeface="JetBrains Mono" panose="02000009000000000000" pitchFamily="49" charset="0"/>
                <a:ea typeface="JetBrains Mono" panose="02000009000000000000" pitchFamily="49" charset="0"/>
                <a:cs typeface="宋体" panose="02010600030101010101" pitchFamily="2" charset="-122"/>
              </a:rPr>
              <a:t>晚上吃啥</a:t>
            </a:r>
            <a:r>
              <a:rPr lang="zh-CN" altLang="zh-CN" sz="1600">
                <a:solidFill>
                  <a:srgbClr val="032F62"/>
                </a:solidFill>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600" b="0" i="0" u="none" strike="noStrike" cap="none" normalizeH="0" baseline="0">
                <a:ln>
                  <a:noFill/>
                </a:ln>
                <a:solidFill>
                  <a:srgbClr val="000000"/>
                </a:solidFill>
                <a:effectLst/>
                <a:latin typeface="JetBrains Mono" panose="02000009000000000000" pitchFamily="49" charset="0"/>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chemeClr val="tx1"/>
                </a:solidFill>
                <a:effectLst/>
              </a:rPr>
              <a:t> </a:t>
            </a:r>
            <a:endParaRPr kumimoji="0" lang="zh-CN" altLang="zh-CN" sz="2800" b="0" i="0" u="none" strike="noStrike" cap="none" normalizeH="0" baseline="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08EB5C2C-2542-55C8-1827-CFFA065787BE}"/>
              </a:ext>
            </a:extLst>
          </p:cNvPr>
          <p:cNvPicPr>
            <a:picLocks noChangeAspect="1"/>
          </p:cNvPicPr>
          <p:nvPr/>
        </p:nvPicPr>
        <p:blipFill>
          <a:blip r:embed="rId2"/>
          <a:stretch>
            <a:fillRect/>
          </a:stretch>
        </p:blipFill>
        <p:spPr>
          <a:xfrm>
            <a:off x="479425" y="4941168"/>
            <a:ext cx="5791200" cy="1333500"/>
          </a:xfrm>
          <a:prstGeom prst="rect">
            <a:avLst/>
          </a:prstGeom>
        </p:spPr>
      </p:pic>
      <p:pic>
        <p:nvPicPr>
          <p:cNvPr id="9" name="图片 8" descr="图标&#10;&#10;AI 生成的内容可能不正确。">
            <a:extLst>
              <a:ext uri="{FF2B5EF4-FFF2-40B4-BE49-F238E27FC236}">
                <a16:creationId xmlns:a16="http://schemas.microsoft.com/office/drawing/2014/main" id="{DC114104-2FCD-8B16-5A18-0F9EDD428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4432" y="4533792"/>
            <a:ext cx="2358123" cy="23581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RAG </a:t>
            </a:r>
            <a:r>
              <a:rPr lang="zh-CN" altLang="en-US">
                <a:solidFill>
                  <a:schemeClr val="tx1">
                    <a:lumMod val="85000"/>
                    <a:lumOff val="15000"/>
                  </a:schemeClr>
                </a:solidFill>
              </a:rPr>
              <a:t>的工作原理</a:t>
            </a:r>
          </a:p>
        </p:txBody>
      </p:sp>
      <p:sp>
        <p:nvSpPr>
          <p:cNvPr id="6" name="文本框 5"/>
          <p:cNvSpPr txBox="1"/>
          <p:nvPr/>
        </p:nvSpPr>
        <p:spPr>
          <a:xfrm>
            <a:off x="407670" y="1125220"/>
            <a:ext cx="7495540" cy="583565"/>
          </a:xfrm>
          <a:prstGeom prst="rect">
            <a:avLst/>
          </a:prstGeom>
          <a:noFill/>
        </p:spPr>
        <p:txBody>
          <a:bodyPr wrap="square" rtlCol="0">
            <a:spAutoFit/>
          </a:bodyPr>
          <a:lstStyle/>
          <a:p>
            <a:r>
              <a:rPr lang="zh-CN" altLang="en-US" sz="1600">
                <a:latin typeface="Alibaba PuHuiTi Regular" panose="00020600040101010101" charset="-122"/>
                <a:ea typeface="Alibaba PuHuiTi Regular" panose="00020600040101010101" charset="-122"/>
                <a:cs typeface="Alibaba PuHuiTi Regular" panose="00020600040101010101" charset="-122"/>
              </a:rPr>
              <a:t>简单来说，</a:t>
            </a:r>
            <a:r>
              <a:rPr lang="en-US" altLang="zh-CN" sz="1600">
                <a:latin typeface="Alibaba PuHuiTi Regular" panose="00020600040101010101" charset="-122"/>
                <a:ea typeface="Alibaba PuHuiTi Regular" panose="00020600040101010101" charset="-122"/>
                <a:cs typeface="Alibaba PuHuiTi Regular" panose="00020600040101010101" charset="-122"/>
              </a:rPr>
              <a:t>RAG</a:t>
            </a:r>
            <a:r>
              <a:rPr lang="zh-CN" altLang="en-US" sz="1600">
                <a:latin typeface="Alibaba PuHuiTi Regular" panose="00020600040101010101" charset="-122"/>
                <a:ea typeface="Alibaba PuHuiTi Regular" panose="00020600040101010101" charset="-122"/>
                <a:cs typeface="Alibaba PuHuiTi Regular" panose="00020600040101010101" charset="-122"/>
              </a:rPr>
              <a:t>工作分为两条线：</a:t>
            </a:r>
          </a:p>
          <a:p>
            <a:r>
              <a:rPr lang="zh-CN" altLang="en-US" sz="1600">
                <a:latin typeface="Alibaba PuHuiTi Regular" panose="00020600040101010101" charset="-122"/>
                <a:ea typeface="Alibaba PuHuiTi Regular" panose="00020600040101010101" charset="-122"/>
                <a:cs typeface="Alibaba PuHuiTi Regular" panose="00020600040101010101" charset="-122"/>
              </a:rPr>
              <a:t>离线准备线</a:t>
            </a:r>
            <a:r>
              <a:rPr lang="en-US" altLang="zh-CN" sz="1600">
                <a:latin typeface="Alibaba PuHuiTi Regular" panose="00020600040101010101" charset="-122"/>
                <a:ea typeface="Alibaba PuHuiTi Regular" panose="00020600040101010101" charset="-122"/>
                <a:cs typeface="Alibaba PuHuiTi Regular" panose="00020600040101010101" charset="-122"/>
              </a:rPr>
              <a:t> / </a:t>
            </a:r>
            <a:r>
              <a:rPr lang="zh-CN" altLang="en-US" sz="1600">
                <a:latin typeface="Alibaba PuHuiTi Regular" panose="00020600040101010101" charset="-122"/>
                <a:ea typeface="Alibaba PuHuiTi Regular" panose="00020600040101010101" charset="-122"/>
                <a:cs typeface="Alibaba PuHuiTi Regular" panose="00020600040101010101" charset="-122"/>
              </a:rPr>
              <a:t>在线服务线</a:t>
            </a:r>
          </a:p>
        </p:txBody>
      </p:sp>
      <p:pic>
        <p:nvPicPr>
          <p:cNvPr id="3" name="图片 2">
            <a:extLst>
              <a:ext uri="{FF2B5EF4-FFF2-40B4-BE49-F238E27FC236}">
                <a16:creationId xmlns:a16="http://schemas.microsoft.com/office/drawing/2014/main" id="{02304FE8-8E94-9FD0-27C2-0D28011F4351}"/>
              </a:ext>
            </a:extLst>
          </p:cNvPr>
          <p:cNvPicPr>
            <a:picLocks noChangeAspect="1"/>
          </p:cNvPicPr>
          <p:nvPr/>
        </p:nvPicPr>
        <p:blipFill>
          <a:blip r:embed="rId2"/>
          <a:stretch>
            <a:fillRect/>
          </a:stretch>
        </p:blipFill>
        <p:spPr>
          <a:xfrm>
            <a:off x="2209800" y="2571068"/>
            <a:ext cx="7772400" cy="171586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AC83B-20C0-F76F-1F04-76AB288FA39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22306A3-1311-5832-BA0F-25E95E27897E}"/>
              </a:ext>
            </a:extLst>
          </p:cNvPr>
          <p:cNvSpPr>
            <a:spLocks noGrp="1"/>
          </p:cNvSpPr>
          <p:nvPr>
            <p:ph type="body" sz="quarter" idx="10"/>
          </p:nvPr>
        </p:nvSpPr>
        <p:spPr>
          <a:xfrm>
            <a:off x="407744" y="334205"/>
            <a:ext cx="7272431" cy="431862"/>
          </a:xfrm>
        </p:spPr>
        <p:txBody>
          <a:bodyPr/>
          <a:lstStyle/>
          <a:p>
            <a:r>
              <a:rPr lang="en-US" altLang="zh-CN" dirty="0">
                <a:solidFill>
                  <a:schemeClr val="tx1">
                    <a:lumMod val="85000"/>
                    <a:lumOff val="15000"/>
                  </a:schemeClr>
                </a:solidFill>
              </a:rPr>
              <a:t>Embeddings </a:t>
            </a:r>
            <a:r>
              <a:rPr lang="en-US" altLang="zh-CN">
                <a:solidFill>
                  <a:schemeClr val="tx1">
                    <a:lumMod val="85000"/>
                    <a:lumOff val="15000"/>
                  </a:schemeClr>
                </a:solidFill>
              </a:rPr>
              <a:t>Models(</a:t>
            </a:r>
            <a:r>
              <a:rPr lang="zh-CN" altLang="en-US">
                <a:solidFill>
                  <a:schemeClr val="tx1">
                    <a:lumMod val="85000"/>
                    <a:lumOff val="15000"/>
                  </a:schemeClr>
                </a:solidFill>
              </a:rPr>
              <a:t>文本嵌入模型）</a:t>
            </a:r>
            <a:endParaRPr lang="zh-CN" altLang="en-US"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4496D891-1091-768E-1DE7-7886EBD38C5B}"/>
              </a:ext>
            </a:extLst>
          </p:cNvPr>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本地</a:t>
            </a:r>
            <a:r>
              <a:rPr lang="en-US" altLang="zh-CN" sz="1600">
                <a:solidFill>
                  <a:schemeClr val="tx1">
                    <a:lumMod val="85000"/>
                    <a:lumOff val="15000"/>
                  </a:schemeClr>
                </a:solidFill>
              </a:rPr>
              <a:t>Ollama</a:t>
            </a:r>
            <a:r>
              <a:rPr lang="zh-CN" altLang="en-US" sz="1600">
                <a:solidFill>
                  <a:schemeClr val="tx1">
                    <a:lumMod val="85000"/>
                    <a:lumOff val="15000"/>
                  </a:schemeClr>
                </a:solidFill>
              </a:rPr>
              <a:t>模型访问方式：</a:t>
            </a:r>
            <a:endParaRPr lang="en-US" altLang="zh-CN" sz="1600">
              <a:solidFill>
                <a:schemeClr val="tx1">
                  <a:lumMod val="85000"/>
                  <a:lumOff val="15000"/>
                </a:schemeClr>
              </a:solidFill>
            </a:endParaRPr>
          </a:p>
          <a:p>
            <a:r>
              <a:rPr lang="zh-CN" altLang="en-US" sz="1600">
                <a:solidFill>
                  <a:schemeClr val="tx1">
                    <a:lumMod val="85000"/>
                    <a:lumOff val="15000"/>
                  </a:schemeClr>
                </a:solidFill>
              </a:rPr>
              <a:t>通过</a:t>
            </a:r>
            <a:r>
              <a:rPr lang="en-US" altLang="zh-CN" sz="1600">
                <a:solidFill>
                  <a:schemeClr val="tx1">
                    <a:lumMod val="85000"/>
                    <a:lumOff val="15000"/>
                  </a:schemeClr>
                </a:solidFill>
              </a:rPr>
              <a:t>langchain_ollama</a:t>
            </a:r>
            <a:r>
              <a:rPr lang="zh-CN" altLang="en-US" sz="1600">
                <a:solidFill>
                  <a:schemeClr val="tx1">
                    <a:lumMod val="85000"/>
                    <a:lumOff val="15000"/>
                  </a:schemeClr>
                </a:solidFill>
              </a:rPr>
              <a:t>导入</a:t>
            </a:r>
            <a:r>
              <a:rPr lang="en-US" altLang="zh-CN" sz="1600">
                <a:solidFill>
                  <a:schemeClr val="tx1">
                    <a:lumMod val="85000"/>
                    <a:lumOff val="15000"/>
                  </a:schemeClr>
                </a:solidFill>
              </a:rPr>
              <a:t>OllamaEmbeddings</a:t>
            </a:r>
            <a:r>
              <a:rPr lang="zh-CN" altLang="en-US" sz="1600">
                <a:solidFill>
                  <a:schemeClr val="tx1">
                    <a:lumMod val="85000"/>
                    <a:lumOff val="15000"/>
                  </a:schemeClr>
                </a:solidFill>
              </a:rPr>
              <a:t>使用，其余不变。</a:t>
            </a:r>
            <a:endParaRPr lang="en-US" altLang="zh-CN" sz="1600" dirty="0">
              <a:solidFill>
                <a:schemeClr val="tx1">
                  <a:lumMod val="85000"/>
                  <a:lumOff val="15000"/>
                </a:schemeClr>
              </a:solidFill>
            </a:endParaRPr>
          </a:p>
        </p:txBody>
      </p:sp>
      <p:pic>
        <p:nvPicPr>
          <p:cNvPr id="9" name="图片 8" descr="图标&#10;&#10;AI 生成的内容可能不正确。">
            <a:extLst>
              <a:ext uri="{FF2B5EF4-FFF2-40B4-BE49-F238E27FC236}">
                <a16:creationId xmlns:a16="http://schemas.microsoft.com/office/drawing/2014/main" id="{3929B1C5-BCE2-6946-2470-8BFA60EFF2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4432" y="4533792"/>
            <a:ext cx="2358123" cy="2358123"/>
          </a:xfrm>
          <a:prstGeom prst="rect">
            <a:avLst/>
          </a:prstGeom>
        </p:spPr>
      </p:pic>
      <p:sp>
        <p:nvSpPr>
          <p:cNvPr id="5" name="文本框 4">
            <a:extLst>
              <a:ext uri="{FF2B5EF4-FFF2-40B4-BE49-F238E27FC236}">
                <a16:creationId xmlns:a16="http://schemas.microsoft.com/office/drawing/2014/main" id="{CAB01B6F-7A51-9432-AD92-0227CC474DAA}"/>
              </a:ext>
            </a:extLst>
          </p:cNvPr>
          <p:cNvSpPr txBox="1"/>
          <p:nvPr/>
        </p:nvSpPr>
        <p:spPr>
          <a:xfrm>
            <a:off x="486187" y="2225447"/>
            <a:ext cx="7914069"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langchain_ollama </a:t>
            </a:r>
            <a:r>
              <a:rPr lang="en-US" altLang="zh-CN" sz="16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OllamaEmbeddings</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初始化嵌入模型对象，其默认使用模型是：</a:t>
            </a:r>
            <a:r>
              <a:rPr lang="en-US" altLang="zh-CN" sz="16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text-embedding-v1</a:t>
            </a:r>
            <a:br>
              <a:rPr lang="en-US" altLang="zh-CN" sz="16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embed = OllamaEmbeddings(</a:t>
            </a:r>
            <a:r>
              <a:rPr lang="en-US" altLang="zh-CN" sz="16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model</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"qwen3-embedding"</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测试</a:t>
            </a:r>
            <a:br>
              <a:rPr lang="en-US" altLang="zh-CN" sz="16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6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(embed.embed_query(</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1600" kern="0">
                <a:solidFill>
                  <a:srgbClr val="067D17"/>
                </a:solidFill>
                <a:latin typeface="Courier New" panose="02070309020205020404" pitchFamily="49" charset="0"/>
                <a:ea typeface="宋体" panose="02010600030101010101" pitchFamily="2" charset="-122"/>
                <a:cs typeface="Times New Roman" panose="02020603050405020304" pitchFamily="18" charset="0"/>
              </a:rPr>
              <a:t>我喜欢你</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6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(embed.embed_documents([</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我喜欢你</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我稀饭你</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晚上吃啥</a:t>
            </a:r>
            <a:r>
              <a:rPr lang="en-US" altLang="zh-CN" sz="16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80174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890EC-1886-2986-3223-6ED295784DF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E7A3CA1-FBF8-AE1F-8383-797D8E8B302D}"/>
              </a:ext>
            </a:extLst>
          </p:cNvPr>
          <p:cNvSpPr>
            <a:spLocks noGrp="1"/>
          </p:cNvSpPr>
          <p:nvPr>
            <p:ph type="body" sz="quarter" idx="10"/>
          </p:nvPr>
        </p:nvSpPr>
        <p:spPr>
          <a:xfrm>
            <a:off x="407744" y="334205"/>
            <a:ext cx="7272431" cy="431862"/>
          </a:xfrm>
        </p:spPr>
        <p:txBody>
          <a:bodyPr/>
          <a:lstStyle/>
          <a:p>
            <a:r>
              <a:rPr lang="zh-CN" altLang="en-US">
                <a:solidFill>
                  <a:schemeClr val="tx1">
                    <a:lumMod val="85000"/>
                    <a:lumOff val="15000"/>
                  </a:schemeClr>
                </a:solidFill>
              </a:rPr>
              <a:t>模型使用总结</a:t>
            </a:r>
            <a:endParaRPr lang="zh-CN" altLang="en-US"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C2E61C0B-9E9B-53E4-9A69-EEABAF78ABEC}"/>
              </a:ext>
            </a:extLst>
          </p:cNvPr>
          <p:cNvSpPr>
            <a:spLocks noGrp="1"/>
          </p:cNvSpPr>
          <p:nvPr>
            <p:ph type="body" sz="quarter" idx="11"/>
          </p:nvPr>
        </p:nvSpPr>
        <p:spPr>
          <a:xfrm>
            <a:off x="479425" y="1124585"/>
            <a:ext cx="11385550" cy="1978025"/>
          </a:xfrm>
        </p:spPr>
        <p:txBody>
          <a:bodyPr/>
          <a:lstStyle/>
          <a:p>
            <a:r>
              <a:rPr lang="zh-CN" altLang="en-US" sz="1600">
                <a:solidFill>
                  <a:schemeClr val="tx1">
                    <a:lumMod val="85000"/>
                    <a:lumOff val="15000"/>
                  </a:schemeClr>
                </a:solidFill>
              </a:rPr>
              <a:t>目前所掌握的</a:t>
            </a:r>
            <a:r>
              <a:rPr lang="en-US" altLang="zh-CN" sz="1600">
                <a:solidFill>
                  <a:schemeClr val="tx1">
                    <a:lumMod val="85000"/>
                    <a:lumOff val="15000"/>
                  </a:schemeClr>
                </a:solidFill>
              </a:rPr>
              <a:t>LangChain API</a:t>
            </a:r>
            <a:r>
              <a:rPr lang="zh-CN" altLang="en-US" sz="1600">
                <a:solidFill>
                  <a:schemeClr val="tx1">
                    <a:lumMod val="85000"/>
                    <a:lumOff val="15000"/>
                  </a:schemeClr>
                </a:solidFill>
              </a:rPr>
              <a:t>如下：</a:t>
            </a:r>
            <a:endParaRPr lang="en-US" altLang="zh-CN" sz="1600" dirty="0">
              <a:solidFill>
                <a:schemeClr val="tx1">
                  <a:lumMod val="85000"/>
                  <a:lumOff val="15000"/>
                </a:schemeClr>
              </a:solidFill>
            </a:endParaRPr>
          </a:p>
        </p:txBody>
      </p:sp>
      <p:pic>
        <p:nvPicPr>
          <p:cNvPr id="9" name="图片 8" descr="图标&#10;&#10;AI 生成的内容可能不正确。">
            <a:extLst>
              <a:ext uri="{FF2B5EF4-FFF2-40B4-BE49-F238E27FC236}">
                <a16:creationId xmlns:a16="http://schemas.microsoft.com/office/drawing/2014/main" id="{CC460AA9-3860-216D-AAA6-FE404EA373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4432" y="4533792"/>
            <a:ext cx="2358123" cy="2358123"/>
          </a:xfrm>
          <a:prstGeom prst="rect">
            <a:avLst/>
          </a:prstGeom>
        </p:spPr>
      </p:pic>
      <p:pic>
        <p:nvPicPr>
          <p:cNvPr id="5" name="图片 4" descr="图形用户界面, 文本, 应用程序, 电子邮件&#10;&#10;AI 生成的内容可能不正确。">
            <a:extLst>
              <a:ext uri="{FF2B5EF4-FFF2-40B4-BE49-F238E27FC236}">
                <a16:creationId xmlns:a16="http://schemas.microsoft.com/office/drawing/2014/main" id="{7B1E8CA7-1F74-7CAA-75EC-20ADE8912E1B}"/>
              </a:ext>
            </a:extLst>
          </p:cNvPr>
          <p:cNvPicPr>
            <a:picLocks noChangeAspect="1"/>
          </p:cNvPicPr>
          <p:nvPr/>
        </p:nvPicPr>
        <p:blipFill>
          <a:blip r:embed="rId3"/>
          <a:stretch>
            <a:fillRect/>
          </a:stretch>
        </p:blipFill>
        <p:spPr>
          <a:xfrm>
            <a:off x="511743" y="1556792"/>
            <a:ext cx="11397142" cy="3168352"/>
          </a:xfrm>
          <a:prstGeom prst="rect">
            <a:avLst/>
          </a:prstGeom>
        </p:spPr>
      </p:pic>
    </p:spTree>
    <p:extLst>
      <p:ext uri="{BB962C8B-B14F-4D97-AF65-F5344CB8AC3E}">
        <p14:creationId xmlns:p14="http://schemas.microsoft.com/office/powerpoint/2010/main" val="4027387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271A4-BB70-5344-0D91-27CDC7362B4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A2134FE-647C-F238-98AD-4939684658CC}"/>
              </a:ext>
            </a:extLst>
          </p:cNvPr>
          <p:cNvSpPr>
            <a:spLocks noGrp="1"/>
          </p:cNvSpPr>
          <p:nvPr>
            <p:ph type="body" sz="quarter" idx="10"/>
          </p:nvPr>
        </p:nvSpPr>
        <p:spPr>
          <a:xfrm>
            <a:off x="5265090" y="1737082"/>
            <a:ext cx="6231510" cy="3384550"/>
          </a:xfrm>
        </p:spPr>
        <p:txBody>
          <a:bodyPr/>
          <a:lstStyle/>
          <a:p>
            <a:pPr marL="0" indent="0">
              <a:buNone/>
            </a:pPr>
            <a:r>
              <a:rPr lang="en" altLang="zh-CN" sz="1600">
                <a:solidFill>
                  <a:schemeClr val="tx1">
                    <a:lumMod val="85000"/>
                    <a:lumOff val="15000"/>
                  </a:schemeClr>
                </a:solidFill>
                <a:effectLst/>
                <a:latin typeface="DEJAVU SANS MONO" panose="020B0609030804020204" pitchFamily="49" charset="0"/>
              </a:rPr>
              <a:t>LangChain</a:t>
            </a:r>
            <a:r>
              <a:rPr lang="zh-CN" altLang="en-US" sz="1600">
                <a:solidFill>
                  <a:schemeClr val="tx1">
                    <a:lumMod val="85000"/>
                    <a:lumOff val="15000"/>
                  </a:schemeClr>
                </a:solidFill>
                <a:latin typeface="DEJAVU SANS MONO" panose="020B0609030804020204" pitchFamily="49" charset="0"/>
              </a:rPr>
              <a:t>在模型的支持上主要基于</a:t>
            </a:r>
            <a:r>
              <a:rPr lang="en-US" altLang="zh-CN" sz="1600">
                <a:solidFill>
                  <a:schemeClr val="tx1">
                    <a:lumMod val="85000"/>
                    <a:lumOff val="15000"/>
                  </a:schemeClr>
                </a:solidFill>
                <a:latin typeface="DEJAVU SANS MONO" panose="020B0609030804020204" pitchFamily="49" charset="0"/>
              </a:rPr>
              <a:t>LangChain_community</a:t>
            </a:r>
            <a:r>
              <a:rPr lang="zh-CN" altLang="en-US" sz="1600">
                <a:solidFill>
                  <a:schemeClr val="tx1">
                    <a:lumMod val="85000"/>
                    <a:lumOff val="15000"/>
                  </a:schemeClr>
                </a:solidFill>
                <a:latin typeface="DEJAVU SANS MONO" panose="020B0609030804020204" pitchFamily="49" charset="0"/>
              </a:rPr>
              <a:t>包提供。</a:t>
            </a:r>
            <a:endParaRPr lang="en-US" altLang="zh-CN" sz="1600">
              <a:solidFill>
                <a:schemeClr val="tx1">
                  <a:lumMod val="85000"/>
                  <a:lumOff val="15000"/>
                </a:schemeClr>
              </a:solidFill>
              <a:latin typeface="DEJAVU SANS MONO" panose="020B0609030804020204" pitchFamily="49" charset="0"/>
            </a:endParaRPr>
          </a:p>
          <a:p>
            <a:pPr marL="0" indent="0">
              <a:buNone/>
            </a:pPr>
            <a:endParaRPr lang="en-US" altLang="zh-CN" sz="1600">
              <a:solidFill>
                <a:schemeClr val="tx1">
                  <a:lumMod val="85000"/>
                  <a:lumOff val="15000"/>
                </a:schemeClr>
              </a:solidFill>
              <a:effectLst/>
              <a:latin typeface="DEJAVU SANS MONO" panose="020B0609030804020204" pitchFamily="49" charset="0"/>
            </a:endParaRPr>
          </a:p>
          <a:p>
            <a:pPr marL="0" indent="0">
              <a:buNone/>
            </a:pPr>
            <a:r>
              <a:rPr lang="zh-CN" altLang="en-US" sz="1600">
                <a:solidFill>
                  <a:schemeClr val="tx1">
                    <a:lumMod val="85000"/>
                    <a:lumOff val="15000"/>
                  </a:schemeClr>
                </a:solidFill>
                <a:latin typeface="DEJAVU SANS MONO" panose="020B0609030804020204" pitchFamily="49" charset="0"/>
              </a:rPr>
              <a:t>主要支持三类模型：</a:t>
            </a:r>
            <a:endParaRPr lang="en-US" altLang="zh-CN" sz="1600">
              <a:solidFill>
                <a:schemeClr val="tx1">
                  <a:lumMod val="85000"/>
                  <a:lumOff val="15000"/>
                </a:schemeClr>
              </a:solidFill>
              <a:latin typeface="DEJAVU SANS MONO" panose="020B0609030804020204" pitchFamily="49" charset="0"/>
            </a:endParaRPr>
          </a:p>
          <a:p>
            <a:r>
              <a:rPr lang="en-US" altLang="zh-CN" sz="1600">
                <a:solidFill>
                  <a:schemeClr val="tx1">
                    <a:lumMod val="85000"/>
                    <a:lumOff val="15000"/>
                  </a:schemeClr>
                </a:solidFill>
                <a:effectLst/>
                <a:latin typeface="DEJAVU SANS MONO" panose="020B0609030804020204" pitchFamily="49" charset="0"/>
              </a:rPr>
              <a:t>LLMs</a:t>
            </a:r>
            <a:r>
              <a:rPr lang="zh-CN" altLang="en-US" sz="1600">
                <a:solidFill>
                  <a:schemeClr val="tx1">
                    <a:lumMod val="85000"/>
                    <a:lumOff val="15000"/>
                  </a:schemeClr>
                </a:solidFill>
                <a:effectLst/>
                <a:latin typeface="DEJAVU SANS MONO" panose="020B0609030804020204" pitchFamily="49" charset="0"/>
              </a:rPr>
              <a:t>：大语言模型，主用于文本生成</a:t>
            </a:r>
            <a:endParaRPr lang="en-US" altLang="zh-CN" sz="1600">
              <a:solidFill>
                <a:schemeClr val="tx1">
                  <a:lumMod val="85000"/>
                  <a:lumOff val="15000"/>
                </a:schemeClr>
              </a:solidFill>
              <a:effectLst/>
              <a:latin typeface="DEJAVU SANS MONO" panose="020B0609030804020204" pitchFamily="49" charset="0"/>
            </a:endParaRPr>
          </a:p>
          <a:p>
            <a:r>
              <a:rPr lang="en" altLang="zh-CN" sz="1600">
                <a:solidFill>
                  <a:schemeClr val="tx1">
                    <a:lumMod val="85000"/>
                    <a:lumOff val="15000"/>
                  </a:schemeClr>
                </a:solidFill>
                <a:effectLst/>
                <a:latin typeface="DEJAVU SANS MONO" panose="020B0609030804020204" pitchFamily="49" charset="0"/>
              </a:rPr>
              <a:t>Chat</a:t>
            </a:r>
            <a:r>
              <a:rPr lang="zh-CN" altLang="en-US" sz="1600">
                <a:solidFill>
                  <a:schemeClr val="tx1">
                    <a:lumMod val="85000"/>
                    <a:lumOff val="15000"/>
                  </a:schemeClr>
                </a:solidFill>
                <a:effectLst/>
                <a:latin typeface="DEJAVU SANS MONO" panose="020B0609030804020204" pitchFamily="49" charset="0"/>
              </a:rPr>
              <a:t> </a:t>
            </a:r>
            <a:r>
              <a:rPr lang="en-US" altLang="zh-CN" sz="1600">
                <a:solidFill>
                  <a:schemeClr val="tx1">
                    <a:lumMod val="85000"/>
                    <a:lumOff val="15000"/>
                  </a:schemeClr>
                </a:solidFill>
                <a:effectLst/>
                <a:latin typeface="DEJAVU SANS MONO" panose="020B0609030804020204" pitchFamily="49" charset="0"/>
              </a:rPr>
              <a:t>Model</a:t>
            </a:r>
            <a:r>
              <a:rPr lang="zh-CN" altLang="en-US" sz="1600">
                <a:solidFill>
                  <a:schemeClr val="tx1">
                    <a:lumMod val="85000"/>
                    <a:lumOff val="15000"/>
                  </a:schemeClr>
                </a:solidFill>
                <a:effectLst/>
                <a:latin typeface="DEJAVU SANS MONO" panose="020B0609030804020204" pitchFamily="49" charset="0"/>
              </a:rPr>
              <a:t>：聊天模型，主用于多轮次对话的聊天场景</a:t>
            </a:r>
            <a:endParaRPr lang="en-US" altLang="zh-CN" sz="1600">
              <a:solidFill>
                <a:schemeClr val="tx1">
                  <a:lumMod val="85000"/>
                  <a:lumOff val="15000"/>
                </a:schemeClr>
              </a:solidFill>
              <a:effectLst/>
              <a:latin typeface="DEJAVU SANS MONO" panose="020B0609030804020204" pitchFamily="49" charset="0"/>
            </a:endParaRPr>
          </a:p>
          <a:p>
            <a:r>
              <a:rPr lang="en-US" altLang="zh-CN" sz="1600">
                <a:solidFill>
                  <a:schemeClr val="tx1">
                    <a:lumMod val="85000"/>
                    <a:lumOff val="15000"/>
                  </a:schemeClr>
                </a:solidFill>
                <a:latin typeface="DEJAVU SANS MONO" panose="020B0609030804020204" pitchFamily="49" charset="0"/>
              </a:rPr>
              <a:t>Embeddings</a:t>
            </a:r>
            <a:r>
              <a:rPr lang="zh-CN" altLang="en-US" sz="1600">
                <a:solidFill>
                  <a:schemeClr val="tx1">
                    <a:lumMod val="85000"/>
                    <a:lumOff val="15000"/>
                  </a:schemeClr>
                </a:solidFill>
                <a:latin typeface="DEJAVU SANS MONO" panose="020B0609030804020204" pitchFamily="49" charset="0"/>
              </a:rPr>
              <a:t> </a:t>
            </a:r>
            <a:r>
              <a:rPr lang="en-US" altLang="zh-CN" sz="1600">
                <a:solidFill>
                  <a:schemeClr val="tx1">
                    <a:lumMod val="85000"/>
                    <a:lumOff val="15000"/>
                  </a:schemeClr>
                </a:solidFill>
                <a:latin typeface="DEJAVU SANS MONO" panose="020B0609030804020204" pitchFamily="49" charset="0"/>
              </a:rPr>
              <a:t>Model</a:t>
            </a:r>
            <a:r>
              <a:rPr lang="zh-CN" altLang="en-US" sz="1600">
                <a:solidFill>
                  <a:schemeClr val="tx1">
                    <a:lumMod val="85000"/>
                    <a:lumOff val="15000"/>
                  </a:schemeClr>
                </a:solidFill>
                <a:latin typeface="DEJAVU SANS MONO" panose="020B0609030804020204" pitchFamily="49" charset="0"/>
              </a:rPr>
              <a:t>：文本嵌入模型，主用于生成文本向量</a:t>
            </a:r>
            <a:endParaRPr lang="en-US" altLang="zh-CN" sz="1600">
              <a:solidFill>
                <a:schemeClr val="tx1">
                  <a:lumMod val="85000"/>
                  <a:lumOff val="15000"/>
                </a:schemeClr>
              </a:solidFill>
              <a:latin typeface="DEJAVU SANS MONO" panose="020B0609030804020204" pitchFamily="49" charset="0"/>
            </a:endParaRPr>
          </a:p>
          <a:p>
            <a:pPr marL="0" indent="0">
              <a:buNone/>
            </a:pPr>
            <a:endParaRPr lang="en" altLang="zh-CN" sz="1600">
              <a:solidFill>
                <a:schemeClr val="tx1">
                  <a:lumMod val="85000"/>
                  <a:lumOff val="15000"/>
                </a:schemeClr>
              </a:solidFill>
              <a:latin typeface="DEJAVU SANS MONO" panose="020B0609030804020204" pitchFamily="49" charset="0"/>
            </a:endParaRPr>
          </a:p>
          <a:p>
            <a:pPr marL="0" indent="0">
              <a:buNone/>
            </a:pPr>
            <a:r>
              <a:rPr lang="en" altLang="zh-CN" sz="1600">
                <a:solidFill>
                  <a:schemeClr val="tx1">
                    <a:lumMod val="85000"/>
                    <a:lumOff val="15000"/>
                  </a:schemeClr>
                </a:solidFill>
                <a:effectLst/>
                <a:latin typeface="DEJAVU SANS MONO" panose="020B0609030804020204" pitchFamily="49" charset="0"/>
              </a:rPr>
              <a:t>LangChain</a:t>
            </a:r>
            <a:r>
              <a:rPr lang="zh-CN" altLang="en" sz="1600">
                <a:solidFill>
                  <a:schemeClr val="tx1">
                    <a:lumMod val="85000"/>
                    <a:lumOff val="15000"/>
                  </a:schemeClr>
                </a:solidFill>
                <a:effectLst/>
                <a:latin typeface="DEJAVU SANS MONO" panose="020B0609030804020204" pitchFamily="49" charset="0"/>
              </a:rPr>
              <a:t>框架</a:t>
            </a:r>
            <a:r>
              <a:rPr lang="zh-CN" altLang="en-US" sz="1600">
                <a:solidFill>
                  <a:schemeClr val="tx1">
                    <a:lumMod val="85000"/>
                    <a:lumOff val="15000"/>
                  </a:schemeClr>
                </a:solidFill>
                <a:effectLst/>
                <a:latin typeface="DEJAVU SANS MONO" panose="020B0609030804020204" pitchFamily="49" charset="0"/>
              </a:rPr>
              <a:t>和</a:t>
            </a:r>
            <a:r>
              <a:rPr lang="en-US" altLang="zh-CN" sz="1600">
                <a:solidFill>
                  <a:schemeClr val="tx1">
                    <a:lumMod val="85000"/>
                    <a:lumOff val="15000"/>
                  </a:schemeClr>
                </a:solidFill>
                <a:effectLst/>
                <a:latin typeface="DEJAVU SANS MONO" panose="020B0609030804020204" pitchFamily="49" charset="0"/>
              </a:rPr>
              <a:t>OpenAI</a:t>
            </a:r>
            <a:r>
              <a:rPr lang="zh-CN" altLang="en-US" sz="1600">
                <a:solidFill>
                  <a:schemeClr val="tx1">
                    <a:lumMod val="85000"/>
                    <a:lumOff val="15000"/>
                  </a:schemeClr>
                </a:solidFill>
                <a:effectLst/>
                <a:latin typeface="DEJAVU SANS MONO" panose="020B0609030804020204" pitchFamily="49" charset="0"/>
              </a:rPr>
              <a:t>库一样，提供三种角色：</a:t>
            </a:r>
            <a:endParaRPr lang="en-US" altLang="zh-CN" sz="1600">
              <a:solidFill>
                <a:schemeClr val="tx1">
                  <a:lumMod val="85000"/>
                  <a:lumOff val="15000"/>
                </a:schemeClr>
              </a:solidFill>
              <a:effectLst/>
              <a:latin typeface="DEJAVU SANS MONO" panose="020B0609030804020204" pitchFamily="49" charset="0"/>
            </a:endParaRPr>
          </a:p>
          <a:p>
            <a:r>
              <a:rPr lang="en-US" altLang="zh-CN" sz="1600">
                <a:solidFill>
                  <a:schemeClr val="tx1">
                    <a:lumMod val="85000"/>
                    <a:lumOff val="15000"/>
                  </a:schemeClr>
                </a:solidFill>
                <a:latin typeface="DEJAVU SANS MONO" panose="020B0609030804020204" pitchFamily="49" charset="0"/>
              </a:rPr>
              <a:t>HumanMessage</a:t>
            </a:r>
            <a:r>
              <a:rPr lang="zh-CN" altLang="en-US" sz="1600">
                <a:solidFill>
                  <a:schemeClr val="tx1">
                    <a:lumMod val="85000"/>
                    <a:lumOff val="15000"/>
                  </a:schemeClr>
                </a:solidFill>
                <a:latin typeface="DEJAVU SANS MONO" panose="020B0609030804020204" pitchFamily="49" charset="0"/>
              </a:rPr>
              <a:t>类，即</a:t>
            </a:r>
            <a:r>
              <a:rPr lang="en-US" altLang="zh-CN" sz="1600">
                <a:solidFill>
                  <a:schemeClr val="tx1">
                    <a:lumMod val="85000"/>
                    <a:lumOff val="15000"/>
                  </a:schemeClr>
                </a:solidFill>
                <a:latin typeface="DEJAVU SANS MONO" panose="020B0609030804020204" pitchFamily="49" charset="0"/>
              </a:rPr>
              <a:t>User</a:t>
            </a:r>
            <a:r>
              <a:rPr lang="zh-CN" altLang="en-US" sz="1600">
                <a:solidFill>
                  <a:schemeClr val="tx1">
                    <a:lumMod val="85000"/>
                    <a:lumOff val="15000"/>
                  </a:schemeClr>
                </a:solidFill>
                <a:latin typeface="DEJAVU SANS MONO" panose="020B0609030804020204" pitchFamily="49" charset="0"/>
              </a:rPr>
              <a:t>角色</a:t>
            </a:r>
            <a:endParaRPr lang="en-US" altLang="zh-CN" sz="1600">
              <a:solidFill>
                <a:schemeClr val="tx1">
                  <a:lumMod val="85000"/>
                  <a:lumOff val="15000"/>
                </a:schemeClr>
              </a:solidFill>
              <a:latin typeface="DEJAVU SANS MONO" panose="020B0609030804020204" pitchFamily="49" charset="0"/>
            </a:endParaRPr>
          </a:p>
          <a:p>
            <a:r>
              <a:rPr lang="en-US" altLang="zh-CN" sz="1600">
                <a:solidFill>
                  <a:schemeClr val="tx1">
                    <a:lumMod val="85000"/>
                    <a:lumOff val="15000"/>
                  </a:schemeClr>
                </a:solidFill>
                <a:effectLst/>
                <a:latin typeface="DEJAVU SANS MONO" panose="020B0609030804020204" pitchFamily="49" charset="0"/>
              </a:rPr>
              <a:t>AIMessage</a:t>
            </a:r>
            <a:r>
              <a:rPr lang="zh-CN" altLang="en-US" sz="1600">
                <a:solidFill>
                  <a:schemeClr val="tx1">
                    <a:lumMod val="85000"/>
                    <a:lumOff val="15000"/>
                  </a:schemeClr>
                </a:solidFill>
                <a:effectLst/>
                <a:latin typeface="DEJAVU SANS MONO" panose="020B0609030804020204" pitchFamily="49" charset="0"/>
              </a:rPr>
              <a:t>类，即</a:t>
            </a:r>
            <a:r>
              <a:rPr lang="en-US" altLang="zh-CN" sz="1600">
                <a:solidFill>
                  <a:schemeClr val="tx1">
                    <a:lumMod val="85000"/>
                    <a:lumOff val="15000"/>
                  </a:schemeClr>
                </a:solidFill>
                <a:effectLst/>
                <a:latin typeface="DEJAVU SANS MONO" panose="020B0609030804020204" pitchFamily="49" charset="0"/>
              </a:rPr>
              <a:t>Assistant</a:t>
            </a:r>
            <a:r>
              <a:rPr lang="zh-CN" altLang="en-US" sz="1600">
                <a:solidFill>
                  <a:schemeClr val="tx1">
                    <a:lumMod val="85000"/>
                    <a:lumOff val="15000"/>
                  </a:schemeClr>
                </a:solidFill>
                <a:effectLst/>
                <a:latin typeface="DEJAVU SANS MONO" panose="020B0609030804020204" pitchFamily="49" charset="0"/>
              </a:rPr>
              <a:t>角色</a:t>
            </a:r>
            <a:endParaRPr lang="en-US" altLang="zh-CN" sz="1600">
              <a:solidFill>
                <a:schemeClr val="tx1">
                  <a:lumMod val="85000"/>
                  <a:lumOff val="15000"/>
                </a:schemeClr>
              </a:solidFill>
              <a:effectLst/>
              <a:latin typeface="DEJAVU SANS MONO" panose="020B0609030804020204" pitchFamily="49" charset="0"/>
            </a:endParaRPr>
          </a:p>
          <a:p>
            <a:r>
              <a:rPr lang="en-US" altLang="zh-CN" sz="1600">
                <a:solidFill>
                  <a:schemeClr val="tx1">
                    <a:lumMod val="85000"/>
                    <a:lumOff val="15000"/>
                  </a:schemeClr>
                </a:solidFill>
                <a:latin typeface="DEJAVU SANS MONO" panose="020B0609030804020204" pitchFamily="49" charset="0"/>
              </a:rPr>
              <a:t>SystemMessage</a:t>
            </a:r>
            <a:r>
              <a:rPr lang="zh-CN" altLang="en-US" sz="1600">
                <a:solidFill>
                  <a:schemeClr val="tx1">
                    <a:lumMod val="85000"/>
                    <a:lumOff val="15000"/>
                  </a:schemeClr>
                </a:solidFill>
                <a:latin typeface="DEJAVU SANS MONO" panose="020B0609030804020204" pitchFamily="49" charset="0"/>
              </a:rPr>
              <a:t>类，即</a:t>
            </a:r>
            <a:r>
              <a:rPr lang="en-US" altLang="zh-CN" sz="1600">
                <a:solidFill>
                  <a:schemeClr val="tx1">
                    <a:lumMod val="85000"/>
                    <a:lumOff val="15000"/>
                  </a:schemeClr>
                </a:solidFill>
                <a:latin typeface="DEJAVU SANS MONO" panose="020B0609030804020204" pitchFamily="49" charset="0"/>
              </a:rPr>
              <a:t>System</a:t>
            </a:r>
            <a:r>
              <a:rPr lang="zh-CN" altLang="en-US" sz="1600">
                <a:solidFill>
                  <a:schemeClr val="tx1">
                    <a:lumMod val="85000"/>
                    <a:lumOff val="15000"/>
                  </a:schemeClr>
                </a:solidFill>
                <a:latin typeface="DEJAVU SANS MONO" panose="020B0609030804020204" pitchFamily="49" charset="0"/>
              </a:rPr>
              <a:t>角色</a:t>
            </a:r>
            <a:endParaRPr lang="en-US" altLang="zh-CN" sz="1600">
              <a:solidFill>
                <a:schemeClr val="tx1">
                  <a:lumMod val="85000"/>
                  <a:lumOff val="15000"/>
                </a:schemeClr>
              </a:solidFill>
              <a:latin typeface="DEJAVU SANS MONO" panose="020B0609030804020204" pitchFamily="49" charset="0"/>
            </a:endParaRPr>
          </a:p>
          <a:p>
            <a:pPr marL="0" indent="0">
              <a:buNone/>
            </a:pPr>
            <a:endParaRPr lang="en-US" altLang="zh-CN" sz="1600">
              <a:solidFill>
                <a:schemeClr val="tx1">
                  <a:lumMod val="85000"/>
                  <a:lumOff val="15000"/>
                </a:schemeClr>
              </a:solidFill>
              <a:effectLst/>
              <a:latin typeface="DEJAVU SANS MONO" panose="020B0609030804020204" pitchFamily="49" charset="0"/>
            </a:endParaRPr>
          </a:p>
        </p:txBody>
      </p:sp>
    </p:spTree>
    <p:extLst>
      <p:ext uri="{BB962C8B-B14F-4D97-AF65-F5344CB8AC3E}">
        <p14:creationId xmlns:p14="http://schemas.microsoft.com/office/powerpoint/2010/main" val="1419718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通用</a:t>
            </a:r>
            <a:r>
              <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Prompts</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4D37D890-5512-6E5F-4012-936B16F61B8C}"/>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FC9202CF-82A0-4431-BC76-8A8999C3DC45}"/>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olidFill>
                  <a:schemeClr val="tx1">
                    <a:lumMod val="85000"/>
                    <a:lumOff val="15000"/>
                  </a:schemeClr>
                </a:solidFill>
              </a:rPr>
              <a:t>通用</a:t>
            </a:r>
            <a:r>
              <a:rPr lang="en-US" altLang="zh-CN">
                <a:solidFill>
                  <a:schemeClr val="tx1">
                    <a:lumMod val="85000"/>
                    <a:lumOff val="15000"/>
                  </a:schemeClr>
                </a:solidFill>
              </a:rPr>
              <a:t>prompt(zero-shot)</a:t>
            </a:r>
          </a:p>
        </p:txBody>
      </p:sp>
      <p:sp>
        <p:nvSpPr>
          <p:cNvPr id="3" name="文本占位符 2"/>
          <p:cNvSpPr>
            <a:spLocks noGrp="1"/>
          </p:cNvSpPr>
          <p:nvPr>
            <p:ph type="body" sz="quarter" idx="11"/>
          </p:nvPr>
        </p:nvSpPr>
        <p:spPr>
          <a:xfrm>
            <a:off x="479425" y="908720"/>
            <a:ext cx="11385550" cy="936263"/>
          </a:xfrm>
        </p:spPr>
        <p:txBody>
          <a:bodyPr/>
          <a:lstStyle/>
          <a:p>
            <a:r>
              <a:rPr lang="zh-CN" altLang="en-US" sz="1600" dirty="0">
                <a:solidFill>
                  <a:schemeClr val="tx1">
                    <a:lumMod val="85000"/>
                    <a:lumOff val="15000"/>
                  </a:schemeClr>
                </a:solidFill>
              </a:rPr>
              <a:t>提示词优化在模型应用中非常重要，</a:t>
            </a:r>
            <a:r>
              <a:rPr lang="en-US" altLang="zh-CN" sz="1600" dirty="0">
                <a:solidFill>
                  <a:schemeClr val="tx1">
                    <a:lumMod val="85000"/>
                    <a:lumOff val="15000"/>
                  </a:schemeClr>
                </a:solidFill>
              </a:rPr>
              <a:t>LangChain</a:t>
            </a:r>
            <a:r>
              <a:rPr lang="zh-CN" altLang="en-US" sz="1600" dirty="0">
                <a:solidFill>
                  <a:schemeClr val="tx1">
                    <a:lumMod val="85000"/>
                    <a:lumOff val="15000"/>
                  </a:schemeClr>
                </a:solidFill>
              </a:rPr>
              <a:t>提供了</a:t>
            </a:r>
            <a:r>
              <a:rPr lang="en-US" altLang="zh-CN" sz="1600" dirty="0">
                <a:solidFill>
                  <a:schemeClr val="tx1">
                    <a:lumMod val="85000"/>
                    <a:lumOff val="15000"/>
                  </a:schemeClr>
                </a:solidFill>
              </a:rPr>
              <a:t>PromptTemplate</a:t>
            </a:r>
            <a:r>
              <a:rPr lang="zh-CN" altLang="en-US" sz="1600" dirty="0">
                <a:solidFill>
                  <a:schemeClr val="tx1">
                    <a:lumMod val="85000"/>
                    <a:lumOff val="15000"/>
                  </a:schemeClr>
                </a:solidFill>
              </a:rPr>
              <a:t>类，用来协助优化提示词。</a:t>
            </a:r>
            <a:endParaRPr lang="en-US" altLang="zh-CN" sz="1600" dirty="0">
              <a:solidFill>
                <a:schemeClr val="tx1">
                  <a:lumMod val="85000"/>
                  <a:lumOff val="15000"/>
                </a:schemeClr>
              </a:solidFill>
            </a:endParaRPr>
          </a:p>
          <a:p>
            <a:r>
              <a:rPr lang="en-US" altLang="zh-CN" sz="1600" i="1" dirty="0">
                <a:solidFill>
                  <a:schemeClr val="tx1">
                    <a:lumMod val="85000"/>
                    <a:lumOff val="15000"/>
                  </a:schemeClr>
                </a:solidFill>
              </a:rPr>
              <a:t>PromptTemplate</a:t>
            </a:r>
            <a:r>
              <a:rPr lang="zh-CN" altLang="en-US" sz="1600" i="1" dirty="0">
                <a:solidFill>
                  <a:schemeClr val="tx1">
                    <a:lumMod val="85000"/>
                    <a:lumOff val="15000"/>
                  </a:schemeClr>
                </a:solidFill>
              </a:rPr>
              <a:t>表示提示词模板，可以构建一个自定义的基础提示词模板，支持变量的注入，最终生成所需的提示词。</a:t>
            </a:r>
            <a:endParaRPr lang="zh-CN" altLang="en-US" sz="1400" i="1" dirty="0">
              <a:solidFill>
                <a:schemeClr val="bg1">
                  <a:lumMod val="50000"/>
                </a:schemeClr>
              </a:solidFill>
            </a:endParaRPr>
          </a:p>
        </p:txBody>
      </p:sp>
      <p:sp>
        <p:nvSpPr>
          <p:cNvPr id="8" name="文本框 7">
            <a:extLst>
              <a:ext uri="{FF2B5EF4-FFF2-40B4-BE49-F238E27FC236}">
                <a16:creationId xmlns:a16="http://schemas.microsoft.com/office/drawing/2014/main" id="{FF1A1F71-7F3F-A984-4B1D-383E6284F05D}"/>
              </a:ext>
            </a:extLst>
          </p:cNvPr>
          <p:cNvSpPr txBox="1"/>
          <p:nvPr/>
        </p:nvSpPr>
        <p:spPr>
          <a:xfrm>
            <a:off x="479425" y="1646777"/>
            <a:ext cx="5760591" cy="22929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l">
              <a:spcAft>
                <a:spcPts val="12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1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langchain_core.prompts </a:t>
            </a:r>
            <a:r>
              <a:rPr lang="en-US" altLang="zh-CN" sz="11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PromptTemplate</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langchain_community.llms.tongyi </a:t>
            </a:r>
            <a:r>
              <a:rPr lang="en-US" altLang="zh-CN" sz="11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Tongyi</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prompt_template = PromptTemplate.from_template(</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我的邻居姓</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{lastname}, </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刚生了</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{gender}, </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帮忙起名字，请简略回答。</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1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变量注入，</a:t>
            </a:r>
            <a:r>
              <a:rPr lang="zh-CN"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生成提示词文本</a:t>
            </a:r>
            <a:br>
              <a:rPr lang="en-US"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prompt_text = prompt_template.format(</a:t>
            </a:r>
            <a:r>
              <a:rPr lang="en-US" altLang="zh-CN" sz="11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lastname</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张</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gender</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女儿</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model = Tongyi(</a:t>
            </a:r>
            <a:r>
              <a:rPr lang="en-US" altLang="zh-CN" sz="11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model</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"qwen-max"</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创建模型对象</a:t>
            </a:r>
            <a:br>
              <a:rPr lang="en-US"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 = model.invoke(</a:t>
            </a:r>
            <a:r>
              <a:rPr lang="en-US" altLang="zh-CN" sz="11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input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=prompt_text)   </a:t>
            </a:r>
            <a:r>
              <a:rPr lang="en-US" altLang="zh-CN" sz="11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调用模型获取结果</a:t>
            </a:r>
            <a:br>
              <a:rPr lang="en-US"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1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a:t>
            </a:r>
          </a:p>
        </p:txBody>
      </p:sp>
      <p:sp>
        <p:nvSpPr>
          <p:cNvPr id="13" name="文本框 12">
            <a:extLst>
              <a:ext uri="{FF2B5EF4-FFF2-40B4-BE49-F238E27FC236}">
                <a16:creationId xmlns:a16="http://schemas.microsoft.com/office/drawing/2014/main" id="{D44C5792-9051-79F9-9BF3-1FFED7D16656}"/>
              </a:ext>
            </a:extLst>
          </p:cNvPr>
          <p:cNvSpPr txBox="1"/>
          <p:nvPr/>
        </p:nvSpPr>
        <p:spPr>
          <a:xfrm>
            <a:off x="479425" y="3944377"/>
            <a:ext cx="5760591" cy="22929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l">
              <a:spcAft>
                <a:spcPts val="12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1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langchain_core.prompts </a:t>
            </a:r>
            <a:r>
              <a:rPr lang="en-US" altLang="zh-CN" sz="11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PromptTemplate</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langchain_community.llms.tongyi </a:t>
            </a:r>
            <a:r>
              <a:rPr lang="en-US" altLang="zh-CN" sz="11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Tongyi</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prompt_template = PromptTemplate.from_template(</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我的邻居姓</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{lastname}, </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刚生了</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{gender}, </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帮忙起名字，请简略回答。</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model = Tongyi(</a:t>
            </a:r>
            <a:r>
              <a:rPr lang="en-US" altLang="zh-CN" sz="11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model</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“qwen-max”</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创建模型对象</a:t>
            </a:r>
            <a:br>
              <a:rPr lang="en-US"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1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生成链</a:t>
            </a:r>
            <a:br>
              <a:rPr lang="en-US"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chain = prompt_template | model</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1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基于链，</a:t>
            </a:r>
            <a:r>
              <a:rPr lang="zh-CN"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调用模型获取结果</a:t>
            </a:r>
            <a:br>
              <a:rPr lang="en-US" altLang="zh-CN" sz="11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 = chain.invoke(</a:t>
            </a:r>
            <a:r>
              <a:rPr lang="en-US" altLang="zh-CN" sz="11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input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“lastname”</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曹</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"gender"</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1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女儿</a:t>
            </a:r>
            <a:r>
              <a:rPr lang="en-US" altLang="zh-CN" sz="11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1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1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a:t>
            </a:r>
            <a:endParaRPr lang="zh-CN" altLang="zh-CN" sz="1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59EA073A-998E-D0F1-2544-B9D678EB6439}"/>
              </a:ext>
            </a:extLst>
          </p:cNvPr>
          <p:cNvSpPr txBox="1"/>
          <p:nvPr/>
        </p:nvSpPr>
        <p:spPr>
          <a:xfrm>
            <a:off x="6528048" y="2623967"/>
            <a:ext cx="2952328" cy="338554"/>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标准写法</a:t>
            </a:r>
          </a:p>
        </p:txBody>
      </p:sp>
      <p:sp>
        <p:nvSpPr>
          <p:cNvPr id="15" name="文本框 14">
            <a:extLst>
              <a:ext uri="{FF2B5EF4-FFF2-40B4-BE49-F238E27FC236}">
                <a16:creationId xmlns:a16="http://schemas.microsoft.com/office/drawing/2014/main" id="{DBA87478-6E39-101F-F421-FD4A68FFAC76}"/>
              </a:ext>
            </a:extLst>
          </p:cNvPr>
          <p:cNvSpPr txBox="1"/>
          <p:nvPr/>
        </p:nvSpPr>
        <p:spPr>
          <a:xfrm>
            <a:off x="6535621" y="4979970"/>
            <a:ext cx="2952328" cy="338554"/>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基于</a:t>
            </a:r>
            <a:r>
              <a:rPr kumimoji="1" lang="en-US" altLang="zh-CN" sz="1600">
                <a:latin typeface="DEJAVU SANS MONO" panose="020B0609030804020204" pitchFamily="49" charset="0"/>
                <a:ea typeface="阿里巴巴普惠体" pitchFamily="18" charset="-122"/>
              </a:rPr>
              <a:t>chain</a:t>
            </a:r>
            <a:r>
              <a:rPr kumimoji="1" lang="zh-CN" altLang="en-US" sz="1600">
                <a:latin typeface="DEJAVU SANS MONO" panose="020B0609030804020204" pitchFamily="49" charset="0"/>
                <a:ea typeface="阿里巴巴普惠体" pitchFamily="18" charset="-122"/>
              </a:rPr>
              <a:t>链的写法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3B938-8F99-78BF-9A2E-5E04B1D40EC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24E06F3-FEA8-43A0-B4C9-D44EFA3864C1}"/>
              </a:ext>
            </a:extLst>
          </p:cNvPr>
          <p:cNvSpPr>
            <a:spLocks noGrp="1"/>
          </p:cNvSpPr>
          <p:nvPr>
            <p:ph type="body" sz="quarter" idx="10"/>
          </p:nvPr>
        </p:nvSpPr>
        <p:spPr>
          <a:xfrm>
            <a:off x="5265090" y="1737082"/>
            <a:ext cx="6231510" cy="3384550"/>
          </a:xfrm>
        </p:spPr>
        <p:txBody>
          <a:bodyPr/>
          <a:lstStyle/>
          <a:p>
            <a:pPr marL="0" indent="0">
              <a:buNone/>
            </a:pPr>
            <a:r>
              <a:rPr lang="zh-CN" altLang="en-US" sz="1600">
                <a:solidFill>
                  <a:schemeClr val="tx1">
                    <a:lumMod val="85000"/>
                    <a:lumOff val="15000"/>
                  </a:schemeClr>
                </a:solidFill>
                <a:effectLst/>
                <a:latin typeface="DEJAVU SANS MONO" panose="020B0609030804020204" pitchFamily="49" charset="0"/>
              </a:rPr>
              <a:t>基于</a:t>
            </a:r>
            <a:r>
              <a:rPr lang="en-US" altLang="zh-CN" sz="1600">
                <a:solidFill>
                  <a:schemeClr val="tx1">
                    <a:lumMod val="85000"/>
                    <a:lumOff val="15000"/>
                  </a:schemeClr>
                </a:solidFill>
                <a:effectLst/>
                <a:latin typeface="DEJAVU SANS MONO" panose="020B0609030804020204" pitchFamily="49" charset="0"/>
              </a:rPr>
              <a:t>PromptTemp</a:t>
            </a:r>
            <a:r>
              <a:rPr lang="en-US" altLang="zh-CN" sz="1600">
                <a:solidFill>
                  <a:schemeClr val="tx1">
                    <a:lumMod val="85000"/>
                    <a:lumOff val="15000"/>
                  </a:schemeClr>
                </a:solidFill>
                <a:latin typeface="DEJAVU SANS MONO" panose="020B0609030804020204" pitchFamily="49" charset="0"/>
              </a:rPr>
              <a:t>late</a:t>
            </a:r>
            <a:r>
              <a:rPr lang="zh-CN" altLang="en-US" sz="1600">
                <a:solidFill>
                  <a:schemeClr val="tx1">
                    <a:lumMod val="85000"/>
                    <a:lumOff val="15000"/>
                  </a:schemeClr>
                </a:solidFill>
                <a:latin typeface="DEJAVU SANS MONO" panose="020B0609030804020204" pitchFamily="49" charset="0"/>
              </a:rPr>
              <a:t>类可以得到提示词模板，支持基于模板注入变量得到最终提示词。</a:t>
            </a:r>
            <a:endParaRPr lang="en-US" altLang="zh-CN" sz="1600">
              <a:solidFill>
                <a:schemeClr val="tx1">
                  <a:lumMod val="85000"/>
                  <a:lumOff val="15000"/>
                </a:schemeClr>
              </a:solidFill>
              <a:latin typeface="DEJAVU SANS MONO" panose="020B0609030804020204" pitchFamily="49" charset="0"/>
            </a:endParaRPr>
          </a:p>
          <a:p>
            <a:r>
              <a:rPr lang="en-US" altLang="zh-CN" sz="1600">
                <a:solidFill>
                  <a:schemeClr val="tx1">
                    <a:lumMod val="85000"/>
                    <a:lumOff val="15000"/>
                  </a:schemeClr>
                </a:solidFill>
                <a:effectLst/>
                <a:latin typeface="DEJAVU SANS MONO" panose="020B0609030804020204" pitchFamily="49" charset="0"/>
              </a:rPr>
              <a:t>zero-shot</a:t>
            </a:r>
            <a:r>
              <a:rPr lang="zh-CN" altLang="en-US" sz="1600">
                <a:solidFill>
                  <a:schemeClr val="tx1">
                    <a:lumMod val="85000"/>
                    <a:lumOff val="15000"/>
                  </a:schemeClr>
                </a:solidFill>
                <a:effectLst/>
                <a:latin typeface="DEJAVU SANS MONO" panose="020B0609030804020204" pitchFamily="49" charset="0"/>
              </a:rPr>
              <a:t>思想下，可以基于</a:t>
            </a:r>
            <a:r>
              <a:rPr lang="en-US" altLang="zh-CN" sz="1600">
                <a:solidFill>
                  <a:schemeClr val="tx1">
                    <a:lumMod val="85000"/>
                    <a:lumOff val="15000"/>
                  </a:schemeClr>
                </a:solidFill>
                <a:effectLst/>
                <a:latin typeface="DEJAVU SANS MONO" panose="020B0609030804020204" pitchFamily="49" charset="0"/>
              </a:rPr>
              <a:t>PromptTemplate</a:t>
            </a:r>
            <a:r>
              <a:rPr lang="zh-CN" altLang="en-US" sz="1600">
                <a:solidFill>
                  <a:schemeClr val="tx1">
                    <a:lumMod val="85000"/>
                    <a:lumOff val="15000"/>
                  </a:schemeClr>
                </a:solidFill>
                <a:effectLst/>
                <a:latin typeface="DEJAVU SANS MONO" panose="020B0609030804020204" pitchFamily="49" charset="0"/>
              </a:rPr>
              <a:t>直接完成。</a:t>
            </a:r>
            <a:endParaRPr lang="en-US" altLang="zh-CN" sz="1600">
              <a:solidFill>
                <a:schemeClr val="tx1">
                  <a:lumMod val="85000"/>
                  <a:lumOff val="15000"/>
                </a:schemeClr>
              </a:solidFill>
              <a:effectLst/>
              <a:latin typeface="DEJAVU SANS MONO" panose="020B0609030804020204" pitchFamily="49" charset="0"/>
            </a:endParaRPr>
          </a:p>
          <a:p>
            <a:r>
              <a:rPr lang="en-US" altLang="zh-CN" sz="1600">
                <a:solidFill>
                  <a:schemeClr val="tx1">
                    <a:lumMod val="85000"/>
                    <a:lumOff val="15000"/>
                  </a:schemeClr>
                </a:solidFill>
                <a:effectLst/>
                <a:latin typeface="DEJAVU SANS MONO" panose="020B0609030804020204" pitchFamily="49" charset="0"/>
              </a:rPr>
              <a:t>few-shot</a:t>
            </a:r>
            <a:r>
              <a:rPr lang="zh-CN" altLang="en-US" sz="1600">
                <a:solidFill>
                  <a:schemeClr val="tx1">
                    <a:lumMod val="85000"/>
                    <a:lumOff val="15000"/>
                  </a:schemeClr>
                </a:solidFill>
                <a:effectLst/>
                <a:latin typeface="DEJAVU SANS MONO" panose="020B0609030804020204" pitchFamily="49" charset="0"/>
              </a:rPr>
              <a:t>思想下，需要更换为</a:t>
            </a:r>
            <a:r>
              <a:rPr lang="en-US" altLang="zh-CN" sz="1600">
                <a:solidFill>
                  <a:schemeClr val="tx1">
                    <a:lumMod val="85000"/>
                    <a:lumOff val="15000"/>
                  </a:schemeClr>
                </a:solidFill>
                <a:effectLst/>
                <a:latin typeface="DEJAVU SANS MONO" panose="020B0609030804020204" pitchFamily="49" charset="0"/>
              </a:rPr>
              <a:t>FewShotPromptTemplate</a:t>
            </a:r>
            <a:r>
              <a:rPr lang="zh-CN" altLang="en-US" sz="1600">
                <a:solidFill>
                  <a:schemeClr val="tx1">
                    <a:lumMod val="85000"/>
                    <a:lumOff val="15000"/>
                  </a:schemeClr>
                </a:solidFill>
                <a:effectLst/>
                <a:latin typeface="DEJAVU SANS MONO" panose="020B0609030804020204" pitchFamily="49" charset="0"/>
              </a:rPr>
              <a:t>（后续学习）</a:t>
            </a:r>
            <a:endParaRPr lang="en-US" altLang="zh-CN" sz="1600">
              <a:solidFill>
                <a:schemeClr val="tx1">
                  <a:lumMod val="85000"/>
                  <a:lumOff val="15000"/>
                </a:schemeClr>
              </a:solidFill>
              <a:effectLst/>
              <a:latin typeface="DEJAVU SANS MONO" panose="020B0609030804020204" pitchFamily="49" charset="0"/>
            </a:endParaRPr>
          </a:p>
          <a:p>
            <a:pPr marL="0" indent="0">
              <a:buNone/>
            </a:pPr>
            <a:endParaRPr lang="en-US" altLang="zh-CN" sz="1600">
              <a:solidFill>
                <a:schemeClr val="tx1">
                  <a:lumMod val="85000"/>
                  <a:lumOff val="15000"/>
                </a:schemeClr>
              </a:solidFill>
              <a:latin typeface="DEJAVU SANS MONO" panose="020B0609030804020204" pitchFamily="49" charset="0"/>
            </a:endParaRPr>
          </a:p>
          <a:p>
            <a:pPr marL="0" indent="0">
              <a:buNone/>
            </a:pPr>
            <a:r>
              <a:rPr lang="en-US" altLang="zh-CN" sz="1600">
                <a:solidFill>
                  <a:schemeClr val="tx1">
                    <a:lumMod val="85000"/>
                    <a:lumOff val="15000"/>
                  </a:schemeClr>
                </a:solidFill>
                <a:effectLst/>
                <a:latin typeface="DEJAVU SANS MONO" panose="020B0609030804020204" pitchFamily="49" charset="0"/>
              </a:rPr>
              <a:t>PS</a:t>
            </a:r>
            <a:r>
              <a:rPr lang="zh-CN" altLang="en-US" sz="1600">
                <a:solidFill>
                  <a:schemeClr val="tx1">
                    <a:lumMod val="85000"/>
                    <a:lumOff val="15000"/>
                  </a:schemeClr>
                </a:solidFill>
                <a:effectLst/>
                <a:latin typeface="DEJAVU SANS MONO" panose="020B0609030804020204" pitchFamily="49" charset="0"/>
              </a:rPr>
              <a:t>：使用</a:t>
            </a:r>
            <a:r>
              <a:rPr lang="en-US" altLang="zh-CN" sz="1600">
                <a:solidFill>
                  <a:schemeClr val="tx1">
                    <a:lumMod val="85000"/>
                    <a:lumOff val="15000"/>
                  </a:schemeClr>
                </a:solidFill>
                <a:effectLst/>
                <a:latin typeface="DEJAVU SANS MONO" panose="020B0609030804020204" pitchFamily="49" charset="0"/>
              </a:rPr>
              <a:t>PromptTemplate</a:t>
            </a:r>
            <a:r>
              <a:rPr lang="zh-CN" altLang="en-US" sz="1600">
                <a:solidFill>
                  <a:schemeClr val="tx1">
                    <a:lumMod val="85000"/>
                    <a:lumOff val="15000"/>
                  </a:schemeClr>
                </a:solidFill>
                <a:effectLst/>
                <a:latin typeface="DEJAVU SANS MONO" panose="020B0609030804020204" pitchFamily="49" charset="0"/>
              </a:rPr>
              <a:t>还不如自己手动拼接字符串？</a:t>
            </a:r>
            <a:endParaRPr lang="en-US" altLang="zh-CN" sz="1600">
              <a:solidFill>
                <a:schemeClr val="tx1">
                  <a:lumMod val="85000"/>
                  <a:lumOff val="15000"/>
                </a:schemeClr>
              </a:solidFill>
              <a:effectLst/>
              <a:latin typeface="DEJAVU SANS MONO" panose="020B0609030804020204" pitchFamily="49" charset="0"/>
            </a:endParaRPr>
          </a:p>
          <a:p>
            <a:r>
              <a:rPr lang="zh-CN" altLang="en-US" sz="1400">
                <a:solidFill>
                  <a:schemeClr val="tx1">
                    <a:lumMod val="85000"/>
                    <a:lumOff val="15000"/>
                  </a:schemeClr>
                </a:solidFill>
                <a:latin typeface="DEJAVU SANS MONO" panose="020B0609030804020204" pitchFamily="49" charset="0"/>
              </a:rPr>
              <a:t>使用</a:t>
            </a:r>
            <a:r>
              <a:rPr lang="en-US" altLang="zh-CN" sz="1400">
                <a:solidFill>
                  <a:schemeClr val="tx1">
                    <a:lumMod val="85000"/>
                    <a:lumOff val="15000"/>
                  </a:schemeClr>
                </a:solidFill>
                <a:latin typeface="DEJAVU SANS MONO" panose="020B0609030804020204" pitchFamily="49" charset="0"/>
              </a:rPr>
              <a:t>Template</a:t>
            </a:r>
            <a:r>
              <a:rPr lang="zh-CN" altLang="en-US" sz="1400">
                <a:solidFill>
                  <a:schemeClr val="tx1">
                    <a:lumMod val="85000"/>
                    <a:lumOff val="15000"/>
                  </a:schemeClr>
                </a:solidFill>
                <a:latin typeface="DEJAVU SANS MONO" panose="020B0609030804020204" pitchFamily="49" charset="0"/>
              </a:rPr>
              <a:t>模板构建提示词，在大型工程中更容易做标准化模板</a:t>
            </a:r>
            <a:endParaRPr lang="en-US" altLang="zh-CN" sz="1400">
              <a:solidFill>
                <a:schemeClr val="tx1">
                  <a:lumMod val="85000"/>
                  <a:lumOff val="15000"/>
                </a:schemeClr>
              </a:solidFill>
              <a:latin typeface="DEJAVU SANS MONO" panose="020B0609030804020204" pitchFamily="49" charset="0"/>
            </a:endParaRPr>
          </a:p>
          <a:p>
            <a:r>
              <a:rPr lang="en-US" altLang="zh-CN" sz="1400">
                <a:solidFill>
                  <a:schemeClr val="tx1">
                    <a:lumMod val="85000"/>
                    <a:lumOff val="15000"/>
                  </a:schemeClr>
                </a:solidFill>
                <a:effectLst/>
                <a:latin typeface="DEJAVU SANS MONO" panose="020B0609030804020204" pitchFamily="49" charset="0"/>
              </a:rPr>
              <a:t>Template</a:t>
            </a:r>
            <a:r>
              <a:rPr lang="zh-CN" altLang="en-US" sz="1400">
                <a:solidFill>
                  <a:schemeClr val="tx1">
                    <a:lumMod val="85000"/>
                    <a:lumOff val="15000"/>
                  </a:schemeClr>
                </a:solidFill>
                <a:effectLst/>
                <a:latin typeface="DEJAVU SANS MONO" panose="020B0609030804020204" pitchFamily="49" charset="0"/>
              </a:rPr>
              <a:t>模板类，支持</a:t>
            </a:r>
            <a:r>
              <a:rPr lang="en-US" altLang="zh-CN" sz="1400">
                <a:solidFill>
                  <a:schemeClr val="tx1">
                    <a:lumMod val="85000"/>
                    <a:lumOff val="15000"/>
                  </a:schemeClr>
                </a:solidFill>
                <a:effectLst/>
                <a:latin typeface="DEJAVU SANS MONO" panose="020B0609030804020204" pitchFamily="49" charset="0"/>
              </a:rPr>
              <a:t>LangChian</a:t>
            </a:r>
            <a:r>
              <a:rPr lang="zh-CN" altLang="en-US" sz="1400">
                <a:solidFill>
                  <a:schemeClr val="tx1">
                    <a:lumMod val="85000"/>
                    <a:lumOff val="15000"/>
                  </a:schemeClr>
                </a:solidFill>
                <a:effectLst/>
                <a:latin typeface="DEJAVU SANS MONO" panose="020B0609030804020204" pitchFamily="49" charset="0"/>
              </a:rPr>
              <a:t>框架的链式调用（</a:t>
            </a:r>
            <a:r>
              <a:rPr lang="en-US" altLang="zh-CN" sz="1400">
                <a:solidFill>
                  <a:schemeClr val="tx1">
                    <a:lumMod val="85000"/>
                    <a:lumOff val="15000"/>
                  </a:schemeClr>
                </a:solidFill>
                <a:effectLst/>
                <a:latin typeface="DEJAVU SANS MONO" panose="020B0609030804020204" pitchFamily="49" charset="0"/>
              </a:rPr>
              <a:t>Runnable</a:t>
            </a:r>
            <a:r>
              <a:rPr lang="zh-CN" altLang="en-US" sz="1400">
                <a:solidFill>
                  <a:schemeClr val="tx1">
                    <a:lumMod val="85000"/>
                    <a:lumOff val="15000"/>
                  </a:schemeClr>
                </a:solidFill>
                <a:effectLst/>
                <a:latin typeface="DEJAVU SANS MONO" panose="020B0609030804020204" pitchFamily="49" charset="0"/>
              </a:rPr>
              <a:t>接口，后续学习）</a:t>
            </a:r>
            <a:endParaRPr lang="en-US" altLang="zh-CN" sz="1400">
              <a:solidFill>
                <a:schemeClr val="tx1">
                  <a:lumMod val="85000"/>
                  <a:lumOff val="15000"/>
                </a:schemeClr>
              </a:solidFill>
              <a:effectLst/>
              <a:latin typeface="DEJAVU SANS MONO" panose="020B0609030804020204" pitchFamily="49" charset="0"/>
            </a:endParaRPr>
          </a:p>
          <a:p>
            <a:pPr lvl="1"/>
            <a:r>
              <a:rPr lang="en-US" altLang="zh-CN" sz="1400">
                <a:solidFill>
                  <a:schemeClr val="bg1">
                    <a:lumMod val="50000"/>
                  </a:schemeClr>
                </a:solidFill>
                <a:effectLst/>
                <a:latin typeface="DEJAVU SANS MONO" panose="020B0609030804020204" pitchFamily="49" charset="0"/>
                <a:ea typeface="阿里巴巴普惠体" pitchFamily="18" charset="-122"/>
              </a:rPr>
              <a:t>PromptTemplate</a:t>
            </a:r>
            <a:endParaRPr lang="en-US" altLang="zh-CN" sz="1400">
              <a:solidFill>
                <a:schemeClr val="bg1">
                  <a:lumMod val="50000"/>
                </a:schemeClr>
              </a:solidFill>
              <a:latin typeface="DEJAVU SANS MONO" panose="020B0609030804020204" pitchFamily="49" charset="0"/>
              <a:ea typeface="阿里巴巴普惠体" pitchFamily="18" charset="-122"/>
            </a:endParaRPr>
          </a:p>
          <a:p>
            <a:pPr lvl="1"/>
            <a:r>
              <a:rPr lang="en-US" altLang="zh-CN" sz="1400">
                <a:solidFill>
                  <a:schemeClr val="bg1">
                    <a:lumMod val="50000"/>
                  </a:schemeClr>
                </a:solidFill>
                <a:effectLst/>
                <a:latin typeface="DEJAVU SANS MONO" panose="020B0609030804020204" pitchFamily="49" charset="0"/>
                <a:ea typeface="阿里巴巴普惠体" pitchFamily="18" charset="-122"/>
              </a:rPr>
              <a:t>FewShotPromptTemplate(</a:t>
            </a:r>
            <a:r>
              <a:rPr lang="zh-CN" altLang="en-US" sz="1400">
                <a:solidFill>
                  <a:schemeClr val="bg1">
                    <a:lumMod val="50000"/>
                  </a:schemeClr>
                </a:solidFill>
                <a:effectLst/>
                <a:latin typeface="DEJAVU SANS MONO" panose="020B0609030804020204" pitchFamily="49" charset="0"/>
                <a:ea typeface="阿里巴巴普惠体" pitchFamily="18" charset="-122"/>
              </a:rPr>
              <a:t>后续学习</a:t>
            </a:r>
            <a:r>
              <a:rPr lang="en-US" altLang="zh-CN" sz="1400">
                <a:solidFill>
                  <a:schemeClr val="bg1">
                    <a:lumMod val="50000"/>
                  </a:schemeClr>
                </a:solidFill>
                <a:effectLst/>
                <a:latin typeface="DEJAVU SANS MONO" panose="020B0609030804020204" pitchFamily="49" charset="0"/>
                <a:ea typeface="阿里巴巴普惠体" pitchFamily="18" charset="-122"/>
              </a:rPr>
              <a:t>)</a:t>
            </a:r>
          </a:p>
          <a:p>
            <a:pPr lvl="1"/>
            <a:r>
              <a:rPr lang="en-US" altLang="zh-CN" sz="1400">
                <a:solidFill>
                  <a:schemeClr val="bg1">
                    <a:lumMod val="50000"/>
                  </a:schemeClr>
                </a:solidFill>
                <a:effectLst/>
                <a:latin typeface="DEJAVU SANS MONO" panose="020B0609030804020204" pitchFamily="49" charset="0"/>
                <a:ea typeface="阿里巴巴普惠体" pitchFamily="18" charset="-122"/>
              </a:rPr>
              <a:t>ChatPromptTemplate(</a:t>
            </a:r>
            <a:r>
              <a:rPr lang="zh-CN" altLang="en-US" sz="1400">
                <a:solidFill>
                  <a:schemeClr val="bg1">
                    <a:lumMod val="50000"/>
                  </a:schemeClr>
                </a:solidFill>
                <a:effectLst/>
                <a:latin typeface="DEJAVU SANS MONO" panose="020B0609030804020204" pitchFamily="49" charset="0"/>
                <a:ea typeface="阿里巴巴普惠体" pitchFamily="18" charset="-122"/>
              </a:rPr>
              <a:t>后续学习</a:t>
            </a:r>
            <a:r>
              <a:rPr lang="en-US" altLang="zh-CN" sz="1400">
                <a:solidFill>
                  <a:schemeClr val="bg1">
                    <a:lumMod val="50000"/>
                  </a:schemeClr>
                </a:solidFill>
                <a:effectLst/>
                <a:latin typeface="DEJAVU SANS MONO" panose="020B0609030804020204" pitchFamily="49" charset="0"/>
                <a:ea typeface="阿里巴巴普惠体" pitchFamily="18" charset="-122"/>
              </a:rPr>
              <a:t>)</a:t>
            </a:r>
          </a:p>
          <a:p>
            <a:endParaRPr lang="en-US" altLang="zh-CN" sz="1400">
              <a:solidFill>
                <a:schemeClr val="tx1">
                  <a:lumMod val="85000"/>
                  <a:lumOff val="15000"/>
                </a:schemeClr>
              </a:solidFill>
              <a:effectLst/>
              <a:latin typeface="DEJAVU SANS MONO" panose="020B0609030804020204" pitchFamily="49" charset="0"/>
            </a:endParaRPr>
          </a:p>
        </p:txBody>
      </p:sp>
    </p:spTree>
    <p:extLst>
      <p:ext uri="{BB962C8B-B14F-4D97-AF65-F5344CB8AC3E}">
        <p14:creationId xmlns:p14="http://schemas.microsoft.com/office/powerpoint/2010/main" val="229161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 calcmode="lin" valueType="num">
                                      <p:cBhvr additive="base">
                                        <p:cTn id="1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 calcmode="lin" valueType="num">
                                      <p:cBhvr additive="base">
                                        <p:cTn id="2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 calcmode="lin" valueType="num">
                                      <p:cBhvr additive="base">
                                        <p:cTn id="2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 calcmode="lin" valueType="num">
                                      <p:cBhvr additive="base">
                                        <p:cTn id="3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6458B-7081-DCEC-0965-79B7F1EB4A7E}"/>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6D3561DD-CB62-7C3B-52CC-C07EB19A538C}"/>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FewShotPromptTemplate</a:t>
            </a:r>
            <a:r>
              <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的使用</a:t>
            </a:r>
          </a:p>
        </p:txBody>
      </p:sp>
      <p:sp>
        <p:nvSpPr>
          <p:cNvPr id="6" name="文本框 5">
            <a:extLst>
              <a:ext uri="{FF2B5EF4-FFF2-40B4-BE49-F238E27FC236}">
                <a16:creationId xmlns:a16="http://schemas.microsoft.com/office/drawing/2014/main" id="{F48EB468-A552-E240-2943-AC545414ADEB}"/>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D4A197A2-A20C-2340-77C0-89B6FC00D4FD}"/>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C61699DC-FFEC-9EF8-6A69-974B672E5F5F}"/>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3272920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FewShotPromptTemplate</a:t>
            </a:r>
          </a:p>
        </p:txBody>
      </p:sp>
      <p:sp>
        <p:nvSpPr>
          <p:cNvPr id="6" name="文本框 5">
            <a:extLst>
              <a:ext uri="{FF2B5EF4-FFF2-40B4-BE49-F238E27FC236}">
                <a16:creationId xmlns:a16="http://schemas.microsoft.com/office/drawing/2014/main" id="{295F1740-0239-B65D-75C9-1A68742413D9}"/>
              </a:ext>
            </a:extLst>
          </p:cNvPr>
          <p:cNvSpPr txBox="1"/>
          <p:nvPr/>
        </p:nvSpPr>
        <p:spPr>
          <a:xfrm>
            <a:off x="479425" y="1022251"/>
            <a:ext cx="6334698" cy="23089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from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langchain_core.prompts </a:t>
            </a:r>
            <a:r>
              <a:rPr lang="en-US" altLang="zh-CN" sz="14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import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FewShotPromptTemplate</a:t>
            </a:r>
            <a:b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FewShotPromptTemplate(</a:t>
            </a:r>
            <a:b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    examples</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None</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    example_prompt</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None</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    prefix</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None</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    suffix</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None</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    input_variables</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4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None</a:t>
            </a:r>
            <a:br>
              <a:rPr lang="en-US" altLang="zh-CN" sz="14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endParaRPr lang="zh-CN" altLang="zh-CN" kern="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F19C6341-C58D-1615-5010-D12385C322CA}"/>
              </a:ext>
            </a:extLst>
          </p:cNvPr>
          <p:cNvSpPr txBox="1"/>
          <p:nvPr/>
        </p:nvSpPr>
        <p:spPr>
          <a:xfrm>
            <a:off x="479425" y="3755391"/>
            <a:ext cx="5616575" cy="1569660"/>
          </a:xfrm>
          <a:prstGeom prst="rect">
            <a:avLst/>
          </a:prstGeom>
          <a:noFill/>
        </p:spPr>
        <p:txBody>
          <a:bodyPr wrap="square" rtlCol="0">
            <a:spAutoFit/>
          </a:bodyPr>
          <a:lstStyle/>
          <a:p>
            <a:r>
              <a:rPr kumimoji="1" lang="zh-CN" altLang="en-US" sz="1600">
                <a:latin typeface="DEJAVU SANS MONO" panose="020B0609030804020204" pitchFamily="49" charset="0"/>
                <a:ea typeface="阿里巴巴普惠体" pitchFamily="18" charset="-122"/>
              </a:rPr>
              <a:t>参数：</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examples</a:t>
            </a:r>
            <a:r>
              <a:rPr kumimoji="1" lang="zh-CN" altLang="en-US" sz="1600">
                <a:latin typeface="DEJAVU SANS MONO" panose="020B0609030804020204" pitchFamily="49" charset="0"/>
                <a:ea typeface="阿里巴巴普惠体" pitchFamily="18" charset="-122"/>
              </a:rPr>
              <a:t>：示例数据，</a:t>
            </a:r>
            <a:r>
              <a:rPr kumimoji="1" lang="en-US" altLang="zh-CN" sz="1600">
                <a:latin typeface="DEJAVU SANS MONO" panose="020B0609030804020204" pitchFamily="49" charset="0"/>
                <a:ea typeface="阿里巴巴普惠体" pitchFamily="18" charset="-122"/>
              </a:rPr>
              <a:t>list</a:t>
            </a:r>
            <a:r>
              <a:rPr kumimoji="1" lang="zh-CN" altLang="en-US" sz="1600">
                <a:latin typeface="DEJAVU SANS MONO" panose="020B0609030804020204" pitchFamily="49" charset="0"/>
                <a:ea typeface="阿里巴巴普惠体" pitchFamily="18" charset="-122"/>
              </a:rPr>
              <a:t>，内套字典</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example_prompt</a:t>
            </a:r>
            <a:r>
              <a:rPr kumimoji="1" lang="zh-CN" altLang="en-US" sz="1600">
                <a:latin typeface="DEJAVU SANS MONO" panose="020B0609030804020204" pitchFamily="49" charset="0"/>
                <a:ea typeface="阿里巴巴普惠体" pitchFamily="18" charset="-122"/>
              </a:rPr>
              <a:t>：示例数据的提示词模板</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prefix</a:t>
            </a:r>
            <a:r>
              <a:rPr kumimoji="1" lang="zh-CN" altLang="en-US" sz="1600">
                <a:latin typeface="DEJAVU SANS MONO" panose="020B0609030804020204" pitchFamily="49" charset="0"/>
                <a:ea typeface="阿里巴巴普惠体" pitchFamily="18" charset="-122"/>
              </a:rPr>
              <a:t>：组装提示词，示例数据前内容</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suffix</a:t>
            </a:r>
            <a:r>
              <a:rPr kumimoji="1" lang="zh-CN" altLang="en-US" sz="1600">
                <a:latin typeface="DEJAVU SANS MONO" panose="020B0609030804020204" pitchFamily="49" charset="0"/>
                <a:ea typeface="阿里巴巴普惠体" pitchFamily="18" charset="-122"/>
              </a:rPr>
              <a:t>：组装提示词，示例数据后内容</a:t>
            </a:r>
            <a:endParaRPr kumimoji="1" lang="en-US" altLang="zh-CN" sz="1600">
              <a:latin typeface="DEJAVU SANS MONO" panose="020B0609030804020204" pitchFamily="49" charset="0"/>
              <a:ea typeface="阿里巴巴普惠体" pitchFamily="18" charset="-122"/>
            </a:endParaRPr>
          </a:p>
          <a:p>
            <a:pPr marL="285750" indent="-285750">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input_variables</a:t>
            </a:r>
            <a:r>
              <a:rPr kumimoji="1" lang="zh-CN" altLang="en-US" sz="1600">
                <a:latin typeface="DEJAVU SANS MONO" panose="020B0609030804020204" pitchFamily="49" charset="0"/>
                <a:ea typeface="阿里巴巴普惠体" pitchFamily="18" charset="-122"/>
              </a:rPr>
              <a:t>：列表，注入的变量列表</a:t>
            </a:r>
          </a:p>
        </p:txBody>
      </p:sp>
      <p:pic>
        <p:nvPicPr>
          <p:cNvPr id="13" name="图片 12" descr="卡通人物&#10;&#10;AI 生成的内容可能不正确。">
            <a:extLst>
              <a:ext uri="{FF2B5EF4-FFF2-40B4-BE49-F238E27FC236}">
                <a16:creationId xmlns:a16="http://schemas.microsoft.com/office/drawing/2014/main" id="{7B113D93-5EA4-A84D-9B2D-BECFCBFCE9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440" y="3996556"/>
            <a:ext cx="2656989" cy="265698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ADBE-CEB6-CC3D-617F-6B04F48CE5F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6894A51-147F-F1E9-4723-46A64F3C37B2}"/>
              </a:ext>
            </a:extLst>
          </p:cNvPr>
          <p:cNvSpPr>
            <a:spLocks noGrp="1"/>
          </p:cNvSpPr>
          <p:nvPr>
            <p:ph type="body" sz="quarter" idx="10"/>
          </p:nvPr>
        </p:nvSpPr>
        <p:spPr>
          <a:xfrm>
            <a:off x="407745" y="334205"/>
            <a:ext cx="6406378" cy="431862"/>
          </a:xfrm>
        </p:spPr>
        <p:txBody>
          <a:bodyPr/>
          <a:lstStyle/>
          <a:p>
            <a:r>
              <a:rPr lang="zh-CN" altLang="en-US">
                <a:solidFill>
                  <a:schemeClr val="tx1">
                    <a:lumMod val="85000"/>
                    <a:lumOff val="15000"/>
                  </a:schemeClr>
                </a:solidFill>
              </a:rPr>
              <a:t>组装</a:t>
            </a:r>
            <a:r>
              <a:rPr lang="en-US" altLang="zh-CN">
                <a:solidFill>
                  <a:schemeClr val="tx1">
                    <a:lumMod val="85000"/>
                    <a:lumOff val="15000"/>
                  </a:schemeClr>
                </a:solidFill>
              </a:rPr>
              <a:t>FewShotPromptTemplate</a:t>
            </a:r>
            <a:r>
              <a:rPr lang="zh-CN" altLang="en-US">
                <a:solidFill>
                  <a:schemeClr val="tx1">
                    <a:lumMod val="85000"/>
                    <a:lumOff val="15000"/>
                  </a:schemeClr>
                </a:solidFill>
              </a:rPr>
              <a:t>对象并获得最终提示词</a:t>
            </a:r>
            <a:endParaRPr lang="en-US" altLang="zh-CN">
              <a:solidFill>
                <a:schemeClr val="tx1">
                  <a:lumMod val="85000"/>
                  <a:lumOff val="15000"/>
                </a:schemeClr>
              </a:solidFill>
            </a:endParaRPr>
          </a:p>
        </p:txBody>
      </p:sp>
      <p:pic>
        <p:nvPicPr>
          <p:cNvPr id="9" name="图片 8" descr="图片包含 形状&#10;&#10;AI 生成的内容可能不正确。">
            <a:extLst>
              <a:ext uri="{FF2B5EF4-FFF2-40B4-BE49-F238E27FC236}">
                <a16:creationId xmlns:a16="http://schemas.microsoft.com/office/drawing/2014/main" id="{7BF4B42C-FC21-713C-ECEE-6788E40E2A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6241" y="4437112"/>
            <a:ext cx="2323976" cy="2323976"/>
          </a:xfrm>
          <a:prstGeom prst="rect">
            <a:avLst/>
          </a:prstGeom>
        </p:spPr>
      </p:pic>
      <p:sp>
        <p:nvSpPr>
          <p:cNvPr id="4" name="文本框 3">
            <a:extLst>
              <a:ext uri="{FF2B5EF4-FFF2-40B4-BE49-F238E27FC236}">
                <a16:creationId xmlns:a16="http://schemas.microsoft.com/office/drawing/2014/main" id="{24DCF72D-184B-3B44-C526-37CE60101480}"/>
              </a:ext>
            </a:extLst>
          </p:cNvPr>
          <p:cNvSpPr txBox="1"/>
          <p:nvPr/>
        </p:nvSpPr>
        <p:spPr>
          <a:xfrm>
            <a:off x="443309" y="908720"/>
            <a:ext cx="7380884" cy="36009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langchain_core.prompts </a:t>
            </a:r>
            <a:r>
              <a:rPr lang="en-US" altLang="zh-CN" sz="12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FewShotPromptTemplate, PromptTemplate</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example_template = PromptTemplate.from_template(</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单词</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:{word}, </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反义词</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:{antonym}"</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example_data = [                            </a:t>
            </a:r>
            <a:r>
              <a:rPr lang="en-US" altLang="zh-CN" sz="12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示例数据，</a:t>
            </a:r>
            <a:r>
              <a:rPr lang="en-US" altLang="zh-CN" sz="12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list</a:t>
            </a:r>
            <a:r>
              <a:rPr lang="zh-CN" altLang="zh-CN" sz="12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内套字典</a:t>
            </a:r>
            <a:br>
              <a:rPr lang="en-US" altLang="zh-CN" sz="12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2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         </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"word"</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大</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"antonym"</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小</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"word"</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上</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"antonym"</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下</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few_shot_prompt = FewShotPromptTemplate(    </a:t>
            </a:r>
            <a:r>
              <a:rPr lang="en-US" altLang="zh-CN" sz="12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FewShot</a:t>
            </a:r>
            <a:r>
              <a:rPr lang="zh-CN" altLang="zh-CN" sz="12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提示词模板对象</a:t>
            </a:r>
            <a:br>
              <a:rPr lang="en-US" altLang="zh-CN" sz="12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2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         </a:t>
            </a:r>
            <a:r>
              <a:rPr lang="en-US" altLang="zh-CN" sz="12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example_prompt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=example_template,</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examples</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=example_data,</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prefix</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给出给定词的反义词，有如下示例：</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suffix</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基于示例告诉我：</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{input_word}</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的反义词是？</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input_variables</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'input_word'</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i="1" kern="0">
                <a:solidFill>
                  <a:srgbClr val="8C8C8C"/>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t>获得最终提示词</a:t>
            </a:r>
            <a:br>
              <a:rPr lang="en-US" altLang="zh-CN" sz="1200" i="1" kern="0">
                <a:solidFill>
                  <a:srgbClr val="8C8C8C"/>
                </a:solidFill>
                <a:effectLst/>
                <a:latin typeface="等线" panose="02010600030101010101" pitchFamily="2" charset="-122"/>
                <a:ea typeface="宋体" panose="02010600030101010101" pitchFamily="2" charset="-122"/>
                <a:cs typeface="Courier New" panose="02070309020205020404" pitchFamily="49" charset="0"/>
              </a:rPr>
            </a:b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prompt_text = few_shot_prompt.invoke(</a:t>
            </a:r>
            <a:r>
              <a:rPr lang="en-US" altLang="zh-CN" sz="12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input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"input_word"</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左</a:t>
            </a:r>
            <a:r>
              <a:rPr lang="en-US" altLang="zh-CN" sz="12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}).to_string()</a:t>
            </a:r>
            <a:b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2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2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(prompt_text)</a:t>
            </a:r>
            <a:endParaRPr lang="zh-CN" alt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descr="文本, 信件&#10;&#10;AI 生成的内容可能不正确。">
            <a:extLst>
              <a:ext uri="{FF2B5EF4-FFF2-40B4-BE49-F238E27FC236}">
                <a16:creationId xmlns:a16="http://schemas.microsoft.com/office/drawing/2014/main" id="{0AFCD43B-0D7E-B14B-9CB7-B541F8B4FDB2}"/>
              </a:ext>
            </a:extLst>
          </p:cNvPr>
          <p:cNvPicPr>
            <a:picLocks noChangeAspect="1"/>
          </p:cNvPicPr>
          <p:nvPr/>
        </p:nvPicPr>
        <p:blipFill>
          <a:blip r:embed="rId3"/>
          <a:stretch>
            <a:fillRect/>
          </a:stretch>
        </p:blipFill>
        <p:spPr>
          <a:xfrm>
            <a:off x="454533" y="4652359"/>
            <a:ext cx="2804745" cy="1991667"/>
          </a:xfrm>
          <a:prstGeom prst="rect">
            <a:avLst/>
          </a:prstGeom>
        </p:spPr>
      </p:pic>
    </p:spTree>
    <p:extLst>
      <p:ext uri="{BB962C8B-B14F-4D97-AF65-F5344CB8AC3E}">
        <p14:creationId xmlns:p14="http://schemas.microsoft.com/office/powerpoint/2010/main" val="1255205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ACC3A-72A0-FB0C-EF35-0E367646668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6795865-7045-63E7-B972-E5DF0FA82300}"/>
              </a:ext>
            </a:extLst>
          </p:cNvPr>
          <p:cNvSpPr>
            <a:spLocks noGrp="1"/>
          </p:cNvSpPr>
          <p:nvPr>
            <p:ph type="body" sz="quarter" idx="10"/>
          </p:nvPr>
        </p:nvSpPr>
        <p:spPr>
          <a:xfrm>
            <a:off x="407745" y="334205"/>
            <a:ext cx="6406378" cy="431862"/>
          </a:xfrm>
        </p:spPr>
        <p:txBody>
          <a:bodyPr/>
          <a:lstStyle/>
          <a:p>
            <a:r>
              <a:rPr lang="zh-CN" altLang="en-US">
                <a:solidFill>
                  <a:schemeClr val="tx1">
                    <a:lumMod val="85000"/>
                    <a:lumOff val="15000"/>
                  </a:schemeClr>
                </a:solidFill>
              </a:rPr>
              <a:t>调用模型获得结果</a:t>
            </a:r>
            <a:endParaRPr lang="en-US" altLang="zh-CN">
              <a:solidFill>
                <a:schemeClr val="tx1">
                  <a:lumMod val="85000"/>
                  <a:lumOff val="15000"/>
                </a:schemeClr>
              </a:solidFill>
            </a:endParaRPr>
          </a:p>
        </p:txBody>
      </p:sp>
      <p:sp>
        <p:nvSpPr>
          <p:cNvPr id="3" name="Rectangle 1">
            <a:extLst>
              <a:ext uri="{FF2B5EF4-FFF2-40B4-BE49-F238E27FC236}">
                <a16:creationId xmlns:a16="http://schemas.microsoft.com/office/drawing/2014/main" id="{D53A7BF7-0C24-5047-065F-81A9D7854467}"/>
              </a:ext>
            </a:extLst>
          </p:cNvPr>
          <p:cNvSpPr>
            <a:spLocks noChangeArrowheads="1"/>
          </p:cNvSpPr>
          <p:nvPr/>
        </p:nvSpPr>
        <p:spPr bwMode="auto">
          <a:xfrm>
            <a:off x="623392" y="908720"/>
            <a:ext cx="5638082" cy="5401479"/>
          </a:xfrm>
          <a:prstGeom prst="rect">
            <a:avLst/>
          </a:prstGeom>
          <a:ln/>
        </p:spPr>
        <p:style>
          <a:lnRef idx="2">
            <a:schemeClr val="dk1"/>
          </a:lnRef>
          <a:fillRef idx="1">
            <a:schemeClr val="lt1"/>
          </a:fillRef>
          <a:effectRef idx="0">
            <a:schemeClr val="dk1"/>
          </a:effectRef>
          <a:fontRef idx="minor">
            <a:schemeClr val="dk1"/>
          </a:fontRef>
        </p:style>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D73A49"/>
                </a:solidFill>
                <a:effectLst/>
                <a:latin typeface="Arial Unicode MS" panose="020B0604020202020204" pitchFamily="34" charset="-128"/>
                <a:ea typeface="JetBrains Mono" panose="02000009000000000000" pitchFamily="49" charset="0"/>
                <a:cs typeface="宋体" panose="02010600030101010101" pitchFamily="2" charset="-122"/>
              </a:rPr>
              <a:t>from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langchain_core.prompts </a:t>
            </a:r>
            <a:r>
              <a:rPr kumimoji="0" lang="zh-CN" altLang="zh-CN" sz="1200" b="0" i="0" u="none" strike="noStrike" cap="none" normalizeH="0" baseline="0">
                <a:ln>
                  <a:noFill/>
                </a:ln>
                <a:solidFill>
                  <a:srgbClr val="D73A49"/>
                </a:solidFill>
                <a:effectLst/>
                <a:latin typeface="Arial Unicode MS" panose="020B0604020202020204" pitchFamily="34" charset="-128"/>
                <a:ea typeface="JetBrains Mono" panose="02000009000000000000" pitchFamily="49" charset="0"/>
                <a:cs typeface="宋体" panose="02010600030101010101" pitchFamily="2" charset="-122"/>
              </a:rPr>
              <a:t>import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FewShotPromptTemplate, PromptTemplate</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D73A49"/>
                </a:solidFill>
                <a:effectLst/>
                <a:latin typeface="Arial Unicode MS" panose="020B0604020202020204" pitchFamily="34" charset="-128"/>
                <a:ea typeface="JetBrains Mono" panose="02000009000000000000" pitchFamily="49" charset="0"/>
                <a:cs typeface="宋体" panose="02010600030101010101" pitchFamily="2" charset="-122"/>
              </a:rPr>
              <a:t>from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langchain_community.chat_models.tongyi </a:t>
            </a:r>
            <a:r>
              <a:rPr kumimoji="0" lang="zh-CN" altLang="zh-CN" sz="1200" b="0" i="0" u="none" strike="noStrike" cap="none" normalizeH="0" baseline="0">
                <a:ln>
                  <a:noFill/>
                </a:ln>
                <a:solidFill>
                  <a:srgbClr val="D73A49"/>
                </a:solidFill>
                <a:effectLst/>
                <a:latin typeface="Arial Unicode MS" panose="020B0604020202020204" pitchFamily="34" charset="-128"/>
                <a:ea typeface="JetBrains Mono" panose="02000009000000000000" pitchFamily="49" charset="0"/>
                <a:cs typeface="宋体" panose="02010600030101010101" pitchFamily="2" charset="-122"/>
              </a:rPr>
              <a:t>import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ChatTongyi</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example_template </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PromptTemplate(      </a:t>
            </a:r>
            <a:r>
              <a:rPr kumimoji="0" lang="zh-CN" altLang="zh-CN" sz="1200" b="0" i="0" u="none" strike="noStrike" cap="none" normalizeH="0" baseline="0">
                <a:ln>
                  <a:noFill/>
                </a:ln>
                <a:solidFill>
                  <a:srgbClr val="969896"/>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示例的提示词模板对象</a:t>
            </a:r>
            <a:br>
              <a:rPr kumimoji="0" lang="zh-CN" altLang="zh-CN" sz="1200" b="0" i="0" u="none" strike="noStrike" cap="none" normalizeH="0" baseline="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1200" b="0" i="0" u="none" strike="noStrike" cap="none" normalizeH="0" baseline="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input_variables</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'word'</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'antonym'</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template</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"word: {word}, antonym: {antonym}"</a:t>
            </a:r>
            <a:b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example_data </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969896"/>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示例数据，</a:t>
            </a:r>
            <a:r>
              <a:rPr kumimoji="0" lang="zh-CN" altLang="zh-CN" sz="1200" b="0" i="0" u="none" strike="noStrike" cap="none" normalizeH="0" baseline="0">
                <a:ln>
                  <a:noFill/>
                </a:ln>
                <a:solidFill>
                  <a:srgbClr val="969896"/>
                </a:solidFill>
                <a:effectLst/>
                <a:latin typeface="Arial Unicode MS" panose="020B0604020202020204" pitchFamily="34" charset="-128"/>
                <a:ea typeface="JetBrains Mono" panose="02000009000000000000" pitchFamily="49" charset="0"/>
                <a:cs typeface="宋体" panose="02010600030101010101" pitchFamily="2" charset="-122"/>
              </a:rPr>
              <a:t>list</a:t>
            </a:r>
            <a:r>
              <a:rPr kumimoji="0" lang="zh-CN" altLang="zh-CN" sz="12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内套字典</a:t>
            </a:r>
            <a:br>
              <a:rPr kumimoji="0" lang="zh-CN" altLang="zh-CN" sz="1200" b="0" i="0" u="none" strike="noStrike" cap="none" normalizeH="0" baseline="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1200" b="0" i="0" u="none" strike="noStrike" cap="none" normalizeH="0" baseline="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"word"</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大</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"antonym"</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小</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"word"</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上</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"antonym"</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下</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few_shot_prompt </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FewShotPromptTemplate(</a:t>
            </a:r>
            <a:r>
              <a:rPr kumimoji="0" lang="zh-CN" altLang="zh-CN" sz="1200" b="0" i="0" u="none" strike="noStrike" cap="none" normalizeH="0" baseline="0">
                <a:ln>
                  <a:noFill/>
                </a:ln>
                <a:solidFill>
                  <a:srgbClr val="969896"/>
                </a:solidFill>
                <a:effectLst/>
                <a:latin typeface="Arial Unicode MS" panose="020B0604020202020204" pitchFamily="34" charset="-128"/>
                <a:ea typeface="JetBrains Mono" panose="02000009000000000000" pitchFamily="49" charset="0"/>
                <a:cs typeface="宋体" panose="02010600030101010101" pitchFamily="2" charset="-122"/>
              </a:rPr>
              <a:t># FewShot</a:t>
            </a:r>
            <a:r>
              <a:rPr kumimoji="0" lang="zh-CN" altLang="zh-CN" sz="12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提示词模板对象</a:t>
            </a:r>
            <a:br>
              <a:rPr kumimoji="0" lang="zh-CN" altLang="zh-CN" sz="1200" b="0" i="0" u="none" strike="noStrike" cap="none" normalizeH="0" baseline="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1200" b="0" i="0" u="none" strike="noStrike" cap="none" normalizeH="0" baseline="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examples</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example_data,</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example_prompt</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example_template,</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prefix</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给出给定词的反义词，有如下示例：</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suffix</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基于示例告诉我：</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{input_word}</a:t>
            </a:r>
            <a:r>
              <a:rPr kumimoji="0" lang="zh-CN" altLang="zh-CN" sz="12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的反义词是？</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input_variables</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'input_word'</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969896"/>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获得最终提示词</a:t>
            </a:r>
            <a:br>
              <a:rPr kumimoji="0" lang="zh-CN" altLang="zh-CN" sz="1200" b="0" i="0" u="none" strike="noStrike" cap="none" normalizeH="0" baseline="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prompt_text </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few_shot_prompt \</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6F42C1"/>
                </a:solidFill>
                <a:effectLst/>
                <a:latin typeface="Arial Unicode MS" panose="020B0604020202020204" pitchFamily="34" charset="-128"/>
                <a:ea typeface="JetBrains Mono" panose="02000009000000000000" pitchFamily="49" charset="0"/>
                <a:cs typeface="宋体" panose="02010600030101010101" pitchFamily="2" charset="-122"/>
              </a:rPr>
              <a:t>invoke</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(input</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"input_word"</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左</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6F42C1"/>
                </a:solidFill>
                <a:effectLst/>
                <a:latin typeface="Arial Unicode MS" panose="020B0604020202020204" pitchFamily="34" charset="-128"/>
                <a:ea typeface="JetBrains Mono" panose="02000009000000000000" pitchFamily="49" charset="0"/>
                <a:cs typeface="宋体" panose="02010600030101010101" pitchFamily="2" charset="-122"/>
              </a:rPr>
              <a:t>to_string</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model </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ChatTongyi(model</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"qwen3-max"</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D73A49"/>
                </a:solidFill>
                <a:effectLst/>
                <a:latin typeface="Arial Unicode MS" panose="020B0604020202020204" pitchFamily="34" charset="-128"/>
                <a:ea typeface="JetBrains Mono" panose="02000009000000000000" pitchFamily="49" charset="0"/>
                <a:cs typeface="宋体" panose="02010600030101010101" pitchFamily="2" charset="-122"/>
              </a:rPr>
              <a:t>for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chunk </a:t>
            </a:r>
            <a:r>
              <a:rPr kumimoji="0" lang="zh-CN" altLang="zh-CN" sz="1200" b="0" i="0" u="none" strike="noStrike" cap="none" normalizeH="0" baseline="0">
                <a:ln>
                  <a:noFill/>
                </a:ln>
                <a:solidFill>
                  <a:srgbClr val="D73A49"/>
                </a:solidFill>
                <a:effectLst/>
                <a:latin typeface="Arial Unicode MS" panose="020B0604020202020204" pitchFamily="34" charset="-128"/>
                <a:ea typeface="JetBrains Mono" panose="02000009000000000000" pitchFamily="49" charset="0"/>
                <a:cs typeface="宋体" panose="02010600030101010101" pitchFamily="2" charset="-122"/>
              </a:rPr>
              <a:t>in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model.</a:t>
            </a:r>
            <a:r>
              <a:rPr kumimoji="0" lang="zh-CN" altLang="zh-CN" sz="1200" b="0" i="0" u="none" strike="noStrike" cap="none" normalizeH="0" baseline="0">
                <a:ln>
                  <a:noFill/>
                </a:ln>
                <a:solidFill>
                  <a:srgbClr val="6F42C1"/>
                </a:solidFill>
                <a:effectLst/>
                <a:latin typeface="Arial Unicode MS" panose="020B0604020202020204" pitchFamily="34" charset="-128"/>
                <a:ea typeface="JetBrains Mono" panose="02000009000000000000" pitchFamily="49" charset="0"/>
                <a:cs typeface="宋体" panose="02010600030101010101" pitchFamily="2" charset="-122"/>
              </a:rPr>
              <a:t>stream</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(input</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prompt_text)</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b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b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    </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print(chunk.content, end</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32F62"/>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 flush</a:t>
            </a:r>
            <a:r>
              <a:rPr kumimoji="0" lang="zh-CN" altLang="zh-CN" sz="1200" b="0" i="0" u="none" strike="noStrike" cap="none" normalizeH="0" baseline="0">
                <a:ln>
                  <a:noFill/>
                </a:ln>
                <a:solidFill>
                  <a:srgbClr val="B31D28"/>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1200" b="0" i="0" u="none" strike="noStrike" cap="none" normalizeH="0" baseline="0">
                <a:ln>
                  <a:noFill/>
                </a:ln>
                <a:solidFill>
                  <a:srgbClr val="D73A49"/>
                </a:solidFill>
                <a:effectLst/>
                <a:latin typeface="Arial Unicode MS" panose="020B0604020202020204" pitchFamily="34" charset="-128"/>
                <a:ea typeface="JetBrains Mono" panose="02000009000000000000" pitchFamily="49" charset="0"/>
                <a:cs typeface="宋体" panose="02010600030101010101" pitchFamily="2" charset="-122"/>
              </a:rPr>
              <a:t>True</a:t>
            </a:r>
            <a:r>
              <a:rPr kumimoji="0" lang="zh-CN" altLang="zh-CN" sz="1200" b="0" i="0" u="none" strike="noStrike" cap="none" normalizeH="0" baseline="0">
                <a:ln>
                  <a:noFill/>
                </a:ln>
                <a:solidFill>
                  <a:srgbClr val="000000"/>
                </a:solidFill>
                <a:effectLst/>
                <a:latin typeface="Arial Unicode MS" panose="020B0604020202020204" pitchFamily="34" charset="-128"/>
                <a:ea typeface="JetBrains Mono" panose="02000009000000000000" pitchFamily="49" charset="0"/>
                <a:cs typeface="宋体" panose="02010600030101010101" pitchFamily="2" charset="-122"/>
              </a:rPr>
              <a:t>)</a:t>
            </a:r>
            <a:r>
              <a:rPr kumimoji="0" lang="zh-CN" altLang="zh-CN" sz="800" b="0" i="0" u="none" strike="noStrike" cap="none" normalizeH="0" baseline="0">
                <a:ln>
                  <a:noFill/>
                </a:ln>
                <a:solidFill>
                  <a:schemeClr val="tx1"/>
                </a:solidFill>
                <a:effectLst/>
              </a:rPr>
              <a:t> </a:t>
            </a:r>
            <a:endParaRPr kumimoji="0" lang="zh-CN" altLang="zh-CN" sz="14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7DF7ECDE-68DF-A5DB-9E67-D6801A44A5A6}"/>
              </a:ext>
            </a:extLst>
          </p:cNvPr>
          <p:cNvPicPr>
            <a:picLocks noChangeAspect="1"/>
          </p:cNvPicPr>
          <p:nvPr/>
        </p:nvPicPr>
        <p:blipFill>
          <a:blip r:embed="rId2"/>
          <a:stretch>
            <a:fillRect/>
          </a:stretch>
        </p:blipFill>
        <p:spPr>
          <a:xfrm>
            <a:off x="6960096" y="2987159"/>
            <a:ext cx="3263900" cy="1244600"/>
          </a:xfrm>
          <a:prstGeom prst="rect">
            <a:avLst/>
          </a:prstGeom>
        </p:spPr>
      </p:pic>
      <p:pic>
        <p:nvPicPr>
          <p:cNvPr id="8" name="图片 7" descr="卡通人物&#10;&#10;AI 生成的内容可能不正确。">
            <a:extLst>
              <a:ext uri="{FF2B5EF4-FFF2-40B4-BE49-F238E27FC236}">
                <a16:creationId xmlns:a16="http://schemas.microsoft.com/office/drawing/2014/main" id="{63C55CA4-FFAF-A7D8-84D5-A15F4450DE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7669" y="4365104"/>
            <a:ext cx="2395984" cy="2395984"/>
          </a:xfrm>
          <a:prstGeom prst="rect">
            <a:avLst/>
          </a:prstGeom>
        </p:spPr>
      </p:pic>
    </p:spTree>
    <p:extLst>
      <p:ext uri="{BB962C8B-B14F-4D97-AF65-F5344CB8AC3E}">
        <p14:creationId xmlns:p14="http://schemas.microsoft.com/office/powerpoint/2010/main" val="19565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RAG</a:t>
            </a:r>
            <a:r>
              <a:rPr lang="zh-CN" altLang="en-US">
                <a:solidFill>
                  <a:schemeClr val="tx1">
                    <a:lumMod val="85000"/>
                    <a:lumOff val="15000"/>
                  </a:schemeClr>
                </a:solidFill>
              </a:rPr>
              <a:t>标准流程</a:t>
            </a:r>
          </a:p>
        </p:txBody>
      </p:sp>
      <p:sp>
        <p:nvSpPr>
          <p:cNvPr id="3" name="文本占位符 2"/>
          <p:cNvSpPr>
            <a:spLocks noGrp="1"/>
          </p:cNvSpPr>
          <p:nvPr>
            <p:ph type="body" sz="quarter" idx="11"/>
          </p:nvPr>
        </p:nvSpPr>
        <p:spPr>
          <a:xfrm>
            <a:off x="479425" y="1124585"/>
            <a:ext cx="11162030" cy="3851275"/>
          </a:xfrm>
        </p:spPr>
        <p:txBody>
          <a:bodyPr/>
          <a:lstStyle/>
          <a:p>
            <a:r>
              <a:rPr lang="en-US" altLang="zh-CN" sz="1600">
                <a:solidFill>
                  <a:schemeClr val="tx1">
                    <a:lumMod val="85000"/>
                    <a:lumOff val="15000"/>
                  </a:schemeClr>
                </a:solidFill>
              </a:rPr>
              <a:t>RAG </a:t>
            </a:r>
            <a:r>
              <a:rPr lang="zh-CN" altLang="en-US" sz="1600">
                <a:solidFill>
                  <a:schemeClr val="tx1">
                    <a:lumMod val="85000"/>
                    <a:lumOff val="15000"/>
                  </a:schemeClr>
                </a:solidFill>
              </a:rPr>
              <a:t>标准流程由索引（</a:t>
            </a:r>
            <a:r>
              <a:rPr lang="en-US" altLang="zh-CN" sz="1600">
                <a:solidFill>
                  <a:schemeClr val="tx1">
                    <a:lumMod val="85000"/>
                    <a:lumOff val="15000"/>
                  </a:schemeClr>
                </a:solidFill>
              </a:rPr>
              <a:t>Indexing</a:t>
            </a:r>
            <a:r>
              <a:rPr lang="zh-CN" altLang="en-US" sz="1600">
                <a:solidFill>
                  <a:schemeClr val="tx1">
                    <a:lumMod val="85000"/>
                    <a:lumOff val="15000"/>
                  </a:schemeClr>
                </a:solidFill>
              </a:rPr>
              <a:t>）、检索（</a:t>
            </a:r>
            <a:r>
              <a:rPr lang="en-US" altLang="zh-CN" sz="1600">
                <a:solidFill>
                  <a:schemeClr val="tx1">
                    <a:lumMod val="85000"/>
                    <a:lumOff val="15000"/>
                  </a:schemeClr>
                </a:solidFill>
              </a:rPr>
              <a:t>Retriever</a:t>
            </a:r>
            <a:r>
              <a:rPr lang="zh-CN" altLang="en-US" sz="1600">
                <a:solidFill>
                  <a:schemeClr val="tx1">
                    <a:lumMod val="85000"/>
                    <a:lumOff val="15000"/>
                  </a:schemeClr>
                </a:solidFill>
              </a:rPr>
              <a:t>）和生成（</a:t>
            </a:r>
            <a:r>
              <a:rPr lang="en-US" altLang="zh-CN" sz="1600">
                <a:solidFill>
                  <a:schemeClr val="tx1">
                    <a:lumMod val="85000"/>
                    <a:lumOff val="15000"/>
                  </a:schemeClr>
                </a:solidFill>
              </a:rPr>
              <a:t>Generation</a:t>
            </a:r>
            <a:r>
              <a:rPr lang="zh-CN" altLang="en-US" sz="1600">
                <a:solidFill>
                  <a:schemeClr val="tx1">
                    <a:lumMod val="85000"/>
                    <a:lumOff val="15000"/>
                  </a:schemeClr>
                </a:solidFill>
              </a:rPr>
              <a:t>）三个核心阶段组成。</a:t>
            </a:r>
          </a:p>
          <a:p>
            <a:pPr marL="285750" indent="-285750">
              <a:buFont typeface="Arial" panose="020B0604020202090204" pitchFamily="34" charset="0"/>
              <a:buChar char="•"/>
            </a:pPr>
            <a:r>
              <a:rPr lang="zh-CN" altLang="en-US" sz="1400" b="1">
                <a:solidFill>
                  <a:schemeClr val="tx1">
                    <a:lumMod val="85000"/>
                    <a:lumOff val="15000"/>
                  </a:schemeClr>
                </a:solidFill>
                <a:latin typeface="Alibaba PuHuiTi Bold" panose="00020600040101010101" charset="-122"/>
                <a:ea typeface="Alibaba PuHuiTi Bold" panose="00020600040101010101" charset="-122"/>
              </a:rPr>
              <a:t>索引阶段</a:t>
            </a:r>
            <a:r>
              <a:rPr lang="zh-CN" altLang="en-US" sz="1400">
                <a:solidFill>
                  <a:schemeClr val="tx1">
                    <a:lumMod val="85000"/>
                    <a:lumOff val="15000"/>
                  </a:schemeClr>
                </a:solidFill>
              </a:rPr>
              <a:t>，通过处理多种来源多种格式的文档提取其中文本，将其切分为标准长度的文本块（</a:t>
            </a:r>
            <a:r>
              <a:rPr lang="en-US" altLang="zh-CN" sz="1400">
                <a:solidFill>
                  <a:schemeClr val="tx1">
                    <a:lumMod val="85000"/>
                    <a:lumOff val="15000"/>
                  </a:schemeClr>
                </a:solidFill>
              </a:rPr>
              <a:t>chunk</a:t>
            </a:r>
            <a:r>
              <a:rPr lang="zh-CN" altLang="en-US" sz="1400">
                <a:solidFill>
                  <a:schemeClr val="tx1">
                    <a:lumMod val="85000"/>
                    <a:lumOff val="15000"/>
                  </a:schemeClr>
                </a:solidFill>
              </a:rPr>
              <a:t>），并进行嵌入向量化（</a:t>
            </a:r>
            <a:r>
              <a:rPr lang="en-US" altLang="zh-CN" sz="1400">
                <a:solidFill>
                  <a:schemeClr val="tx1">
                    <a:lumMod val="85000"/>
                    <a:lumOff val="15000"/>
                  </a:schemeClr>
                </a:solidFill>
              </a:rPr>
              <a:t>embedding</a:t>
            </a:r>
            <a:r>
              <a:rPr lang="zh-CN" altLang="en-US" sz="1400">
                <a:solidFill>
                  <a:schemeClr val="tx1">
                    <a:lumMod val="85000"/>
                    <a:lumOff val="15000"/>
                  </a:schemeClr>
                </a:solidFill>
              </a:rPr>
              <a:t>），向量存储在向量数据库（</a:t>
            </a:r>
            <a:r>
              <a:rPr lang="en-US" altLang="zh-CN" sz="1400">
                <a:solidFill>
                  <a:schemeClr val="tx1">
                    <a:lumMod val="85000"/>
                    <a:lumOff val="15000"/>
                  </a:schemeClr>
                </a:solidFill>
              </a:rPr>
              <a:t>vector database</a:t>
            </a:r>
            <a:r>
              <a:rPr lang="zh-CN" altLang="en-US" sz="1400">
                <a:solidFill>
                  <a:schemeClr val="tx1">
                    <a:lumMod val="85000"/>
                    <a:lumOff val="15000"/>
                  </a:schemeClr>
                </a:solidFill>
              </a:rPr>
              <a:t>）中。</a:t>
            </a:r>
          </a:p>
          <a:p>
            <a:pPr marL="742950" lvl="1" indent="-285750">
              <a:buFont typeface="Arial" panose="020B0604020202090204" pitchFamily="34" charset="0"/>
              <a:buChar char="•"/>
            </a:pP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加载文件</a:t>
            </a:r>
          </a:p>
          <a:p>
            <a:pPr marL="742950" lvl="1" indent="-285750">
              <a:buFont typeface="Arial" panose="020B0604020202090204" pitchFamily="34" charset="0"/>
              <a:buChar char="•"/>
            </a:pP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内容提取</a:t>
            </a:r>
          </a:p>
          <a:p>
            <a:pPr marL="742950" lvl="1" indent="-285750">
              <a:buFont typeface="Arial" panose="020B0604020202090204" pitchFamily="34" charset="0"/>
              <a:buChar char="•"/>
            </a:pP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文本分割</a:t>
            </a:r>
            <a:r>
              <a:rPr lang="en-US" altLang="zh-CN"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 </a:t>
            </a: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，形成</a:t>
            </a:r>
            <a:r>
              <a:rPr lang="en-US" altLang="zh-CN"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chunk</a:t>
            </a:r>
          </a:p>
          <a:p>
            <a:pPr marL="742950" lvl="1" indent="-285750">
              <a:buFont typeface="Arial" panose="020B0604020202090204" pitchFamily="34" charset="0"/>
              <a:buChar char="•"/>
            </a:pP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文本向量化</a:t>
            </a:r>
          </a:p>
          <a:p>
            <a:pPr marL="742950" lvl="1" indent="-285750">
              <a:buFont typeface="Arial" panose="020B0604020202090204" pitchFamily="34" charset="0"/>
              <a:buChar char="•"/>
            </a:pP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存向量数据库</a:t>
            </a:r>
          </a:p>
          <a:p>
            <a:pPr marL="285750" indent="-285750">
              <a:buFont typeface="Arial" panose="020B0604020202090204" pitchFamily="34" charset="0"/>
              <a:buChar char="•"/>
            </a:pPr>
            <a:r>
              <a:rPr lang="zh-CN" altLang="en-US" sz="1400" b="1">
                <a:solidFill>
                  <a:schemeClr val="tx1">
                    <a:lumMod val="85000"/>
                    <a:lumOff val="15000"/>
                  </a:schemeClr>
                </a:solidFill>
                <a:latin typeface="Alibaba PuHuiTi Bold" panose="00020600040101010101" charset="-122"/>
                <a:ea typeface="Alibaba PuHuiTi Bold" panose="00020600040101010101" charset="-122"/>
              </a:rPr>
              <a:t>检索阶段</a:t>
            </a:r>
            <a:r>
              <a:rPr lang="zh-CN" altLang="en-US" sz="1400">
                <a:solidFill>
                  <a:schemeClr val="tx1">
                    <a:lumMod val="85000"/>
                    <a:lumOff val="15000"/>
                  </a:schemeClr>
                </a:solidFill>
              </a:rPr>
              <a:t>，用户输入的查询（</a:t>
            </a:r>
            <a:r>
              <a:rPr lang="en-US" altLang="zh-CN" sz="1400">
                <a:solidFill>
                  <a:schemeClr val="tx1">
                    <a:lumMod val="85000"/>
                    <a:lumOff val="15000"/>
                  </a:schemeClr>
                </a:solidFill>
              </a:rPr>
              <a:t>query</a:t>
            </a:r>
            <a:r>
              <a:rPr lang="zh-CN" altLang="en-US" sz="1400">
                <a:solidFill>
                  <a:schemeClr val="tx1">
                    <a:lumMod val="85000"/>
                    <a:lumOff val="15000"/>
                  </a:schemeClr>
                </a:solidFill>
              </a:rPr>
              <a:t>）被转化为向量表示，通过相似度匹配从向量数据库中检索出最相关的文本块。</a:t>
            </a:r>
          </a:p>
          <a:p>
            <a:pPr marL="742950" lvl="1" indent="-285750" algn="l">
              <a:buClrTx/>
              <a:buSzTx/>
              <a:buFont typeface="Arial" panose="020B0604020202090204" pitchFamily="34" charset="0"/>
              <a:buChar char="•"/>
            </a:pP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query向量化</a:t>
            </a:r>
          </a:p>
          <a:p>
            <a:pPr marL="742950" lvl="1" indent="-285750" algn="l">
              <a:buClrTx/>
              <a:buSzTx/>
              <a:buFont typeface="Arial" panose="020B0604020202090204" pitchFamily="34" charset="0"/>
              <a:buChar char="•"/>
            </a:pP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在文本向量中匹配出与问句向量相似的top_k个</a:t>
            </a:r>
          </a:p>
          <a:p>
            <a:pPr marL="285750" indent="-285750">
              <a:buFont typeface="Arial" panose="020B0604020202090204" pitchFamily="34" charset="0"/>
              <a:buChar char="•"/>
            </a:pPr>
            <a:r>
              <a:rPr lang="zh-CN" altLang="en-US" sz="1400" b="1">
                <a:solidFill>
                  <a:schemeClr val="tx1">
                    <a:lumMod val="85000"/>
                    <a:lumOff val="15000"/>
                  </a:schemeClr>
                </a:solidFill>
                <a:latin typeface="Alibaba PuHuiTi Bold" panose="00020600040101010101" charset="-122"/>
                <a:ea typeface="Alibaba PuHuiTi Bold" panose="00020600040101010101" charset="-122"/>
              </a:rPr>
              <a:t>生成阶段</a:t>
            </a:r>
            <a:r>
              <a:rPr lang="zh-CN" altLang="en-US" sz="1400">
                <a:solidFill>
                  <a:schemeClr val="tx1">
                    <a:lumMod val="85000"/>
                    <a:lumOff val="15000"/>
                  </a:schemeClr>
                </a:solidFill>
              </a:rPr>
              <a:t>，检索到的相关文本与原始查询共同构成提示词（</a:t>
            </a:r>
            <a:r>
              <a:rPr lang="en-US" altLang="zh-CN" sz="1400">
                <a:solidFill>
                  <a:schemeClr val="tx1">
                    <a:lumMod val="85000"/>
                    <a:lumOff val="15000"/>
                  </a:schemeClr>
                </a:solidFill>
              </a:rPr>
              <a:t>Prompt</a:t>
            </a:r>
            <a:r>
              <a:rPr lang="zh-CN" altLang="en-US" sz="1400">
                <a:solidFill>
                  <a:schemeClr val="tx1">
                    <a:lumMod val="85000"/>
                    <a:lumOff val="15000"/>
                  </a:schemeClr>
                </a:solidFill>
              </a:rPr>
              <a:t>），输入大语言模型（</a:t>
            </a:r>
            <a:r>
              <a:rPr lang="en-US" altLang="zh-CN" sz="1400">
                <a:solidFill>
                  <a:schemeClr val="tx1">
                    <a:lumMod val="85000"/>
                    <a:lumOff val="15000"/>
                  </a:schemeClr>
                </a:solidFill>
              </a:rPr>
              <a:t>LLM</a:t>
            </a:r>
            <a:r>
              <a:rPr lang="zh-CN" altLang="en-US" sz="1400">
                <a:solidFill>
                  <a:schemeClr val="tx1">
                    <a:lumMod val="85000"/>
                    <a:lumOff val="15000"/>
                  </a:schemeClr>
                </a:solidFill>
              </a:rPr>
              <a:t>），生成精确且具备上下文关联的回答。</a:t>
            </a:r>
          </a:p>
          <a:p>
            <a:pPr marL="742950" lvl="1" indent="-285750" algn="l">
              <a:buClrTx/>
              <a:buSzTx/>
              <a:buFont typeface="Arial" panose="020B0604020202090204" pitchFamily="34" charset="0"/>
              <a:buChar char="•"/>
            </a:pP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匹配出的文本作为上下文和问题一起添加到prompt中</a:t>
            </a:r>
          </a:p>
          <a:p>
            <a:pPr marL="742950" lvl="1" indent="-285750" algn="l">
              <a:buClrTx/>
              <a:buSzTx/>
              <a:buFont typeface="Arial" panose="020B0604020202090204" pitchFamily="34" charset="0"/>
              <a:buChar char="•"/>
            </a:pPr>
            <a:r>
              <a:rPr lang="zh-CN" altLang="en-US" sz="1400">
                <a:solidFill>
                  <a:schemeClr val="bg1">
                    <a:lumMod val="50000"/>
                  </a:schemeClr>
                </a:solidFill>
                <a:latin typeface="Alibaba PuHuiTi Regular" panose="00020600040101010101" charset="-122"/>
                <a:ea typeface="Alibaba PuHuiTi Regular" panose="00020600040101010101" charset="-122"/>
                <a:cs typeface="Alibaba PuHuiTi Regular" panose="00020600040101010101" charset="-122"/>
              </a:rPr>
              <a:t>提交给LLM生成答案：</a:t>
            </a:r>
          </a:p>
        </p:txBody>
      </p:sp>
      <p:pic>
        <p:nvPicPr>
          <p:cNvPr id="4" name="图片 3"/>
          <p:cNvPicPr/>
          <p:nvPr/>
        </p:nvPicPr>
        <p:blipFill>
          <a:blip r:embed="rId2"/>
          <a:stretch>
            <a:fillRect/>
          </a:stretch>
        </p:blipFill>
        <p:spPr>
          <a:xfrm>
            <a:off x="4008120" y="1917065"/>
            <a:ext cx="4906645" cy="3499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AB0F0-A13F-0321-9EFE-CEDDE582679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9DA2E3A-E8CF-7ADB-29CF-D795CC6FB91D}"/>
              </a:ext>
            </a:extLst>
          </p:cNvPr>
          <p:cNvSpPr>
            <a:spLocks noGrp="1"/>
          </p:cNvSpPr>
          <p:nvPr>
            <p:ph type="body" sz="quarter" idx="10"/>
          </p:nvPr>
        </p:nvSpPr>
        <p:spPr>
          <a:xfrm>
            <a:off x="5265090" y="569819"/>
            <a:ext cx="6231510" cy="3384550"/>
          </a:xfrm>
        </p:spPr>
        <p:txBody>
          <a:bodyPr/>
          <a:lstStyle/>
          <a:p>
            <a:pPr marL="0" indent="0">
              <a:buNone/>
            </a:pPr>
            <a:r>
              <a:rPr lang="en-US" altLang="zh-CN" sz="1600">
                <a:solidFill>
                  <a:schemeClr val="tx1">
                    <a:lumMod val="85000"/>
                    <a:lumOff val="15000"/>
                  </a:schemeClr>
                </a:solidFill>
                <a:effectLst/>
                <a:latin typeface="DEJAVU SANS MONO" panose="020B0609030804020204" pitchFamily="49" charset="0"/>
              </a:rPr>
              <a:t>FewShotPromptTemplate</a:t>
            </a:r>
            <a:r>
              <a:rPr lang="zh-CN" altLang="en-US" sz="1600">
                <a:solidFill>
                  <a:schemeClr val="tx1">
                    <a:lumMod val="85000"/>
                    <a:lumOff val="15000"/>
                  </a:schemeClr>
                </a:solidFill>
                <a:effectLst/>
                <a:latin typeface="DEJAVU SANS MONO" panose="020B0609030804020204" pitchFamily="49" charset="0"/>
              </a:rPr>
              <a:t>类对象构建</a:t>
            </a:r>
            <a:r>
              <a:rPr lang="zh-CN" altLang="en-US" sz="1600">
                <a:solidFill>
                  <a:schemeClr val="tx1">
                    <a:lumMod val="85000"/>
                    <a:lumOff val="15000"/>
                  </a:schemeClr>
                </a:solidFill>
                <a:latin typeface="DEJAVU SANS MONO" panose="020B0609030804020204" pitchFamily="49" charset="0"/>
              </a:rPr>
              <a:t>需要</a:t>
            </a:r>
            <a:r>
              <a:rPr lang="en-US" altLang="zh-CN" sz="1600">
                <a:solidFill>
                  <a:schemeClr val="tx1">
                    <a:lumMod val="85000"/>
                    <a:lumOff val="15000"/>
                  </a:schemeClr>
                </a:solidFill>
                <a:latin typeface="DEJAVU SANS MONO" panose="020B0609030804020204" pitchFamily="49" charset="0"/>
              </a:rPr>
              <a:t>5</a:t>
            </a:r>
            <a:r>
              <a:rPr lang="zh-CN" altLang="en-US" sz="1600">
                <a:solidFill>
                  <a:schemeClr val="tx1">
                    <a:lumMod val="85000"/>
                    <a:lumOff val="15000"/>
                  </a:schemeClr>
                </a:solidFill>
                <a:latin typeface="DEJAVU SANS MONO" panose="020B0609030804020204" pitchFamily="49" charset="0"/>
              </a:rPr>
              <a:t>个核心</a:t>
            </a:r>
            <a:r>
              <a:rPr lang="zh-CN" altLang="en-US" sz="1600">
                <a:solidFill>
                  <a:schemeClr val="tx1">
                    <a:lumMod val="85000"/>
                    <a:lumOff val="15000"/>
                  </a:schemeClr>
                </a:solidFill>
                <a:effectLst/>
                <a:latin typeface="DEJAVU SANS MONO" panose="020B0609030804020204" pitchFamily="49" charset="0"/>
              </a:rPr>
              <a:t>参数：</a:t>
            </a:r>
          </a:p>
          <a:p>
            <a:r>
              <a:rPr lang="en-US" altLang="zh-CN" sz="1600">
                <a:solidFill>
                  <a:schemeClr val="tx1">
                    <a:lumMod val="85000"/>
                    <a:lumOff val="15000"/>
                  </a:schemeClr>
                </a:solidFill>
                <a:latin typeface="DEJAVU SANS MONO" panose="020B0609030804020204" pitchFamily="49" charset="0"/>
              </a:rPr>
              <a:t>example_prompt</a:t>
            </a:r>
            <a:r>
              <a:rPr lang="zh-CN" altLang="en-US" sz="1600">
                <a:solidFill>
                  <a:schemeClr val="tx1">
                    <a:lumMod val="85000"/>
                    <a:lumOff val="15000"/>
                  </a:schemeClr>
                </a:solidFill>
                <a:latin typeface="DEJAVU SANS MONO" panose="020B0609030804020204" pitchFamily="49" charset="0"/>
              </a:rPr>
              <a:t>：示例数据的提示词模板</a:t>
            </a:r>
          </a:p>
          <a:p>
            <a:r>
              <a:rPr lang="en-US" altLang="zh-CN" sz="1600">
                <a:solidFill>
                  <a:schemeClr val="tx1">
                    <a:lumMod val="85000"/>
                    <a:lumOff val="15000"/>
                  </a:schemeClr>
                </a:solidFill>
                <a:effectLst/>
                <a:latin typeface="DEJAVU SANS MONO" panose="020B0609030804020204" pitchFamily="49" charset="0"/>
              </a:rPr>
              <a:t>examples</a:t>
            </a:r>
            <a:r>
              <a:rPr lang="zh-CN" altLang="en-US" sz="1600">
                <a:solidFill>
                  <a:schemeClr val="tx1">
                    <a:lumMod val="85000"/>
                    <a:lumOff val="15000"/>
                  </a:schemeClr>
                </a:solidFill>
                <a:effectLst/>
                <a:latin typeface="DEJAVU SANS MONO" panose="020B0609030804020204" pitchFamily="49" charset="0"/>
              </a:rPr>
              <a:t>：示例数据，</a:t>
            </a:r>
            <a:r>
              <a:rPr lang="en-US" altLang="zh-CN" sz="1600">
                <a:solidFill>
                  <a:schemeClr val="tx1">
                    <a:lumMod val="85000"/>
                    <a:lumOff val="15000"/>
                  </a:schemeClr>
                </a:solidFill>
                <a:effectLst/>
                <a:latin typeface="DEJAVU SANS MONO" panose="020B0609030804020204" pitchFamily="49" charset="0"/>
              </a:rPr>
              <a:t>list</a:t>
            </a:r>
            <a:r>
              <a:rPr lang="zh-CN" altLang="en-US" sz="1600">
                <a:solidFill>
                  <a:schemeClr val="tx1">
                    <a:lumMod val="85000"/>
                    <a:lumOff val="15000"/>
                  </a:schemeClr>
                </a:solidFill>
                <a:effectLst/>
                <a:latin typeface="DEJAVU SANS MONO" panose="020B0609030804020204" pitchFamily="49" charset="0"/>
              </a:rPr>
              <a:t>，内套字典</a:t>
            </a:r>
          </a:p>
          <a:p>
            <a:r>
              <a:rPr lang="en-US" altLang="zh-CN" sz="1600">
                <a:solidFill>
                  <a:schemeClr val="tx1">
                    <a:lumMod val="85000"/>
                    <a:lumOff val="15000"/>
                  </a:schemeClr>
                </a:solidFill>
                <a:effectLst/>
                <a:latin typeface="DEJAVU SANS MONO" panose="020B0609030804020204" pitchFamily="49" charset="0"/>
              </a:rPr>
              <a:t>prefix</a:t>
            </a:r>
            <a:r>
              <a:rPr lang="zh-CN" altLang="en-US" sz="1600">
                <a:solidFill>
                  <a:schemeClr val="tx1">
                    <a:lumMod val="85000"/>
                    <a:lumOff val="15000"/>
                  </a:schemeClr>
                </a:solidFill>
                <a:effectLst/>
                <a:latin typeface="DEJAVU SANS MONO" panose="020B0609030804020204" pitchFamily="49" charset="0"/>
              </a:rPr>
              <a:t>：组装提示词，示例数据前内容</a:t>
            </a:r>
          </a:p>
          <a:p>
            <a:r>
              <a:rPr lang="en-US" altLang="zh-CN" sz="1600">
                <a:solidFill>
                  <a:schemeClr val="tx1">
                    <a:lumMod val="85000"/>
                    <a:lumOff val="15000"/>
                  </a:schemeClr>
                </a:solidFill>
                <a:effectLst/>
                <a:latin typeface="DEJAVU SANS MONO" panose="020B0609030804020204" pitchFamily="49" charset="0"/>
              </a:rPr>
              <a:t>suffix</a:t>
            </a:r>
            <a:r>
              <a:rPr lang="zh-CN" altLang="en-US" sz="1600">
                <a:solidFill>
                  <a:schemeClr val="tx1">
                    <a:lumMod val="85000"/>
                    <a:lumOff val="15000"/>
                  </a:schemeClr>
                </a:solidFill>
                <a:effectLst/>
                <a:latin typeface="DEJAVU SANS MONO" panose="020B0609030804020204" pitchFamily="49" charset="0"/>
              </a:rPr>
              <a:t>：组装提示词，示例数据后内容</a:t>
            </a:r>
          </a:p>
          <a:p>
            <a:r>
              <a:rPr lang="en-US" altLang="zh-CN" sz="1600">
                <a:solidFill>
                  <a:schemeClr val="tx1">
                    <a:lumMod val="85000"/>
                    <a:lumOff val="15000"/>
                  </a:schemeClr>
                </a:solidFill>
                <a:effectLst/>
                <a:latin typeface="DEJAVU SANS MONO" panose="020B0609030804020204" pitchFamily="49" charset="0"/>
              </a:rPr>
              <a:t>input_variables</a:t>
            </a:r>
            <a:r>
              <a:rPr lang="zh-CN" altLang="en-US" sz="1600">
                <a:solidFill>
                  <a:schemeClr val="tx1">
                    <a:lumMod val="85000"/>
                    <a:lumOff val="15000"/>
                  </a:schemeClr>
                </a:solidFill>
                <a:effectLst/>
                <a:latin typeface="DEJAVU SANS MONO" panose="020B0609030804020204" pitchFamily="49" charset="0"/>
              </a:rPr>
              <a:t>：列表，注入的变量列表</a:t>
            </a:r>
          </a:p>
          <a:p>
            <a:pPr marL="0" indent="0">
              <a:buNone/>
            </a:pPr>
            <a:endParaRPr lang="en-US" altLang="zh-CN" sz="1600">
              <a:solidFill>
                <a:schemeClr val="tx1">
                  <a:lumMod val="85000"/>
                  <a:lumOff val="15000"/>
                </a:schemeClr>
              </a:solidFill>
              <a:effectLst/>
              <a:latin typeface="DEJAVU SANS MONO" panose="020B0609030804020204" pitchFamily="49" charset="0"/>
            </a:endParaRPr>
          </a:p>
        </p:txBody>
      </p:sp>
      <p:pic>
        <p:nvPicPr>
          <p:cNvPr id="6" name="图片 5" descr="文本&#10;&#10;AI 生成的内容可能不正确。">
            <a:extLst>
              <a:ext uri="{FF2B5EF4-FFF2-40B4-BE49-F238E27FC236}">
                <a16:creationId xmlns:a16="http://schemas.microsoft.com/office/drawing/2014/main" id="{2BF153B4-5225-64C2-8BEF-8D49D43A8A5B}"/>
              </a:ext>
            </a:extLst>
          </p:cNvPr>
          <p:cNvPicPr>
            <a:picLocks noChangeAspect="1"/>
          </p:cNvPicPr>
          <p:nvPr/>
        </p:nvPicPr>
        <p:blipFill>
          <a:blip r:embed="rId2"/>
          <a:stretch>
            <a:fillRect/>
          </a:stretch>
        </p:blipFill>
        <p:spPr>
          <a:xfrm>
            <a:off x="5264752" y="3284984"/>
            <a:ext cx="6231510" cy="1851069"/>
          </a:xfrm>
          <a:prstGeom prst="rect">
            <a:avLst/>
          </a:prstGeom>
        </p:spPr>
      </p:pic>
    </p:spTree>
    <p:extLst>
      <p:ext uri="{BB962C8B-B14F-4D97-AF65-F5344CB8AC3E}">
        <p14:creationId xmlns:p14="http://schemas.microsoft.com/office/powerpoint/2010/main" val="338667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85E18E6-CBE7-CBBA-8B08-08A08A8D03D5}"/>
              </a:ext>
            </a:extLst>
          </p:cNvPr>
          <p:cNvSpPr>
            <a:spLocks noGrp="1"/>
          </p:cNvSpPr>
          <p:nvPr>
            <p:ph type="body" sz="quarter" idx="10"/>
          </p:nvPr>
        </p:nvSpPr>
        <p:spPr/>
        <p:txBody>
          <a:bodyPr/>
          <a:lstStyle/>
          <a:p>
            <a:r>
              <a:rPr kumimoji="1" lang="en-US" altLang="zh-CN">
                <a:solidFill>
                  <a:srgbClr val="C00000"/>
                </a:solidFill>
              </a:rPr>
              <a:t>FewShotPromptTemplate</a:t>
            </a:r>
            <a:r>
              <a:rPr kumimoji="1" lang="zh-CN" altLang="en-US">
                <a:solidFill>
                  <a:srgbClr val="C00000"/>
                </a:solidFill>
              </a:rPr>
              <a:t>练习案例</a:t>
            </a:r>
          </a:p>
        </p:txBody>
      </p:sp>
      <p:sp>
        <p:nvSpPr>
          <p:cNvPr id="3" name="文本占位符 2">
            <a:extLst>
              <a:ext uri="{FF2B5EF4-FFF2-40B4-BE49-F238E27FC236}">
                <a16:creationId xmlns:a16="http://schemas.microsoft.com/office/drawing/2014/main" id="{6749787B-022D-864C-3F01-FBEEFFFF83B8}"/>
              </a:ext>
            </a:extLst>
          </p:cNvPr>
          <p:cNvSpPr>
            <a:spLocks noGrp="1"/>
          </p:cNvSpPr>
          <p:nvPr>
            <p:ph type="body" sz="quarter" idx="11"/>
          </p:nvPr>
        </p:nvSpPr>
        <p:spPr/>
        <p:txBody>
          <a:bodyPr/>
          <a:lstStyle/>
          <a:p>
            <a:r>
              <a:rPr kumimoji="1" lang="zh-CN" altLang="en-US">
                <a:solidFill>
                  <a:srgbClr val="C00000"/>
                </a:solidFill>
                <a:latin typeface="DEJAVU SANS MONO" panose="020B0609030804020204" pitchFamily="49" charset="0"/>
              </a:rPr>
              <a:t>在前面学习</a:t>
            </a:r>
            <a:r>
              <a:rPr kumimoji="1" lang="en-US" altLang="zh-CN">
                <a:solidFill>
                  <a:srgbClr val="C00000"/>
                </a:solidFill>
                <a:latin typeface="DEJAVU SANS MONO" panose="020B0609030804020204" pitchFamily="49" charset="0"/>
              </a:rPr>
              <a:t>few-shot</a:t>
            </a:r>
            <a:r>
              <a:rPr kumimoji="1" lang="zh-CN" altLang="en-US">
                <a:solidFill>
                  <a:srgbClr val="C00000"/>
                </a:solidFill>
                <a:latin typeface="DEJAVU SANS MONO" panose="020B0609030804020204" pitchFamily="49" charset="0"/>
              </a:rPr>
              <a:t>思想的时候，我们有一个文字案例。</a:t>
            </a:r>
            <a:endParaRPr kumimoji="1" lang="en-US" altLang="zh-CN">
              <a:solidFill>
                <a:srgbClr val="C00000"/>
              </a:solidFill>
              <a:latin typeface="DEJAVU SANS MONO" panose="020B0609030804020204" pitchFamily="49" charset="0"/>
            </a:endParaRPr>
          </a:p>
          <a:p>
            <a:r>
              <a:rPr kumimoji="1" lang="zh-CN" altLang="en-US">
                <a:solidFill>
                  <a:srgbClr val="C00000"/>
                </a:solidFill>
                <a:latin typeface="DEJAVU SANS MONO" panose="020B0609030804020204" pitchFamily="49" charset="0"/>
              </a:rPr>
              <a:t>请基于代码，构建</a:t>
            </a:r>
            <a:r>
              <a:rPr kumimoji="1" lang="en-US" altLang="zh-CN">
                <a:solidFill>
                  <a:srgbClr val="C00000"/>
                </a:solidFill>
                <a:latin typeface="DEJAVU SANS MONO" panose="020B0609030804020204" pitchFamily="49" charset="0"/>
              </a:rPr>
              <a:t>FewShotPromptTemplate</a:t>
            </a:r>
            <a:r>
              <a:rPr kumimoji="1" lang="zh-CN" altLang="en-US">
                <a:solidFill>
                  <a:srgbClr val="C00000"/>
                </a:solidFill>
                <a:latin typeface="DEJAVU SANS MONO" panose="020B0609030804020204" pitchFamily="49" charset="0"/>
              </a:rPr>
              <a:t>，并调用模型获得结果。</a:t>
            </a:r>
          </a:p>
        </p:txBody>
      </p:sp>
      <p:pic>
        <p:nvPicPr>
          <p:cNvPr id="4" name="图片 3">
            <a:extLst>
              <a:ext uri="{FF2B5EF4-FFF2-40B4-BE49-F238E27FC236}">
                <a16:creationId xmlns:a16="http://schemas.microsoft.com/office/drawing/2014/main" id="{EA6DB2A7-8784-B7C7-A366-E0E617F4335B}"/>
              </a:ext>
            </a:extLst>
          </p:cNvPr>
          <p:cNvPicPr>
            <a:picLocks noChangeAspect="1"/>
          </p:cNvPicPr>
          <p:nvPr/>
        </p:nvPicPr>
        <p:blipFill>
          <a:blip r:embed="rId2"/>
          <a:stretch>
            <a:fillRect/>
          </a:stretch>
        </p:blipFill>
        <p:spPr>
          <a:xfrm>
            <a:off x="1461279" y="2886961"/>
            <a:ext cx="6332228" cy="1839530"/>
          </a:xfrm>
          <a:prstGeom prst="rect">
            <a:avLst/>
          </a:prstGeom>
          <a:ln>
            <a:solidFill>
              <a:schemeClr val="tx1">
                <a:lumMod val="85000"/>
                <a:lumOff val="15000"/>
              </a:schemeClr>
            </a:solidFill>
          </a:ln>
        </p:spPr>
      </p:pic>
      <p:pic>
        <p:nvPicPr>
          <p:cNvPr id="6" name="图片 5" descr="卡通人物&#10;&#10;AI 生成的内容可能不正确。">
            <a:extLst>
              <a:ext uri="{FF2B5EF4-FFF2-40B4-BE49-F238E27FC236}">
                <a16:creationId xmlns:a16="http://schemas.microsoft.com/office/drawing/2014/main" id="{BB5EC2D2-E131-199B-5F3A-AF9C0C8B5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4352" y="3515726"/>
            <a:ext cx="3332088" cy="3332088"/>
          </a:xfrm>
          <a:prstGeom prst="rect">
            <a:avLst/>
          </a:prstGeom>
        </p:spPr>
      </p:pic>
    </p:spTree>
    <p:extLst>
      <p:ext uri="{BB962C8B-B14F-4D97-AF65-F5344CB8AC3E}">
        <p14:creationId xmlns:p14="http://schemas.microsoft.com/office/powerpoint/2010/main" val="1980958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12A88-9A63-69BD-4228-FE4EB626AFE4}"/>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AE760A6F-ACA0-3DDD-4775-2B3294C6C34F}"/>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模板类的</a:t>
            </a:r>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format</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和</a:t>
            </a:r>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invoke</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方法</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8AA6DE0E-0F71-3AC7-20C6-9413F68DF63C}"/>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03579E65-2E9F-7B09-AC31-34D9F70462AC}"/>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9D3B20D0-DC9F-6FBF-3AAC-0AAF58820681}"/>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384786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F80F9-461B-DC1E-9910-A076CEDFEA7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D851A2BB-15E9-A713-A7DD-2E6B45AA30FF}"/>
              </a:ext>
            </a:extLst>
          </p:cNvPr>
          <p:cNvSpPr>
            <a:spLocks noGrp="1"/>
          </p:cNvSpPr>
          <p:nvPr>
            <p:ph type="body" sz="quarter" idx="10"/>
          </p:nvPr>
        </p:nvSpPr>
        <p:spPr/>
        <p:txBody>
          <a:bodyPr/>
          <a:lstStyle/>
          <a:p>
            <a:r>
              <a:rPr lang="zh-CN" altLang="en-US">
                <a:solidFill>
                  <a:schemeClr val="tx1">
                    <a:lumMod val="85000"/>
                    <a:lumOff val="15000"/>
                  </a:schemeClr>
                </a:solidFill>
              </a:rPr>
              <a:t>模板类的</a:t>
            </a:r>
            <a:r>
              <a:rPr lang="en-US" altLang="zh-CN">
                <a:solidFill>
                  <a:schemeClr val="tx1">
                    <a:lumMod val="85000"/>
                    <a:lumOff val="15000"/>
                  </a:schemeClr>
                </a:solidFill>
              </a:rPr>
              <a:t>format</a:t>
            </a:r>
            <a:r>
              <a:rPr lang="zh-CN" altLang="en-US">
                <a:solidFill>
                  <a:schemeClr val="tx1">
                    <a:lumMod val="85000"/>
                    <a:lumOff val="15000"/>
                  </a:schemeClr>
                </a:solidFill>
              </a:rPr>
              <a:t>和</a:t>
            </a:r>
            <a:r>
              <a:rPr lang="en-US" altLang="zh-CN">
                <a:solidFill>
                  <a:schemeClr val="tx1">
                    <a:lumMod val="85000"/>
                    <a:lumOff val="15000"/>
                  </a:schemeClr>
                </a:solidFill>
              </a:rPr>
              <a:t>invoke</a:t>
            </a:r>
            <a:r>
              <a:rPr lang="zh-CN" altLang="en-US">
                <a:solidFill>
                  <a:schemeClr val="tx1">
                    <a:lumMod val="85000"/>
                    <a:lumOff val="15000"/>
                  </a:schemeClr>
                </a:solidFill>
              </a:rPr>
              <a:t>方法</a:t>
            </a:r>
            <a:endParaRPr lang="en-US" altLang="zh-CN">
              <a:solidFill>
                <a:schemeClr val="tx1">
                  <a:lumMod val="85000"/>
                  <a:lumOff val="15000"/>
                </a:schemeClr>
              </a:solidFill>
            </a:endParaRPr>
          </a:p>
        </p:txBody>
      </p:sp>
      <p:sp>
        <p:nvSpPr>
          <p:cNvPr id="3" name="文本占位符 2">
            <a:extLst>
              <a:ext uri="{FF2B5EF4-FFF2-40B4-BE49-F238E27FC236}">
                <a16:creationId xmlns:a16="http://schemas.microsoft.com/office/drawing/2014/main" id="{09B188D2-9F1B-CA0B-034E-E35C017609B2}"/>
              </a:ext>
            </a:extLst>
          </p:cNvPr>
          <p:cNvSpPr>
            <a:spLocks noGrp="1"/>
          </p:cNvSpPr>
          <p:nvPr>
            <p:ph type="body" sz="quarter" idx="11"/>
          </p:nvPr>
        </p:nvSpPr>
        <p:spPr>
          <a:xfrm>
            <a:off x="479425" y="1124585"/>
            <a:ext cx="11385550" cy="1978025"/>
          </a:xfrm>
        </p:spPr>
        <p:txBody>
          <a:bodyPr/>
          <a:lstStyle/>
          <a:p>
            <a:pPr>
              <a:buFont typeface="Arial" panose="020B0604020202090204" pitchFamily="34" charset="0"/>
            </a:pPr>
            <a:r>
              <a:rPr lang="zh-CN" altLang="en-US" sz="1600">
                <a:solidFill>
                  <a:schemeClr val="tx1">
                    <a:lumMod val="85000"/>
                    <a:lumOff val="15000"/>
                  </a:schemeClr>
                </a:solidFill>
              </a:rPr>
              <a:t>在</a:t>
            </a:r>
            <a:r>
              <a:rPr lang="en-US" altLang="zh-CN" sz="1600">
                <a:solidFill>
                  <a:schemeClr val="tx1">
                    <a:lumMod val="85000"/>
                    <a:lumOff val="15000"/>
                  </a:schemeClr>
                </a:solidFill>
              </a:rPr>
              <a:t>PromptTemplate</a:t>
            </a:r>
            <a:r>
              <a:rPr lang="zh-CN" altLang="en-US" sz="1600">
                <a:solidFill>
                  <a:schemeClr val="tx1">
                    <a:lumMod val="85000"/>
                    <a:lumOff val="15000"/>
                  </a:schemeClr>
                </a:solidFill>
              </a:rPr>
              <a:t>（通用提示词模板）和</a:t>
            </a:r>
            <a:r>
              <a:rPr lang="en-US" altLang="zh-CN" sz="1600">
                <a:solidFill>
                  <a:schemeClr val="tx1">
                    <a:lumMod val="85000"/>
                    <a:lumOff val="15000"/>
                  </a:schemeClr>
                </a:solidFill>
              </a:rPr>
              <a:t>FewShotPromptTemplate</a:t>
            </a:r>
            <a:r>
              <a:rPr lang="zh-CN" altLang="en-US" sz="1600">
                <a:solidFill>
                  <a:schemeClr val="tx1">
                    <a:lumMod val="85000"/>
                    <a:lumOff val="15000"/>
                  </a:schemeClr>
                </a:solidFill>
              </a:rPr>
              <a:t>（</a:t>
            </a:r>
            <a:r>
              <a:rPr lang="en-US" altLang="zh-CN" sz="1600">
                <a:solidFill>
                  <a:schemeClr val="tx1">
                    <a:lumMod val="85000"/>
                    <a:lumOff val="15000"/>
                  </a:schemeClr>
                </a:solidFill>
              </a:rPr>
              <a:t>FewShot</a:t>
            </a:r>
            <a:r>
              <a:rPr lang="zh-CN" altLang="en-US" sz="1600">
                <a:solidFill>
                  <a:schemeClr val="tx1">
                    <a:lumMod val="85000"/>
                    <a:lumOff val="15000"/>
                  </a:schemeClr>
                </a:solidFill>
              </a:rPr>
              <a:t>提示词模板）的使用中，我们使用了如下：</a:t>
            </a:r>
            <a:endParaRPr lang="en-US" altLang="zh-CN" sz="1600">
              <a:solidFill>
                <a:schemeClr val="tx1">
                  <a:lumMod val="85000"/>
                  <a:lumOff val="15000"/>
                </a:schemeClr>
              </a:solidFill>
            </a:endParaRPr>
          </a:p>
          <a:p>
            <a:pPr>
              <a:buFont typeface="Arial" panose="020B0604020202090204" pitchFamily="34" charset="0"/>
            </a:pPr>
            <a:endParaRPr lang="en-US" altLang="zh-CN" sz="1600">
              <a:solidFill>
                <a:schemeClr val="tx1">
                  <a:lumMod val="85000"/>
                  <a:lumOff val="15000"/>
                </a:schemeClr>
              </a:solidFill>
            </a:endParaRPr>
          </a:p>
          <a:p>
            <a:pPr>
              <a:buFont typeface="Arial" panose="020B0604020202090204" pitchFamily="34" charset="0"/>
            </a:pPr>
            <a:endParaRPr lang="en-US" altLang="zh-CN" sz="1600">
              <a:solidFill>
                <a:schemeClr val="tx1">
                  <a:lumMod val="85000"/>
                  <a:lumOff val="15000"/>
                </a:schemeClr>
              </a:solidFill>
            </a:endParaRPr>
          </a:p>
          <a:p>
            <a:pPr>
              <a:buFont typeface="Arial" panose="020B0604020202090204" pitchFamily="34" charset="0"/>
            </a:pPr>
            <a:endParaRPr lang="en-US" altLang="zh-CN" sz="1600">
              <a:solidFill>
                <a:schemeClr val="tx1">
                  <a:lumMod val="85000"/>
                  <a:lumOff val="15000"/>
                </a:schemeClr>
              </a:solidFill>
            </a:endParaRPr>
          </a:p>
          <a:p>
            <a:pPr>
              <a:buFont typeface="Arial" panose="020B0604020202090204" pitchFamily="34" charset="0"/>
            </a:pPr>
            <a:endParaRPr lang="en-US" altLang="zh-CN" sz="1600">
              <a:solidFill>
                <a:schemeClr val="tx1">
                  <a:lumMod val="85000"/>
                  <a:lumOff val="15000"/>
                </a:schemeClr>
              </a:solidFill>
            </a:endParaRPr>
          </a:p>
          <a:p>
            <a:pPr>
              <a:buFont typeface="Arial" panose="020B0604020202090204" pitchFamily="34" charset="0"/>
            </a:pPr>
            <a:endParaRPr lang="en-US" altLang="zh-CN" sz="1600">
              <a:solidFill>
                <a:schemeClr val="tx1">
                  <a:lumMod val="85000"/>
                  <a:lumOff val="15000"/>
                </a:schemeClr>
              </a:solidFill>
            </a:endParaRPr>
          </a:p>
          <a:p>
            <a:pPr>
              <a:buFont typeface="Arial" panose="020B0604020202090204" pitchFamily="34" charset="0"/>
            </a:pPr>
            <a:endParaRPr lang="en-US" altLang="zh-CN" sz="1600">
              <a:solidFill>
                <a:schemeClr val="tx1">
                  <a:lumMod val="85000"/>
                  <a:lumOff val="15000"/>
                </a:schemeClr>
              </a:solidFill>
            </a:endParaRPr>
          </a:p>
          <a:p>
            <a:pPr>
              <a:buFont typeface="Arial" panose="020B0604020202090204" pitchFamily="34" charset="0"/>
            </a:pPr>
            <a:r>
              <a:rPr lang="en-US" altLang="zh-CN" sz="1600">
                <a:solidFill>
                  <a:schemeClr val="tx1">
                    <a:lumMod val="85000"/>
                    <a:lumOff val="15000"/>
                  </a:schemeClr>
                </a:solidFill>
              </a:rPr>
              <a:t>PromptTemplate</a:t>
            </a:r>
            <a:r>
              <a:rPr lang="zh-CN" altLang="en-US" sz="1600">
                <a:solidFill>
                  <a:schemeClr val="tx1">
                    <a:lumMod val="85000"/>
                    <a:lumOff val="15000"/>
                  </a:schemeClr>
                </a:solidFill>
              </a:rPr>
              <a:t>、</a:t>
            </a:r>
            <a:r>
              <a:rPr lang="en-US" altLang="zh-CN" sz="1600">
                <a:solidFill>
                  <a:schemeClr val="tx1">
                    <a:lumMod val="85000"/>
                    <a:lumOff val="15000"/>
                  </a:schemeClr>
                </a:solidFill>
              </a:rPr>
              <a:t>FewShotPromptTemplate</a:t>
            </a:r>
            <a:r>
              <a:rPr lang="zh-CN" altLang="en-US" sz="1600">
                <a:solidFill>
                  <a:schemeClr val="tx1">
                    <a:lumMod val="85000"/>
                    <a:lumOff val="15000"/>
                  </a:schemeClr>
                </a:solidFill>
              </a:rPr>
              <a:t>、</a:t>
            </a:r>
            <a:r>
              <a:rPr lang="en-US" altLang="zh-CN" sz="1600">
                <a:solidFill>
                  <a:schemeClr val="tx1">
                    <a:lumMod val="85000"/>
                    <a:lumOff val="15000"/>
                  </a:schemeClr>
                </a:solidFill>
              </a:rPr>
              <a:t>ChatPromptTemplate</a:t>
            </a:r>
            <a:r>
              <a:rPr lang="zh-CN" altLang="en-US" sz="1600">
                <a:solidFill>
                  <a:schemeClr val="tx1">
                    <a:lumMod val="85000"/>
                    <a:lumOff val="15000"/>
                  </a:schemeClr>
                </a:solidFill>
              </a:rPr>
              <a:t>（后续学习）都拥有</a:t>
            </a:r>
            <a:r>
              <a:rPr lang="en-US" altLang="zh-CN" sz="1600">
                <a:solidFill>
                  <a:schemeClr val="tx1">
                    <a:lumMod val="85000"/>
                    <a:lumOff val="15000"/>
                  </a:schemeClr>
                </a:solidFill>
              </a:rPr>
              <a:t>format</a:t>
            </a:r>
            <a:r>
              <a:rPr lang="zh-CN" altLang="en-US" sz="1600">
                <a:solidFill>
                  <a:schemeClr val="tx1">
                    <a:lumMod val="85000"/>
                    <a:lumOff val="15000"/>
                  </a:schemeClr>
                </a:solidFill>
              </a:rPr>
              <a:t>和</a:t>
            </a:r>
            <a:r>
              <a:rPr lang="en-US" altLang="zh-CN" sz="1600">
                <a:solidFill>
                  <a:schemeClr val="tx1">
                    <a:lumMod val="85000"/>
                    <a:lumOff val="15000"/>
                  </a:schemeClr>
                </a:solidFill>
              </a:rPr>
              <a:t>invoke</a:t>
            </a:r>
            <a:r>
              <a:rPr lang="zh-CN" altLang="en-US" sz="1600">
                <a:solidFill>
                  <a:schemeClr val="tx1">
                    <a:lumMod val="85000"/>
                    <a:lumOff val="15000"/>
                  </a:schemeClr>
                </a:solidFill>
              </a:rPr>
              <a:t>这</a:t>
            </a:r>
            <a:r>
              <a:rPr lang="en-US" altLang="zh-CN" sz="1600">
                <a:solidFill>
                  <a:schemeClr val="tx1">
                    <a:lumMod val="85000"/>
                    <a:lumOff val="15000"/>
                  </a:schemeClr>
                </a:solidFill>
              </a:rPr>
              <a:t>2</a:t>
            </a:r>
            <a:r>
              <a:rPr lang="zh-CN" altLang="en-US" sz="1600">
                <a:solidFill>
                  <a:schemeClr val="tx1">
                    <a:lumMod val="85000"/>
                    <a:lumOff val="15000"/>
                  </a:schemeClr>
                </a:solidFill>
              </a:rPr>
              <a:t>类方法。</a:t>
            </a:r>
            <a:endParaRPr lang="en-US" altLang="zh-CN" sz="1600">
              <a:solidFill>
                <a:schemeClr val="tx1">
                  <a:lumMod val="85000"/>
                  <a:lumOff val="15000"/>
                </a:schemeClr>
              </a:solidFill>
            </a:endParaRPr>
          </a:p>
          <a:p>
            <a:pPr>
              <a:buFont typeface="Arial" panose="020B0604020202090204" pitchFamily="34" charset="0"/>
            </a:pPr>
            <a:endParaRPr lang="en-US" altLang="zh-CN" sz="1600" dirty="0">
              <a:solidFill>
                <a:schemeClr val="tx1">
                  <a:lumMod val="85000"/>
                  <a:lumOff val="15000"/>
                </a:schemeClr>
              </a:solidFill>
            </a:endParaRPr>
          </a:p>
        </p:txBody>
      </p:sp>
      <p:pic>
        <p:nvPicPr>
          <p:cNvPr id="4" name="图片 3" descr="文本&#10;&#10;AI 生成的内容可能不正确。">
            <a:extLst>
              <a:ext uri="{FF2B5EF4-FFF2-40B4-BE49-F238E27FC236}">
                <a16:creationId xmlns:a16="http://schemas.microsoft.com/office/drawing/2014/main" id="{2F1E62FF-A7D7-9E39-6348-FE5C4E6D6911}"/>
              </a:ext>
            </a:extLst>
          </p:cNvPr>
          <p:cNvPicPr>
            <a:picLocks noChangeAspect="1"/>
          </p:cNvPicPr>
          <p:nvPr/>
        </p:nvPicPr>
        <p:blipFill>
          <a:blip r:embed="rId2"/>
          <a:stretch>
            <a:fillRect/>
          </a:stretch>
        </p:blipFill>
        <p:spPr>
          <a:xfrm>
            <a:off x="623392" y="1616911"/>
            <a:ext cx="4871881" cy="1463799"/>
          </a:xfrm>
          <a:prstGeom prst="rect">
            <a:avLst/>
          </a:prstGeom>
        </p:spPr>
      </p:pic>
      <p:pic>
        <p:nvPicPr>
          <p:cNvPr id="7" name="图片 6" descr="文本&#10;&#10;AI 生成的内容可能不正确。">
            <a:extLst>
              <a:ext uri="{FF2B5EF4-FFF2-40B4-BE49-F238E27FC236}">
                <a16:creationId xmlns:a16="http://schemas.microsoft.com/office/drawing/2014/main" id="{1A1736BD-CA41-93B4-AE68-BD87AED308A9}"/>
              </a:ext>
            </a:extLst>
          </p:cNvPr>
          <p:cNvPicPr>
            <a:picLocks noChangeAspect="1"/>
          </p:cNvPicPr>
          <p:nvPr/>
        </p:nvPicPr>
        <p:blipFill>
          <a:blip r:embed="rId3"/>
          <a:stretch>
            <a:fillRect/>
          </a:stretch>
        </p:blipFill>
        <p:spPr>
          <a:xfrm>
            <a:off x="5971682" y="1478021"/>
            <a:ext cx="5562917" cy="1602689"/>
          </a:xfrm>
          <a:prstGeom prst="rect">
            <a:avLst/>
          </a:prstGeom>
        </p:spPr>
      </p:pic>
      <p:sp>
        <p:nvSpPr>
          <p:cNvPr id="8" name="文本框 7">
            <a:extLst>
              <a:ext uri="{FF2B5EF4-FFF2-40B4-BE49-F238E27FC236}">
                <a16:creationId xmlns:a16="http://schemas.microsoft.com/office/drawing/2014/main" id="{6021317E-9D6C-E104-D10F-DC25994AE5A8}"/>
              </a:ext>
            </a:extLst>
          </p:cNvPr>
          <p:cNvSpPr txBox="1"/>
          <p:nvPr/>
        </p:nvSpPr>
        <p:spPr>
          <a:xfrm>
            <a:off x="2160688" y="3088215"/>
            <a:ext cx="1797287" cy="276999"/>
          </a:xfrm>
          <a:prstGeom prst="rect">
            <a:avLst/>
          </a:prstGeom>
          <a:noFill/>
        </p:spPr>
        <p:txBody>
          <a:bodyPr wrap="none" rtlCol="0">
            <a:spAutoFit/>
          </a:bodyPr>
          <a:lstStyle/>
          <a:p>
            <a:pPr algn="l"/>
            <a:r>
              <a:rPr kumimoji="1" lang="zh-CN" altLang="en-US" sz="1200">
                <a:latin typeface="DEJAVU SANS MONO" panose="020B0609030804020204" pitchFamily="49" charset="0"/>
                <a:ea typeface="阿里巴巴普惠体" pitchFamily="18" charset="-122"/>
              </a:rPr>
              <a:t>模板对象的</a:t>
            </a:r>
            <a:r>
              <a:rPr kumimoji="1" lang="en-US" altLang="zh-CN" sz="1200">
                <a:latin typeface="DEJAVU SANS MONO" panose="020B0609030804020204" pitchFamily="49" charset="0"/>
                <a:ea typeface="阿里巴巴普惠体" pitchFamily="18" charset="-122"/>
              </a:rPr>
              <a:t>format</a:t>
            </a:r>
            <a:r>
              <a:rPr kumimoji="1" lang="zh-CN" altLang="en-US" sz="1200">
                <a:latin typeface="DEJAVU SANS MONO" panose="020B0609030804020204" pitchFamily="49" charset="0"/>
                <a:ea typeface="阿里巴巴普惠体" pitchFamily="18" charset="-122"/>
              </a:rPr>
              <a:t>方法</a:t>
            </a:r>
          </a:p>
        </p:txBody>
      </p:sp>
      <p:sp>
        <p:nvSpPr>
          <p:cNvPr id="9" name="文本框 8">
            <a:extLst>
              <a:ext uri="{FF2B5EF4-FFF2-40B4-BE49-F238E27FC236}">
                <a16:creationId xmlns:a16="http://schemas.microsoft.com/office/drawing/2014/main" id="{E1ED2653-8FF7-2B32-6786-C2BA348580BD}"/>
              </a:ext>
            </a:extLst>
          </p:cNvPr>
          <p:cNvSpPr txBox="1"/>
          <p:nvPr/>
        </p:nvSpPr>
        <p:spPr>
          <a:xfrm>
            <a:off x="7854496" y="3105456"/>
            <a:ext cx="1797287" cy="276999"/>
          </a:xfrm>
          <a:prstGeom prst="rect">
            <a:avLst/>
          </a:prstGeom>
          <a:noFill/>
        </p:spPr>
        <p:txBody>
          <a:bodyPr wrap="none" rtlCol="0">
            <a:spAutoFit/>
          </a:bodyPr>
          <a:lstStyle/>
          <a:p>
            <a:pPr algn="l"/>
            <a:r>
              <a:rPr kumimoji="1" lang="zh-CN" altLang="en-US" sz="1200">
                <a:latin typeface="DEJAVU SANS MONO" panose="020B0609030804020204" pitchFamily="49" charset="0"/>
                <a:ea typeface="阿里巴巴普惠体" pitchFamily="18" charset="-122"/>
              </a:rPr>
              <a:t>模板对象的</a:t>
            </a:r>
            <a:r>
              <a:rPr kumimoji="1" lang="en-US" altLang="zh-CN" sz="1200">
                <a:latin typeface="DEJAVU SANS MONO" panose="020B0609030804020204" pitchFamily="49" charset="0"/>
                <a:ea typeface="阿里巴巴普惠体" pitchFamily="18" charset="-122"/>
              </a:rPr>
              <a:t>invoke</a:t>
            </a:r>
            <a:r>
              <a:rPr kumimoji="1" lang="zh-CN" altLang="en-US" sz="1200">
                <a:latin typeface="DEJAVU SANS MONO" panose="020B0609030804020204" pitchFamily="49" charset="0"/>
                <a:ea typeface="阿里巴巴普惠体" pitchFamily="18" charset="-122"/>
              </a:rPr>
              <a:t>方法</a:t>
            </a:r>
          </a:p>
        </p:txBody>
      </p:sp>
      <p:pic>
        <p:nvPicPr>
          <p:cNvPr id="18" name="图片 17">
            <a:extLst>
              <a:ext uri="{FF2B5EF4-FFF2-40B4-BE49-F238E27FC236}">
                <a16:creationId xmlns:a16="http://schemas.microsoft.com/office/drawing/2014/main" id="{E0CF4549-C09B-4B9B-E7B7-F5A772BF3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076" y="4124965"/>
            <a:ext cx="6436394" cy="2232248"/>
          </a:xfrm>
          <a:prstGeom prst="rect">
            <a:avLst/>
          </a:prstGeom>
        </p:spPr>
      </p:pic>
    </p:spTree>
    <p:extLst>
      <p:ext uri="{BB962C8B-B14F-4D97-AF65-F5344CB8AC3E}">
        <p14:creationId xmlns:p14="http://schemas.microsoft.com/office/powerpoint/2010/main" val="321033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65015-18E6-8A23-54FC-2C1FFA2E67C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79A42CC-8FDE-2B6D-0C5D-949D91C4ECE1}"/>
              </a:ext>
            </a:extLst>
          </p:cNvPr>
          <p:cNvSpPr>
            <a:spLocks noGrp="1"/>
          </p:cNvSpPr>
          <p:nvPr>
            <p:ph type="body" sz="quarter" idx="10"/>
          </p:nvPr>
        </p:nvSpPr>
        <p:spPr/>
        <p:txBody>
          <a:bodyPr/>
          <a:lstStyle/>
          <a:p>
            <a:r>
              <a:rPr lang="zh-CN" altLang="en-US">
                <a:solidFill>
                  <a:schemeClr val="tx1">
                    <a:lumMod val="85000"/>
                    <a:lumOff val="15000"/>
                  </a:schemeClr>
                </a:solidFill>
              </a:rPr>
              <a:t>模板类的</a:t>
            </a:r>
            <a:r>
              <a:rPr lang="en-US" altLang="zh-CN">
                <a:solidFill>
                  <a:schemeClr val="tx1">
                    <a:lumMod val="85000"/>
                    <a:lumOff val="15000"/>
                  </a:schemeClr>
                </a:solidFill>
              </a:rPr>
              <a:t>format</a:t>
            </a:r>
            <a:r>
              <a:rPr lang="zh-CN" altLang="en-US">
                <a:solidFill>
                  <a:schemeClr val="tx1">
                    <a:lumMod val="85000"/>
                    <a:lumOff val="15000"/>
                  </a:schemeClr>
                </a:solidFill>
              </a:rPr>
              <a:t>和</a:t>
            </a:r>
            <a:r>
              <a:rPr lang="en-US" altLang="zh-CN">
                <a:solidFill>
                  <a:schemeClr val="tx1">
                    <a:lumMod val="85000"/>
                    <a:lumOff val="15000"/>
                  </a:schemeClr>
                </a:solidFill>
              </a:rPr>
              <a:t>invoke</a:t>
            </a:r>
            <a:r>
              <a:rPr lang="zh-CN" altLang="en-US">
                <a:solidFill>
                  <a:schemeClr val="tx1">
                    <a:lumMod val="85000"/>
                    <a:lumOff val="15000"/>
                  </a:schemeClr>
                </a:solidFill>
              </a:rPr>
              <a:t>方法</a:t>
            </a:r>
            <a:endParaRPr lang="en-US" altLang="zh-CN">
              <a:solidFill>
                <a:schemeClr val="tx1">
                  <a:lumMod val="85000"/>
                  <a:lumOff val="15000"/>
                </a:schemeClr>
              </a:solidFill>
            </a:endParaRPr>
          </a:p>
        </p:txBody>
      </p:sp>
      <p:sp>
        <p:nvSpPr>
          <p:cNvPr id="3" name="文本占位符 2">
            <a:extLst>
              <a:ext uri="{FF2B5EF4-FFF2-40B4-BE49-F238E27FC236}">
                <a16:creationId xmlns:a16="http://schemas.microsoft.com/office/drawing/2014/main" id="{86332F77-640C-A0BB-A36F-17FCCAA73581}"/>
              </a:ext>
            </a:extLst>
          </p:cNvPr>
          <p:cNvSpPr>
            <a:spLocks noGrp="1"/>
          </p:cNvSpPr>
          <p:nvPr>
            <p:ph type="body" sz="quarter" idx="11"/>
          </p:nvPr>
        </p:nvSpPr>
        <p:spPr>
          <a:xfrm>
            <a:off x="623392" y="2852936"/>
            <a:ext cx="11385550" cy="1978025"/>
          </a:xfrm>
        </p:spPr>
        <p:txBody>
          <a:bodyPr/>
          <a:lstStyle/>
          <a:p>
            <a:pPr>
              <a:buFont typeface="Arial" panose="020B0604020202090204" pitchFamily="34" charset="0"/>
            </a:pPr>
            <a:r>
              <a:rPr lang="en-US" altLang="zh-CN" sz="1600">
                <a:solidFill>
                  <a:schemeClr val="tx1">
                    <a:lumMod val="85000"/>
                    <a:lumOff val="15000"/>
                  </a:schemeClr>
                </a:solidFill>
              </a:rPr>
              <a:t>format</a:t>
            </a:r>
            <a:r>
              <a:rPr lang="zh-CN" altLang="en-US" sz="1600">
                <a:solidFill>
                  <a:schemeClr val="tx1">
                    <a:lumMod val="85000"/>
                    <a:lumOff val="15000"/>
                  </a:schemeClr>
                </a:solidFill>
              </a:rPr>
              <a:t>和</a:t>
            </a:r>
            <a:r>
              <a:rPr lang="en-US" altLang="zh-CN" sz="1600">
                <a:solidFill>
                  <a:schemeClr val="tx1">
                    <a:lumMod val="85000"/>
                    <a:lumOff val="15000"/>
                  </a:schemeClr>
                </a:solidFill>
              </a:rPr>
              <a:t>invoke</a:t>
            </a:r>
            <a:r>
              <a:rPr lang="zh-CN" altLang="en-US" sz="1600">
                <a:solidFill>
                  <a:schemeClr val="tx1">
                    <a:lumMod val="85000"/>
                    <a:lumOff val="15000"/>
                  </a:schemeClr>
                </a:solidFill>
              </a:rPr>
              <a:t>的区别在于：</a:t>
            </a:r>
            <a:endParaRPr lang="en-US" altLang="zh-CN" sz="1600" dirty="0">
              <a:solidFill>
                <a:schemeClr val="tx1">
                  <a:lumMod val="85000"/>
                  <a:lumOff val="15000"/>
                </a:schemeClr>
              </a:solidFill>
            </a:endParaRPr>
          </a:p>
        </p:txBody>
      </p:sp>
      <p:pic>
        <p:nvPicPr>
          <p:cNvPr id="18" name="图片 17">
            <a:extLst>
              <a:ext uri="{FF2B5EF4-FFF2-40B4-BE49-F238E27FC236}">
                <a16:creationId xmlns:a16="http://schemas.microsoft.com/office/drawing/2014/main" id="{4868D1D3-45F7-C1F5-2321-FC450C7868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980728"/>
            <a:ext cx="5040560" cy="1748150"/>
          </a:xfrm>
          <a:prstGeom prst="rect">
            <a:avLst/>
          </a:prstGeom>
        </p:spPr>
      </p:pic>
      <p:pic>
        <p:nvPicPr>
          <p:cNvPr id="6" name="图片 5" descr="图形用户界面, 文本&#10;&#10;AI 生成的内容可能不正确。">
            <a:extLst>
              <a:ext uri="{FF2B5EF4-FFF2-40B4-BE49-F238E27FC236}">
                <a16:creationId xmlns:a16="http://schemas.microsoft.com/office/drawing/2014/main" id="{422B4AB4-211D-81B3-055F-EB59D7038B2F}"/>
              </a:ext>
            </a:extLst>
          </p:cNvPr>
          <p:cNvPicPr>
            <a:picLocks noChangeAspect="1"/>
          </p:cNvPicPr>
          <p:nvPr/>
        </p:nvPicPr>
        <p:blipFill>
          <a:blip r:embed="rId3"/>
          <a:stretch>
            <a:fillRect/>
          </a:stretch>
        </p:blipFill>
        <p:spPr>
          <a:xfrm>
            <a:off x="695400" y="3240286"/>
            <a:ext cx="7334250" cy="3181350"/>
          </a:xfrm>
          <a:prstGeom prst="rect">
            <a:avLst/>
          </a:prstGeom>
        </p:spPr>
      </p:pic>
    </p:spTree>
    <p:extLst>
      <p:ext uri="{BB962C8B-B14F-4D97-AF65-F5344CB8AC3E}">
        <p14:creationId xmlns:p14="http://schemas.microsoft.com/office/powerpoint/2010/main" val="3459295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C65F7-1D5D-24C7-294B-4B9B16D87766}"/>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E35FB76F-4F5B-0D6B-9B59-953041C97BB7}"/>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ChatPromptTemplate</a:t>
            </a:r>
            <a:r>
              <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的使用</a:t>
            </a:r>
          </a:p>
        </p:txBody>
      </p:sp>
      <p:sp>
        <p:nvSpPr>
          <p:cNvPr id="6" name="文本框 5">
            <a:extLst>
              <a:ext uri="{FF2B5EF4-FFF2-40B4-BE49-F238E27FC236}">
                <a16:creationId xmlns:a16="http://schemas.microsoft.com/office/drawing/2014/main" id="{1335914F-FB5E-0993-83F8-5B8B6E6E856D}"/>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92D36746-4E76-E447-B860-BF2AABA0BA61}"/>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702F3501-E3E6-1D4C-8706-B223CB980938}"/>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3480002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83168-D230-DA2B-AAB6-CB2DE43FAA1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FA118D4-D7CB-B98F-02BF-BA1FB234E3D0}"/>
              </a:ext>
            </a:extLst>
          </p:cNvPr>
          <p:cNvSpPr>
            <a:spLocks noGrp="1"/>
          </p:cNvSpPr>
          <p:nvPr>
            <p:ph type="body" sz="quarter" idx="10"/>
          </p:nvPr>
        </p:nvSpPr>
        <p:spPr/>
        <p:txBody>
          <a:bodyPr/>
          <a:lstStyle/>
          <a:p>
            <a:r>
              <a:rPr lang="en-US" altLang="zh-CN">
                <a:solidFill>
                  <a:schemeClr val="tx1">
                    <a:lumMod val="85000"/>
                    <a:lumOff val="15000"/>
                  </a:schemeClr>
                </a:solidFill>
              </a:rPr>
              <a:t>ChatPromptTemplate</a:t>
            </a:r>
          </a:p>
        </p:txBody>
      </p:sp>
      <p:sp>
        <p:nvSpPr>
          <p:cNvPr id="3" name="文本占位符 2">
            <a:extLst>
              <a:ext uri="{FF2B5EF4-FFF2-40B4-BE49-F238E27FC236}">
                <a16:creationId xmlns:a16="http://schemas.microsoft.com/office/drawing/2014/main" id="{AE3E0E65-EF3A-043E-2C96-0C1BDA9A84F1}"/>
              </a:ext>
            </a:extLst>
          </p:cNvPr>
          <p:cNvSpPr>
            <a:spLocks noGrp="1"/>
          </p:cNvSpPr>
          <p:nvPr>
            <p:ph type="body" sz="quarter" idx="11"/>
          </p:nvPr>
        </p:nvSpPr>
        <p:spPr>
          <a:xfrm>
            <a:off x="479425" y="1124585"/>
            <a:ext cx="11385550" cy="1978025"/>
          </a:xfrm>
        </p:spPr>
        <p:txBody>
          <a:bodyPr/>
          <a:lstStyle/>
          <a:p>
            <a:pPr>
              <a:buFont typeface="Arial" panose="020B0604020202090204" pitchFamily="34" charset="0"/>
            </a:pPr>
            <a:r>
              <a:rPr lang="en-US" altLang="zh-CN">
                <a:solidFill>
                  <a:schemeClr val="tx1">
                    <a:lumMod val="85000"/>
                    <a:lumOff val="15000"/>
                  </a:schemeClr>
                </a:solidFill>
              </a:rPr>
              <a:t>PromptTemplate</a:t>
            </a:r>
            <a:r>
              <a:rPr lang="zh-CN" altLang="en-US">
                <a:solidFill>
                  <a:schemeClr val="tx1">
                    <a:lumMod val="85000"/>
                    <a:lumOff val="15000"/>
                  </a:schemeClr>
                </a:solidFill>
              </a:rPr>
              <a:t>：通用提示词模板，支持动态注入信息。</a:t>
            </a:r>
            <a:endParaRPr lang="en-US" altLang="zh-CN">
              <a:solidFill>
                <a:schemeClr val="tx1">
                  <a:lumMod val="85000"/>
                  <a:lumOff val="15000"/>
                </a:schemeClr>
              </a:solidFill>
            </a:endParaRPr>
          </a:p>
          <a:p>
            <a:pPr>
              <a:buFont typeface="Arial" panose="020B0604020202090204" pitchFamily="34" charset="0"/>
            </a:pPr>
            <a:r>
              <a:rPr lang="en-US" altLang="zh-CN">
                <a:solidFill>
                  <a:schemeClr val="tx1">
                    <a:lumMod val="85000"/>
                    <a:lumOff val="15000"/>
                  </a:schemeClr>
                </a:solidFill>
              </a:rPr>
              <a:t>FewShotPromptTemplate</a:t>
            </a:r>
            <a:r>
              <a:rPr lang="zh-CN" altLang="en-US">
                <a:solidFill>
                  <a:schemeClr val="tx1">
                    <a:lumMod val="85000"/>
                    <a:lumOff val="15000"/>
                  </a:schemeClr>
                </a:solidFill>
              </a:rPr>
              <a:t>：支持基于模板注入任意数量的示例信息。</a:t>
            </a:r>
            <a:endParaRPr lang="en-US" altLang="zh-CN">
              <a:solidFill>
                <a:schemeClr val="tx1">
                  <a:lumMod val="85000"/>
                  <a:lumOff val="15000"/>
                </a:schemeClr>
              </a:solidFill>
            </a:endParaRPr>
          </a:p>
          <a:p>
            <a:pPr>
              <a:buFont typeface="Arial" panose="020B0604020202090204" pitchFamily="34" charset="0"/>
            </a:pPr>
            <a:r>
              <a:rPr lang="en-US" altLang="zh-CN">
                <a:solidFill>
                  <a:srgbClr val="C00000"/>
                </a:solidFill>
              </a:rPr>
              <a:t>Chat</a:t>
            </a:r>
            <a:r>
              <a:rPr lang="en-US" altLang="zh-CN">
                <a:solidFill>
                  <a:schemeClr val="tx1">
                    <a:lumMod val="85000"/>
                    <a:lumOff val="15000"/>
                  </a:schemeClr>
                </a:solidFill>
              </a:rPr>
              <a:t>PromptTemplate</a:t>
            </a:r>
            <a:r>
              <a:rPr lang="zh-CN" altLang="en-US">
                <a:solidFill>
                  <a:schemeClr val="tx1">
                    <a:lumMod val="85000"/>
                    <a:lumOff val="15000"/>
                  </a:schemeClr>
                </a:solidFill>
              </a:rPr>
              <a:t>：支持注入任意数量的</a:t>
            </a:r>
            <a:r>
              <a:rPr lang="zh-CN" altLang="en-US">
                <a:solidFill>
                  <a:srgbClr val="C00000"/>
                </a:solidFill>
              </a:rPr>
              <a:t>历史会话</a:t>
            </a:r>
            <a:r>
              <a:rPr lang="zh-CN" altLang="en-US">
                <a:solidFill>
                  <a:schemeClr val="tx1">
                    <a:lumMod val="85000"/>
                    <a:lumOff val="15000"/>
                  </a:schemeClr>
                </a:solidFill>
              </a:rPr>
              <a:t>信息。</a:t>
            </a:r>
            <a:endParaRPr lang="en-US" altLang="zh-CN">
              <a:solidFill>
                <a:schemeClr val="tx1">
                  <a:lumMod val="85000"/>
                  <a:lumOff val="15000"/>
                </a:schemeClr>
              </a:solidFill>
            </a:endParaRPr>
          </a:p>
          <a:p>
            <a:pPr>
              <a:buFont typeface="Arial" panose="020B0604020202090204" pitchFamily="34" charset="0"/>
            </a:pPr>
            <a:endParaRPr lang="en-US" altLang="zh-CN">
              <a:solidFill>
                <a:schemeClr val="tx1">
                  <a:lumMod val="85000"/>
                  <a:lumOff val="15000"/>
                </a:schemeClr>
              </a:solidFill>
            </a:endParaRPr>
          </a:p>
          <a:p>
            <a:pPr marL="285750" indent="-285750">
              <a:buFont typeface="Arial" panose="020B0604020202020204" pitchFamily="34" charset="0"/>
              <a:buChar char="•"/>
            </a:pPr>
            <a:r>
              <a:rPr lang="zh-CN" altLang="en-US">
                <a:solidFill>
                  <a:schemeClr val="tx1">
                    <a:lumMod val="85000"/>
                    <a:lumOff val="15000"/>
                  </a:schemeClr>
                </a:solidFill>
              </a:rPr>
              <a:t>通过</a:t>
            </a:r>
            <a:r>
              <a:rPr lang="en-US" altLang="zh-CN">
                <a:solidFill>
                  <a:schemeClr val="tx1">
                    <a:lumMod val="85000"/>
                    <a:lumOff val="15000"/>
                  </a:schemeClr>
                </a:solidFill>
              </a:rPr>
              <a:t>from_messages</a:t>
            </a:r>
            <a:r>
              <a:rPr lang="zh-CN" altLang="en-US">
                <a:solidFill>
                  <a:schemeClr val="tx1">
                    <a:lumMod val="85000"/>
                    <a:lumOff val="15000"/>
                  </a:schemeClr>
                </a:solidFill>
              </a:rPr>
              <a:t>方法，从列表中获取多轮次会话作为聊天的基础模板</a:t>
            </a:r>
            <a:endParaRPr lang="en-US" altLang="zh-CN">
              <a:solidFill>
                <a:schemeClr val="tx1">
                  <a:lumMod val="85000"/>
                  <a:lumOff val="15000"/>
                </a:schemeClr>
              </a:solidFill>
            </a:endParaRPr>
          </a:p>
          <a:p>
            <a:pPr marL="971550" lvl="1" indent="-285750">
              <a:buFont typeface="Arial" panose="020B0604020202020204" pitchFamily="34" charset="0"/>
              <a:buChar char="•"/>
            </a:pPr>
            <a:r>
              <a:rPr lang="en-US" altLang="zh-CN" sz="1400">
                <a:solidFill>
                  <a:schemeClr val="tx1">
                    <a:lumMod val="85000"/>
                    <a:lumOff val="15000"/>
                  </a:schemeClr>
                </a:solidFill>
              </a:rPr>
              <a:t>PS: </a:t>
            </a:r>
            <a:r>
              <a:rPr lang="zh-CN" altLang="en-US" sz="1400">
                <a:solidFill>
                  <a:schemeClr val="tx1">
                    <a:lumMod val="85000"/>
                    <a:lumOff val="15000"/>
                  </a:schemeClr>
                </a:solidFill>
              </a:rPr>
              <a:t>前面</a:t>
            </a:r>
            <a:r>
              <a:rPr lang="en-US" altLang="zh-CN" sz="1400">
                <a:solidFill>
                  <a:schemeClr val="tx1">
                    <a:lumMod val="85000"/>
                    <a:lumOff val="15000"/>
                  </a:schemeClr>
                </a:solidFill>
              </a:rPr>
              <a:t>PromptTemplate</a:t>
            </a:r>
            <a:r>
              <a:rPr lang="zh-CN" altLang="en-US" sz="1400">
                <a:solidFill>
                  <a:schemeClr val="tx1">
                    <a:lumMod val="85000"/>
                    <a:lumOff val="15000"/>
                  </a:schemeClr>
                </a:solidFill>
              </a:rPr>
              <a:t>类用的</a:t>
            </a:r>
            <a:r>
              <a:rPr lang="en-US" altLang="zh-CN" sz="1400">
                <a:solidFill>
                  <a:schemeClr val="tx1">
                    <a:lumMod val="85000"/>
                    <a:lumOff val="15000"/>
                  </a:schemeClr>
                </a:solidFill>
              </a:rPr>
              <a:t>from_template</a:t>
            </a:r>
            <a:r>
              <a:rPr lang="zh-CN" altLang="en-US" sz="1400">
                <a:solidFill>
                  <a:schemeClr val="tx1">
                    <a:lumMod val="85000"/>
                    <a:lumOff val="15000"/>
                  </a:schemeClr>
                </a:solidFill>
              </a:rPr>
              <a:t>仅能接入一条消息，而</a:t>
            </a:r>
            <a:r>
              <a:rPr lang="en-US" altLang="zh-CN" sz="1400">
                <a:solidFill>
                  <a:schemeClr val="tx1">
                    <a:lumMod val="85000"/>
                    <a:lumOff val="15000"/>
                  </a:schemeClr>
                </a:solidFill>
              </a:rPr>
              <a:t>from_messages</a:t>
            </a:r>
            <a:r>
              <a:rPr lang="zh-CN" altLang="en-US" sz="1400">
                <a:solidFill>
                  <a:schemeClr val="tx1">
                    <a:lumMod val="85000"/>
                    <a:lumOff val="15000"/>
                  </a:schemeClr>
                </a:solidFill>
              </a:rPr>
              <a:t>可以接入一个</a:t>
            </a:r>
            <a:r>
              <a:rPr lang="en-US" altLang="zh-CN" sz="1400">
                <a:solidFill>
                  <a:schemeClr val="tx1">
                    <a:lumMod val="85000"/>
                    <a:lumOff val="15000"/>
                  </a:schemeClr>
                </a:solidFill>
              </a:rPr>
              <a:t>list</a:t>
            </a:r>
            <a:r>
              <a:rPr lang="zh-CN" altLang="en-US" sz="1400">
                <a:solidFill>
                  <a:schemeClr val="tx1">
                    <a:lumMod val="85000"/>
                    <a:lumOff val="15000"/>
                  </a:schemeClr>
                </a:solidFill>
              </a:rPr>
              <a:t>的消息</a:t>
            </a:r>
            <a:endParaRPr lang="en-US" altLang="zh-CN" sz="1400">
              <a:solidFill>
                <a:schemeClr val="tx1">
                  <a:lumMod val="85000"/>
                  <a:lumOff val="15000"/>
                </a:schemeClr>
              </a:solidFill>
            </a:endParaRPr>
          </a:p>
          <a:p>
            <a:pPr marL="285750" indent="-285750">
              <a:buFont typeface="Arial" panose="020B0604020202020204" pitchFamily="34" charset="0"/>
              <a:buChar char="•"/>
            </a:pPr>
            <a:endParaRPr lang="en-US" altLang="zh-CN">
              <a:solidFill>
                <a:schemeClr val="tx1">
                  <a:lumMod val="85000"/>
                  <a:lumOff val="15000"/>
                </a:schemeClr>
              </a:solidFill>
            </a:endParaRPr>
          </a:p>
          <a:p>
            <a:pPr marL="285750" indent="-285750">
              <a:buFont typeface="Arial" panose="020B0604020202020204" pitchFamily="34" charset="0"/>
              <a:buChar char="•"/>
            </a:pPr>
            <a:endParaRPr lang="en-US" altLang="zh-CN">
              <a:solidFill>
                <a:schemeClr val="tx1">
                  <a:lumMod val="85000"/>
                  <a:lumOff val="15000"/>
                </a:schemeClr>
              </a:solidFill>
            </a:endParaRPr>
          </a:p>
          <a:p>
            <a:pPr marL="285750" indent="-285750">
              <a:buFont typeface="Arial" panose="020B0604020202020204" pitchFamily="34" charset="0"/>
              <a:buChar char="•"/>
            </a:pPr>
            <a:endParaRPr lang="en-US" altLang="zh-CN">
              <a:solidFill>
                <a:schemeClr val="tx1">
                  <a:lumMod val="85000"/>
                  <a:lumOff val="15000"/>
                </a:schemeClr>
              </a:solidFill>
            </a:endParaRPr>
          </a:p>
          <a:p>
            <a:pPr marL="285750" indent="-285750">
              <a:buFont typeface="Arial" panose="020B0604020202020204" pitchFamily="34" charset="0"/>
              <a:buChar char="•"/>
            </a:pPr>
            <a:endParaRPr lang="en-US" altLang="zh-CN">
              <a:solidFill>
                <a:schemeClr val="tx1">
                  <a:lumMod val="85000"/>
                  <a:lumOff val="15000"/>
                </a:schemeClr>
              </a:solidFill>
            </a:endParaRPr>
          </a:p>
          <a:p>
            <a:pPr marL="285750" indent="-285750">
              <a:buFont typeface="Arial" panose="020B0604020202020204" pitchFamily="34" charset="0"/>
              <a:buChar char="•"/>
            </a:pPr>
            <a:endParaRPr lang="en-US" altLang="zh-CN">
              <a:solidFill>
                <a:schemeClr val="tx1">
                  <a:lumMod val="85000"/>
                  <a:lumOff val="15000"/>
                </a:schemeClr>
              </a:solidFill>
            </a:endParaRPr>
          </a:p>
          <a:p>
            <a:pPr marL="285750" indent="-285750">
              <a:buFont typeface="Arial" panose="020B0604020202020204" pitchFamily="34" charset="0"/>
              <a:buChar char="•"/>
            </a:pPr>
            <a:endParaRPr lang="en-US" altLang="zh-CN">
              <a:solidFill>
                <a:schemeClr val="tx1">
                  <a:lumMod val="85000"/>
                  <a:lumOff val="15000"/>
                </a:schemeClr>
              </a:solidFill>
            </a:endParaRPr>
          </a:p>
          <a:p>
            <a:endParaRPr lang="en-US" altLang="zh-CN">
              <a:solidFill>
                <a:schemeClr val="tx1">
                  <a:lumMod val="85000"/>
                  <a:lumOff val="15000"/>
                </a:schemeClr>
              </a:solidFill>
            </a:endParaRPr>
          </a:p>
          <a:p>
            <a:endParaRPr lang="en-US" altLang="zh-CN" dirty="0">
              <a:solidFill>
                <a:schemeClr val="tx1">
                  <a:lumMod val="85000"/>
                  <a:lumOff val="15000"/>
                </a:schemeClr>
              </a:solidFill>
            </a:endParaRPr>
          </a:p>
        </p:txBody>
      </p:sp>
      <p:sp>
        <p:nvSpPr>
          <p:cNvPr id="5" name="文本框 4">
            <a:extLst>
              <a:ext uri="{FF2B5EF4-FFF2-40B4-BE49-F238E27FC236}">
                <a16:creationId xmlns:a16="http://schemas.microsoft.com/office/drawing/2014/main" id="{36D47BD6-2DC4-9FE5-2CE5-8DFA9236A0D3}"/>
              </a:ext>
            </a:extLst>
          </p:cNvPr>
          <p:cNvSpPr txBox="1"/>
          <p:nvPr/>
        </p:nvSpPr>
        <p:spPr>
          <a:xfrm>
            <a:off x="551909" y="3461128"/>
            <a:ext cx="4680472"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from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langchain_core.prompts </a:t>
            </a: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import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ChatPromptTemplate</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ChatPromptTemplate.</a:t>
            </a:r>
            <a:r>
              <a:rPr lang="en-US" altLang="zh-CN" sz="1200" kern="0">
                <a:solidFill>
                  <a:srgbClr val="C00000"/>
                </a:solidFill>
                <a:effectLst/>
                <a:latin typeface="Consolas" panose="020B0609020204030204" pitchFamily="49" charset="0"/>
                <a:ea typeface="宋体" panose="02010600030101010101" pitchFamily="2" charset="-122"/>
                <a:cs typeface="Times New Roman" panose="02020603050405020304" pitchFamily="18" charset="0"/>
              </a:rPr>
              <a:t>from_messages</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C00000"/>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"system"</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"ai"</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"human"</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C00000"/>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endParaRPr lang="zh-CN" altLang="zh-CN" sz="1050" kern="100">
              <a:effectLst/>
              <a:latin typeface="Consolas" panose="020B0609020204030204" pitchFamily="49" charset="0"/>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DFD79673-902A-04FF-03F3-1773E16D8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5201" y="3461128"/>
            <a:ext cx="1988840" cy="1988840"/>
          </a:xfrm>
          <a:prstGeom prst="rect">
            <a:avLst/>
          </a:prstGeom>
        </p:spPr>
      </p:pic>
      <p:sp>
        <p:nvSpPr>
          <p:cNvPr id="7" name="文本框 6">
            <a:extLst>
              <a:ext uri="{FF2B5EF4-FFF2-40B4-BE49-F238E27FC236}">
                <a16:creationId xmlns:a16="http://schemas.microsoft.com/office/drawing/2014/main" id="{572E6BD2-B9E2-85C3-0C00-4F416A263FAA}"/>
              </a:ext>
            </a:extLst>
          </p:cNvPr>
          <p:cNvSpPr txBox="1"/>
          <p:nvPr/>
        </p:nvSpPr>
        <p:spPr>
          <a:xfrm>
            <a:off x="7927537" y="4163160"/>
            <a:ext cx="3182519" cy="584775"/>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好像没有信息需要注入呀。</a:t>
            </a:r>
            <a:endParaRPr kumimoji="1" lang="en-US" altLang="zh-CN" sz="1600">
              <a:latin typeface="DEJAVU SANS MONO" panose="020B0609030804020204" pitchFamily="49" charset="0"/>
              <a:ea typeface="阿里巴巴普惠体" pitchFamily="18" charset="-122"/>
            </a:endParaRPr>
          </a:p>
          <a:p>
            <a:pPr algn="l"/>
            <a:r>
              <a:rPr kumimoji="1" lang="zh-CN" altLang="en-US" sz="1600">
                <a:latin typeface="DEJAVU SANS MONO" panose="020B0609030804020204" pitchFamily="49" charset="0"/>
                <a:ea typeface="阿里巴巴普惠体" pitchFamily="18" charset="-122"/>
              </a:rPr>
              <a:t>那我用提示词模板类干啥？</a:t>
            </a:r>
          </a:p>
        </p:txBody>
      </p:sp>
    </p:spTree>
    <p:extLst>
      <p:ext uri="{BB962C8B-B14F-4D97-AF65-F5344CB8AC3E}">
        <p14:creationId xmlns:p14="http://schemas.microsoft.com/office/powerpoint/2010/main" val="20945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7DE6-3AD0-D51B-D986-795E11F066A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B85913B-F94F-DA96-D358-F545BA7F7B4C}"/>
              </a:ext>
            </a:extLst>
          </p:cNvPr>
          <p:cNvSpPr>
            <a:spLocks noGrp="1"/>
          </p:cNvSpPr>
          <p:nvPr>
            <p:ph type="body" sz="quarter" idx="10"/>
          </p:nvPr>
        </p:nvSpPr>
        <p:spPr/>
        <p:txBody>
          <a:bodyPr/>
          <a:lstStyle/>
          <a:p>
            <a:r>
              <a:rPr lang="en-US" altLang="zh-CN">
                <a:solidFill>
                  <a:schemeClr val="tx1">
                    <a:lumMod val="85000"/>
                    <a:lumOff val="15000"/>
                  </a:schemeClr>
                </a:solidFill>
              </a:rPr>
              <a:t>ChatPromptTemplate</a:t>
            </a:r>
          </a:p>
        </p:txBody>
      </p:sp>
      <p:sp>
        <p:nvSpPr>
          <p:cNvPr id="3" name="文本占位符 2">
            <a:extLst>
              <a:ext uri="{FF2B5EF4-FFF2-40B4-BE49-F238E27FC236}">
                <a16:creationId xmlns:a16="http://schemas.microsoft.com/office/drawing/2014/main" id="{D13A9475-3FE5-C1F3-1E47-27B7D81CB7D4}"/>
              </a:ext>
            </a:extLst>
          </p:cNvPr>
          <p:cNvSpPr>
            <a:spLocks noGrp="1"/>
          </p:cNvSpPr>
          <p:nvPr>
            <p:ph type="body" sz="quarter" idx="11"/>
          </p:nvPr>
        </p:nvSpPr>
        <p:spPr>
          <a:xfrm>
            <a:off x="479425" y="1124585"/>
            <a:ext cx="11385550" cy="1978025"/>
          </a:xfrm>
        </p:spPr>
        <p:txBody>
          <a:bodyPr/>
          <a:lstStyle/>
          <a:p>
            <a:pPr>
              <a:buFont typeface="Arial" panose="020B0604020202090204" pitchFamily="34" charset="0"/>
            </a:pPr>
            <a:r>
              <a:rPr lang="zh-CN" altLang="en-US">
                <a:solidFill>
                  <a:schemeClr val="tx1">
                    <a:lumMod val="85000"/>
                    <a:lumOff val="15000"/>
                  </a:schemeClr>
                </a:solidFill>
              </a:rPr>
              <a:t>历史会话信息并不是静态的（固定的），而是随着对话的进行不停地积攒，即动态的。</a:t>
            </a:r>
            <a:endParaRPr lang="en-US" altLang="zh-CN">
              <a:solidFill>
                <a:schemeClr val="tx1">
                  <a:lumMod val="85000"/>
                  <a:lumOff val="15000"/>
                </a:schemeClr>
              </a:solidFill>
            </a:endParaRPr>
          </a:p>
          <a:p>
            <a:pPr>
              <a:buFont typeface="Arial" panose="020B0604020202090204" pitchFamily="34" charset="0"/>
            </a:pPr>
            <a:r>
              <a:rPr lang="zh-CN" altLang="en-US">
                <a:solidFill>
                  <a:schemeClr val="tx1">
                    <a:lumMod val="85000"/>
                    <a:lumOff val="15000"/>
                  </a:schemeClr>
                </a:solidFill>
              </a:rPr>
              <a:t>所以，历史会话信息需要支持动态注入。</a:t>
            </a:r>
            <a:endParaRPr lang="en-US" altLang="zh-CN" dirty="0">
              <a:solidFill>
                <a:schemeClr val="tx1">
                  <a:lumMod val="85000"/>
                  <a:lumOff val="15000"/>
                </a:schemeClr>
              </a:solidFill>
            </a:endParaRPr>
          </a:p>
        </p:txBody>
      </p:sp>
      <p:sp>
        <p:nvSpPr>
          <p:cNvPr id="6" name="文本框 5">
            <a:extLst>
              <a:ext uri="{FF2B5EF4-FFF2-40B4-BE49-F238E27FC236}">
                <a16:creationId xmlns:a16="http://schemas.microsoft.com/office/drawing/2014/main" id="{D84D8D85-2226-6B8B-70B2-CBC1EBACA0BB}"/>
              </a:ext>
            </a:extLst>
          </p:cNvPr>
          <p:cNvSpPr txBox="1"/>
          <p:nvPr/>
        </p:nvSpPr>
        <p:spPr>
          <a:xfrm>
            <a:off x="479425" y="1945126"/>
            <a:ext cx="6330820"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from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langchain_core.prompts </a:t>
            </a: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import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ChatPromptTemplate</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from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langchain_core.prompts </a:t>
            </a: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import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MessagesPlaceholder</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chat_template = ChatPromptTemplate.from_messages(</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"system"</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"ai"</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b="1" kern="0">
                <a:solidFill>
                  <a:srgbClr val="FF0000"/>
                </a:solidFill>
                <a:effectLst/>
                <a:latin typeface="Consolas" panose="020B0609020204030204" pitchFamily="49" charset="0"/>
                <a:ea typeface="宋体" panose="02010600030101010101" pitchFamily="2" charset="-122"/>
                <a:cs typeface="Times New Roman" panose="02020603050405020304" pitchFamily="18" charset="0"/>
              </a:rPr>
              <a:t>MessagesPlaceholder</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"history"</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"human"</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history_data = [</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"human"</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"ai"</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"human"</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"ai"</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prompt_value = chat_template.invoke({</a:t>
            </a: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"history"</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history_data})</a:t>
            </a:r>
            <a:endParaRPr lang="zh-CN" altLang="zh-CN" sz="1050" kern="100">
              <a:effectLst/>
              <a:latin typeface="Consolas" panose="020B0609020204030204" pitchFamily="49" charset="0"/>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5182D8A-90D7-5EC8-FCE0-32ED5C44B4A6}"/>
              </a:ext>
            </a:extLst>
          </p:cNvPr>
          <p:cNvSpPr txBox="1"/>
          <p:nvPr/>
        </p:nvSpPr>
        <p:spPr>
          <a:xfrm>
            <a:off x="6960096" y="3176232"/>
            <a:ext cx="4608512" cy="1323439"/>
          </a:xfrm>
          <a:prstGeom prst="rect">
            <a:avLst/>
          </a:prstGeom>
          <a:noFill/>
        </p:spPr>
        <p:txBody>
          <a:bodyPr wrap="square" rtlCol="0">
            <a:spAutoFit/>
          </a:bodyPr>
          <a:lstStyle/>
          <a:p>
            <a:pPr marL="285750" indent="-285750" algn="l">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MessagePlaceholder</a:t>
            </a:r>
            <a:r>
              <a:rPr kumimoji="1" lang="zh-CN" altLang="en-US" sz="1600">
                <a:latin typeface="DEJAVU SANS MONO" panose="020B0609030804020204" pitchFamily="49" charset="0"/>
                <a:ea typeface="阿里巴巴普惠体" pitchFamily="18" charset="-122"/>
              </a:rPr>
              <a:t>作为占位</a:t>
            </a:r>
            <a:endParaRPr kumimoji="1" lang="en-US" altLang="zh-CN" sz="1600">
              <a:latin typeface="DEJAVU SANS MONO" panose="020B0609030804020204" pitchFamily="49" charset="0"/>
              <a:ea typeface="阿里巴巴普惠体" pitchFamily="18" charset="-122"/>
            </a:endParaRPr>
          </a:p>
          <a:p>
            <a:pPr marL="742950" lvl="1" indent="-285750">
              <a:buFont typeface="Arial" panose="020B0604020202020204" pitchFamily="34" charset="0"/>
              <a:buChar char="•"/>
            </a:pPr>
            <a:r>
              <a:rPr kumimoji="1" lang="zh-CN" altLang="en-US" sz="1600">
                <a:latin typeface="DEJAVU SANS MONO" panose="020B0609030804020204" pitchFamily="49" charset="0"/>
                <a:ea typeface="阿里巴巴普惠体" pitchFamily="18" charset="-122"/>
              </a:rPr>
              <a:t>提供</a:t>
            </a:r>
            <a:r>
              <a:rPr kumimoji="1" lang="en-US" altLang="zh-CN" sz="1600">
                <a:latin typeface="DEJAVU SANS MONO" panose="020B0609030804020204" pitchFamily="49" charset="0"/>
                <a:ea typeface="阿里巴巴普惠体" pitchFamily="18" charset="-122"/>
              </a:rPr>
              <a:t>history</a:t>
            </a:r>
            <a:r>
              <a:rPr kumimoji="1" lang="zh-CN" altLang="en-US" sz="1600">
                <a:latin typeface="DEJAVU SANS MONO" panose="020B0609030804020204" pitchFamily="49" charset="0"/>
                <a:ea typeface="阿里巴巴普惠体" pitchFamily="18" charset="-122"/>
              </a:rPr>
              <a:t>作为占位的</a:t>
            </a:r>
            <a:r>
              <a:rPr kumimoji="1" lang="en-US" altLang="zh-CN" sz="1600">
                <a:latin typeface="DEJAVU SANS MONO" panose="020B0609030804020204" pitchFamily="49" charset="0"/>
                <a:ea typeface="阿里巴巴普惠体" pitchFamily="18" charset="-122"/>
              </a:rPr>
              <a:t>key</a:t>
            </a:r>
          </a:p>
          <a:p>
            <a:pPr marL="285750" indent="-285750">
              <a:buFont typeface="Arial" panose="020B0604020202020204" pitchFamily="34" charset="0"/>
              <a:buChar char="•"/>
            </a:pPr>
            <a:r>
              <a:rPr kumimoji="1" lang="zh-CN" altLang="en-US" sz="1600">
                <a:latin typeface="DEJAVU SANS MONO" panose="020B0609030804020204" pitchFamily="49" charset="0"/>
                <a:ea typeface="阿里巴巴普惠体" pitchFamily="18" charset="-122"/>
              </a:rPr>
              <a:t>基于</a:t>
            </a:r>
            <a:r>
              <a:rPr kumimoji="1" lang="en-US" altLang="zh-CN" sz="1600">
                <a:latin typeface="DEJAVU SANS MONO" panose="020B0609030804020204" pitchFamily="49" charset="0"/>
                <a:ea typeface="阿里巴巴普惠体" pitchFamily="18" charset="-122"/>
              </a:rPr>
              <a:t>invoke</a:t>
            </a:r>
            <a:r>
              <a:rPr kumimoji="1" lang="zh-CN" altLang="en-US" sz="1600">
                <a:latin typeface="DEJAVU SANS MONO" panose="020B0609030804020204" pitchFamily="49" charset="0"/>
                <a:ea typeface="阿里巴巴普惠体" pitchFamily="18" charset="-122"/>
              </a:rPr>
              <a:t>动态注入历史会话记录</a:t>
            </a:r>
            <a:endParaRPr kumimoji="1" lang="en-US" altLang="zh-CN" sz="1600">
              <a:latin typeface="DEJAVU SANS MONO" panose="020B0609030804020204" pitchFamily="49" charset="0"/>
              <a:ea typeface="阿里巴巴普惠体" pitchFamily="18" charset="-122"/>
            </a:endParaRPr>
          </a:p>
          <a:p>
            <a:endParaRPr kumimoji="1" lang="en-US" altLang="zh-CN" sz="1600">
              <a:latin typeface="DEJAVU SANS MONO" panose="020B0609030804020204" pitchFamily="49" charset="0"/>
              <a:ea typeface="阿里巴巴普惠体" pitchFamily="18" charset="-122"/>
            </a:endParaRPr>
          </a:p>
          <a:p>
            <a:r>
              <a:rPr kumimoji="1" lang="zh-CN" altLang="en-US" sz="1600">
                <a:latin typeface="DEJAVU SANS MONO" panose="020B0609030804020204" pitchFamily="49" charset="0"/>
                <a:ea typeface="阿里巴巴普惠体" pitchFamily="18" charset="-122"/>
              </a:rPr>
              <a:t>必须是</a:t>
            </a:r>
            <a:r>
              <a:rPr kumimoji="1" lang="en-US" altLang="zh-CN" sz="1600">
                <a:latin typeface="DEJAVU SANS MONO" panose="020B0609030804020204" pitchFamily="49" charset="0"/>
                <a:ea typeface="阿里巴巴普惠体" pitchFamily="18" charset="-122"/>
              </a:rPr>
              <a:t>invoke</a:t>
            </a:r>
            <a:r>
              <a:rPr kumimoji="1" lang="zh-CN" altLang="en-US" sz="1600">
                <a:latin typeface="DEJAVU SANS MONO" panose="020B0609030804020204" pitchFamily="49" charset="0"/>
                <a:ea typeface="阿里巴巴普惠体" pitchFamily="18" charset="-122"/>
              </a:rPr>
              <a:t>，</a:t>
            </a:r>
            <a:r>
              <a:rPr kumimoji="1" lang="en-US" altLang="zh-CN" sz="1600">
                <a:latin typeface="DEJAVU SANS MONO" panose="020B0609030804020204" pitchFamily="49" charset="0"/>
                <a:ea typeface="阿里巴巴普惠体" pitchFamily="18" charset="-122"/>
              </a:rPr>
              <a:t>format</a:t>
            </a:r>
            <a:r>
              <a:rPr kumimoji="1" lang="zh-CN" altLang="en-US" sz="1600">
                <a:latin typeface="DEJAVU SANS MONO" panose="020B0609030804020204" pitchFamily="49" charset="0"/>
                <a:ea typeface="阿里巴巴普惠体" pitchFamily="18" charset="-122"/>
              </a:rPr>
              <a:t>无法注入</a:t>
            </a:r>
            <a:endParaRPr kumimoji="1" lang="en-US" altLang="zh-CN" sz="1600">
              <a:latin typeface="DEJAVU SANS MONO" panose="020B0609030804020204" pitchFamily="49" charset="0"/>
              <a:ea typeface="阿里巴巴普惠体" pitchFamily="18" charset="-122"/>
            </a:endParaRPr>
          </a:p>
        </p:txBody>
      </p:sp>
    </p:spTree>
    <p:extLst>
      <p:ext uri="{BB962C8B-B14F-4D97-AF65-F5344CB8AC3E}">
        <p14:creationId xmlns:p14="http://schemas.microsoft.com/office/powerpoint/2010/main" val="1374979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olidFill>
                  <a:schemeClr val="tx1">
                    <a:lumMod val="85000"/>
                    <a:lumOff val="15000"/>
                  </a:schemeClr>
                </a:solidFill>
              </a:rPr>
              <a:t>chatprompts</a:t>
            </a:r>
          </a:p>
        </p:txBody>
      </p:sp>
      <p:sp>
        <p:nvSpPr>
          <p:cNvPr id="3" name="文本占位符 2"/>
          <p:cNvSpPr>
            <a:spLocks noGrp="1"/>
          </p:cNvSpPr>
          <p:nvPr>
            <p:ph type="body" sz="quarter" idx="11"/>
          </p:nvPr>
        </p:nvSpPr>
        <p:spPr>
          <a:xfrm>
            <a:off x="479425" y="1124585"/>
            <a:ext cx="11385550" cy="1978025"/>
          </a:xfrm>
        </p:spPr>
        <p:txBody>
          <a:bodyPr/>
          <a:lstStyle/>
          <a:p>
            <a:pPr>
              <a:buFont typeface="Arial" panose="020B0604020202090204" pitchFamily="34" charset="0"/>
            </a:pPr>
            <a:r>
              <a:rPr lang="zh-CN" altLang="en-US" dirty="0">
                <a:solidFill>
                  <a:schemeClr val="tx1">
                    <a:lumMod val="85000"/>
                    <a:lumOff val="15000"/>
                  </a:schemeClr>
                </a:solidFill>
              </a:rPr>
              <a:t>也可以基于聊天模型，并组装聊天历史的模式，做提示词工程。</a:t>
            </a:r>
            <a:endParaRPr lang="en-US" altLang="zh-CN" dirty="0">
              <a:solidFill>
                <a:schemeClr val="tx1">
                  <a:lumMod val="85000"/>
                  <a:lumOff val="15000"/>
                </a:schemeClr>
              </a:solidFill>
            </a:endParaRPr>
          </a:p>
          <a:p>
            <a:pPr>
              <a:buFont typeface="Arial" panose="020B0604020202090204" pitchFamily="34" charset="0"/>
            </a:pPr>
            <a:r>
              <a:rPr lang="en-US" altLang="zh-CN" dirty="0">
                <a:solidFill>
                  <a:schemeClr val="tx1">
                    <a:lumMod val="85000"/>
                    <a:lumOff val="15000"/>
                  </a:schemeClr>
                </a:solidFill>
              </a:rPr>
              <a:t>few-shot</a:t>
            </a:r>
            <a:r>
              <a:rPr lang="zh-CN" altLang="en-US" dirty="0">
                <a:solidFill>
                  <a:schemeClr val="tx1">
                    <a:lumMod val="85000"/>
                    <a:lumOff val="15000"/>
                  </a:schemeClr>
                </a:solidFill>
              </a:rPr>
              <a:t>提示方式：</a:t>
            </a:r>
            <a:r>
              <a:rPr lang="zh-CN" altLang="en-US" sz="1400" i="1" dirty="0">
                <a:solidFill>
                  <a:schemeClr val="bg1">
                    <a:lumMod val="50000"/>
                  </a:schemeClr>
                </a:solidFill>
              </a:rPr>
              <a:t>求反义词</a:t>
            </a:r>
            <a:r>
              <a:rPr lang="en-US" altLang="zh-CN" sz="1400" i="1" dirty="0">
                <a:solidFill>
                  <a:schemeClr val="bg1">
                    <a:lumMod val="50000"/>
                  </a:schemeClr>
                </a:solidFill>
              </a:rPr>
              <a:t> examples = [ {"word": "</a:t>
            </a:r>
            <a:r>
              <a:rPr lang="zh-CN" altLang="en-US" sz="1400" i="1" dirty="0">
                <a:solidFill>
                  <a:schemeClr val="bg1">
                    <a:lumMod val="50000"/>
                  </a:schemeClr>
                </a:solidFill>
              </a:rPr>
              <a:t>开心</a:t>
            </a:r>
            <a:r>
              <a:rPr lang="en-US" altLang="zh-CN" sz="1400" i="1" dirty="0">
                <a:solidFill>
                  <a:schemeClr val="bg1">
                    <a:lumMod val="50000"/>
                  </a:schemeClr>
                </a:solidFill>
              </a:rPr>
              <a:t>", "antonym": "</a:t>
            </a:r>
            <a:r>
              <a:rPr lang="zh-CN" altLang="en-US" sz="1400" i="1" dirty="0">
                <a:solidFill>
                  <a:schemeClr val="bg1">
                    <a:lumMod val="50000"/>
                  </a:schemeClr>
                </a:solidFill>
              </a:rPr>
              <a:t>难过</a:t>
            </a:r>
            <a:r>
              <a:rPr lang="en-US" altLang="zh-CN" sz="1400" i="1" dirty="0">
                <a:solidFill>
                  <a:schemeClr val="bg1">
                    <a:lumMod val="50000"/>
                  </a:schemeClr>
                </a:solidFill>
              </a:rPr>
              <a:t>"}, {"word": "</a:t>
            </a:r>
            <a:r>
              <a:rPr lang="zh-CN" altLang="en-US" sz="1400" i="1" dirty="0">
                <a:solidFill>
                  <a:schemeClr val="bg1">
                    <a:lumMod val="50000"/>
                  </a:schemeClr>
                </a:solidFill>
              </a:rPr>
              <a:t>高</a:t>
            </a:r>
            <a:r>
              <a:rPr lang="en-US" altLang="zh-CN" sz="1400" i="1" dirty="0">
                <a:solidFill>
                  <a:schemeClr val="bg1">
                    <a:lumMod val="50000"/>
                  </a:schemeClr>
                </a:solidFill>
              </a:rPr>
              <a:t>", "antonym": "</a:t>
            </a:r>
            <a:r>
              <a:rPr lang="zh-CN" altLang="en-US" sz="1400" i="1" dirty="0">
                <a:solidFill>
                  <a:schemeClr val="bg1">
                    <a:lumMod val="50000"/>
                  </a:schemeClr>
                </a:solidFill>
              </a:rPr>
              <a:t>矮</a:t>
            </a:r>
            <a:r>
              <a:rPr lang="en-US" altLang="zh-CN" sz="1400" i="1" dirty="0">
                <a:solidFill>
                  <a:schemeClr val="bg1">
                    <a:lumMod val="50000"/>
                  </a:schemeClr>
                </a:solidFill>
              </a:rPr>
              <a:t>"}, ]</a:t>
            </a:r>
          </a:p>
        </p:txBody>
      </p:sp>
      <p:sp>
        <p:nvSpPr>
          <p:cNvPr id="7" name="文本框 6">
            <a:extLst>
              <a:ext uri="{FF2B5EF4-FFF2-40B4-BE49-F238E27FC236}">
                <a16:creationId xmlns:a16="http://schemas.microsoft.com/office/drawing/2014/main" id="{FD679B7A-61DB-7DE0-DD97-1E6B82457A5E}"/>
              </a:ext>
            </a:extLst>
          </p:cNvPr>
          <p:cNvSpPr txBox="1"/>
          <p:nvPr/>
        </p:nvSpPr>
        <p:spPr>
          <a:xfrm>
            <a:off x="479425" y="2089085"/>
            <a:ext cx="5112519" cy="4662815"/>
          </a:xfrm>
          <a:prstGeom prst="rect">
            <a:avLst/>
          </a:prstGeom>
          <a:noFill/>
          <a:ln>
            <a:solidFill>
              <a:schemeClr val="tx1">
                <a:lumMod val="75000"/>
                <a:lumOff val="25000"/>
              </a:schemeClr>
            </a:solidFill>
          </a:ln>
        </p:spPr>
        <p:txBody>
          <a:bodyPr wrap="square">
            <a:spAutoFit/>
          </a:bodyPr>
          <a:lstStyle/>
          <a:p>
            <a:r>
              <a:rPr lang="en-US" altLang="zh-CN" sz="900" dirty="0">
                <a:solidFill>
                  <a:srgbClr val="D73A49"/>
                </a:solidFill>
                <a:effectLst/>
              </a:rPr>
              <a:t>from </a:t>
            </a:r>
            <a:r>
              <a:rPr lang="en-US" altLang="zh-CN" sz="900" dirty="0" err="1">
                <a:solidFill>
                  <a:srgbClr val="6F42C1"/>
                </a:solidFill>
                <a:effectLst/>
              </a:rPr>
              <a:t>langchain_community.chat_models</a:t>
            </a:r>
            <a:r>
              <a:rPr lang="en-US" altLang="zh-CN" sz="900" dirty="0">
                <a:solidFill>
                  <a:srgbClr val="6F42C1"/>
                </a:solidFill>
                <a:effectLst/>
              </a:rPr>
              <a:t> </a:t>
            </a:r>
            <a:r>
              <a:rPr lang="en-US" altLang="zh-CN" sz="900" dirty="0">
                <a:solidFill>
                  <a:srgbClr val="D73A49"/>
                </a:solidFill>
                <a:effectLst/>
              </a:rPr>
              <a:t>import </a:t>
            </a:r>
            <a:r>
              <a:rPr lang="en-US" altLang="zh-CN" sz="900" dirty="0" err="1">
                <a:solidFill>
                  <a:srgbClr val="6F42C1"/>
                </a:solidFill>
                <a:effectLst/>
              </a:rPr>
              <a:t>ChatTongyi</a:t>
            </a:r>
            <a:br>
              <a:rPr lang="en-US" altLang="zh-CN" sz="900" dirty="0">
                <a:solidFill>
                  <a:srgbClr val="6F42C1"/>
                </a:solidFill>
                <a:effectLst/>
              </a:rPr>
            </a:br>
            <a:r>
              <a:rPr lang="en-US" altLang="zh-CN" sz="900" dirty="0">
                <a:solidFill>
                  <a:srgbClr val="D73A49"/>
                </a:solidFill>
                <a:effectLst/>
              </a:rPr>
              <a:t>from </a:t>
            </a:r>
            <a:r>
              <a:rPr lang="en-US" altLang="zh-CN" sz="900" dirty="0" err="1">
                <a:solidFill>
                  <a:srgbClr val="6F42C1"/>
                </a:solidFill>
                <a:effectLst/>
              </a:rPr>
              <a:t>langchain_core.output_parsers</a:t>
            </a:r>
            <a:r>
              <a:rPr lang="en-US" altLang="zh-CN" sz="900" dirty="0">
                <a:solidFill>
                  <a:srgbClr val="6F42C1"/>
                </a:solidFill>
                <a:effectLst/>
              </a:rPr>
              <a:t> </a:t>
            </a:r>
            <a:r>
              <a:rPr lang="en-US" altLang="zh-CN" sz="900" dirty="0">
                <a:solidFill>
                  <a:srgbClr val="D73A49"/>
                </a:solidFill>
                <a:effectLst/>
              </a:rPr>
              <a:t>import </a:t>
            </a:r>
            <a:r>
              <a:rPr lang="en-US" altLang="zh-CN" sz="900" dirty="0" err="1">
                <a:solidFill>
                  <a:srgbClr val="6F42C1"/>
                </a:solidFill>
                <a:effectLst/>
              </a:rPr>
              <a:t>StrOutputParser</a:t>
            </a:r>
            <a:br>
              <a:rPr lang="en-US" altLang="zh-CN" sz="900" dirty="0">
                <a:solidFill>
                  <a:srgbClr val="6F42C1"/>
                </a:solidFill>
                <a:effectLst/>
              </a:rPr>
            </a:br>
            <a:r>
              <a:rPr lang="en-US" altLang="zh-CN" sz="900" dirty="0">
                <a:solidFill>
                  <a:srgbClr val="D73A49"/>
                </a:solidFill>
                <a:effectLst/>
              </a:rPr>
              <a:t>from </a:t>
            </a:r>
            <a:r>
              <a:rPr lang="en-US" altLang="zh-CN" sz="900" dirty="0" err="1">
                <a:solidFill>
                  <a:srgbClr val="6F42C1"/>
                </a:solidFill>
                <a:effectLst/>
              </a:rPr>
              <a:t>langchain_core.prompts</a:t>
            </a:r>
            <a:r>
              <a:rPr lang="en-US" altLang="zh-CN" sz="900" dirty="0">
                <a:solidFill>
                  <a:srgbClr val="6F42C1"/>
                </a:solidFill>
                <a:effectLst/>
              </a:rPr>
              <a:t> </a:t>
            </a:r>
            <a:r>
              <a:rPr lang="en-US" altLang="zh-CN" sz="900" dirty="0">
                <a:solidFill>
                  <a:srgbClr val="D73A49"/>
                </a:solidFill>
                <a:effectLst/>
              </a:rPr>
              <a:t>import </a:t>
            </a:r>
            <a:r>
              <a:rPr lang="en-US" altLang="zh-CN" sz="900" dirty="0" err="1">
                <a:solidFill>
                  <a:srgbClr val="6F42C1"/>
                </a:solidFill>
                <a:effectLst/>
              </a:rPr>
              <a:t>ChatPromptTemplate</a:t>
            </a:r>
            <a:r>
              <a:rPr lang="en-US" altLang="zh-CN" sz="900" dirty="0">
                <a:solidFill>
                  <a:srgbClr val="000000"/>
                </a:solidFill>
                <a:effectLst/>
              </a:rPr>
              <a:t>, </a:t>
            </a:r>
            <a:r>
              <a:rPr lang="en-US" altLang="zh-CN" sz="900" dirty="0" err="1">
                <a:solidFill>
                  <a:srgbClr val="6F42C1"/>
                </a:solidFill>
                <a:effectLst/>
              </a:rPr>
              <a:t>MessagesPlaceholder</a:t>
            </a:r>
            <a:br>
              <a:rPr lang="en-US" altLang="zh-CN" sz="900" dirty="0">
                <a:solidFill>
                  <a:srgbClr val="6F42C1"/>
                </a:solidFill>
                <a:effectLst/>
              </a:rPr>
            </a:br>
            <a:r>
              <a:rPr lang="en-US" altLang="zh-CN" sz="900" dirty="0">
                <a:solidFill>
                  <a:srgbClr val="D73A49"/>
                </a:solidFill>
                <a:effectLst/>
              </a:rPr>
              <a:t>from </a:t>
            </a:r>
            <a:r>
              <a:rPr lang="en-US" altLang="zh-CN" sz="900" dirty="0" err="1">
                <a:solidFill>
                  <a:srgbClr val="6F42C1"/>
                </a:solidFill>
                <a:effectLst/>
              </a:rPr>
              <a:t>langchain_core.messages</a:t>
            </a:r>
            <a:r>
              <a:rPr lang="en-US" altLang="zh-CN" sz="900" dirty="0">
                <a:solidFill>
                  <a:srgbClr val="6F42C1"/>
                </a:solidFill>
                <a:effectLst/>
              </a:rPr>
              <a:t> </a:t>
            </a:r>
            <a:r>
              <a:rPr lang="en-US" altLang="zh-CN" sz="900" dirty="0">
                <a:solidFill>
                  <a:srgbClr val="D73A49"/>
                </a:solidFill>
                <a:effectLst/>
              </a:rPr>
              <a:t>import </a:t>
            </a:r>
            <a:r>
              <a:rPr lang="en-US" altLang="zh-CN" sz="900" dirty="0" err="1">
                <a:solidFill>
                  <a:srgbClr val="6F42C1"/>
                </a:solidFill>
                <a:effectLst/>
              </a:rPr>
              <a:t>HumanMessage</a:t>
            </a:r>
            <a:r>
              <a:rPr lang="en-US" altLang="zh-CN" sz="900" dirty="0">
                <a:solidFill>
                  <a:srgbClr val="000000"/>
                </a:solidFill>
                <a:effectLst/>
              </a:rPr>
              <a:t>, </a:t>
            </a:r>
            <a:r>
              <a:rPr lang="en-US" altLang="zh-CN" sz="900" dirty="0" err="1">
                <a:solidFill>
                  <a:srgbClr val="6F42C1"/>
                </a:solidFill>
                <a:effectLst/>
              </a:rPr>
              <a:t>AIMessage</a:t>
            </a:r>
            <a:br>
              <a:rPr lang="en-US" altLang="zh-CN" sz="900" dirty="0">
                <a:solidFill>
                  <a:srgbClr val="6F42C1"/>
                </a:solidFill>
                <a:effectLst/>
              </a:rPr>
            </a:br>
            <a:r>
              <a:rPr lang="en-US" altLang="zh-CN" sz="900" dirty="0">
                <a:solidFill>
                  <a:srgbClr val="000000"/>
                </a:solidFill>
                <a:effectLst/>
              </a:rPr>
              <a:t>prompt </a:t>
            </a:r>
            <a:r>
              <a:rPr lang="en-US" altLang="zh-CN" sz="900" dirty="0">
                <a:solidFill>
                  <a:srgbClr val="B31D28"/>
                </a:solidFill>
                <a:effectLst/>
              </a:rPr>
              <a:t>= </a:t>
            </a:r>
            <a:r>
              <a:rPr lang="en-US" altLang="zh-CN" sz="900" dirty="0" err="1">
                <a:solidFill>
                  <a:srgbClr val="6F42C1"/>
                </a:solidFill>
                <a:effectLst/>
              </a:rPr>
              <a:t>ChatPromptTemplate</a:t>
            </a:r>
            <a:r>
              <a:rPr lang="en-US" altLang="zh-CN" sz="900" dirty="0" err="1">
                <a:solidFill>
                  <a:srgbClr val="000000"/>
                </a:solidFill>
                <a:effectLst/>
              </a:rPr>
              <a:t>.</a:t>
            </a:r>
            <a:r>
              <a:rPr lang="en-US" altLang="zh-CN" sz="900" dirty="0" err="1">
                <a:solidFill>
                  <a:srgbClr val="6F42C1"/>
                </a:solidFill>
                <a:effectLst/>
              </a:rPr>
              <a:t>from_messages</a:t>
            </a:r>
            <a:r>
              <a:rPr lang="en-US" altLang="zh-CN" sz="900" dirty="0">
                <a:solidFill>
                  <a:srgbClr val="000000"/>
                </a:solidFill>
                <a:effectLst/>
              </a:rPr>
              <a:t>(</a:t>
            </a:r>
            <a:br>
              <a:rPr lang="en-US" altLang="zh-CN" sz="900" dirty="0">
                <a:solidFill>
                  <a:srgbClr val="000000"/>
                </a:solidFill>
                <a:effectLst/>
              </a:rPr>
            </a:br>
            <a:r>
              <a:rPr lang="en-US" altLang="zh-CN" sz="900" dirty="0">
                <a:solidFill>
                  <a:srgbClr val="000000"/>
                </a:solidFill>
                <a:effectLst/>
              </a:rPr>
              <a:t>    [</a:t>
            </a:r>
            <a:br>
              <a:rPr lang="en-US" altLang="zh-CN" sz="900" dirty="0">
                <a:solidFill>
                  <a:srgbClr val="000000"/>
                </a:solidFill>
                <a:effectLst/>
              </a:rPr>
            </a:br>
            <a:r>
              <a:rPr lang="en-US" altLang="zh-CN" sz="900" dirty="0">
                <a:solidFill>
                  <a:srgbClr val="000000"/>
                </a:solidFill>
                <a:effectLst/>
              </a:rPr>
              <a:t>        (</a:t>
            </a:r>
            <a:r>
              <a:rPr lang="en-US" altLang="zh-CN" sz="900" dirty="0">
                <a:solidFill>
                  <a:srgbClr val="032F62"/>
                </a:solidFill>
                <a:effectLst/>
              </a:rPr>
              <a:t>“system”</a:t>
            </a:r>
            <a:r>
              <a:rPr lang="en-US" altLang="zh-CN" sz="900" dirty="0">
                <a:solidFill>
                  <a:srgbClr val="000000"/>
                </a:solidFill>
                <a:effectLst/>
              </a:rPr>
              <a:t>, </a:t>
            </a:r>
            <a:r>
              <a:rPr lang="en-US" altLang="zh-CN" sz="900" dirty="0">
                <a:solidFill>
                  <a:srgbClr val="032F62"/>
                </a:solidFill>
                <a:effectLst/>
              </a:rPr>
              <a:t>“</a:t>
            </a:r>
            <a:r>
              <a:rPr lang="zh-CN" altLang="en-US" sz="900" dirty="0">
                <a:solidFill>
                  <a:srgbClr val="032F62"/>
                </a:solidFill>
                <a:effectLst/>
                <a:latin typeface="Menlo-Regular" panose="020B0609030804020204" pitchFamily="49" charset="0"/>
              </a:rPr>
              <a:t>给出每个单词的反义词</a:t>
            </a:r>
            <a:r>
              <a:rPr lang="en-US" altLang="zh-CN" sz="900" dirty="0">
                <a:solidFill>
                  <a:srgbClr val="032F62"/>
                </a:solidFill>
                <a:effectLst/>
              </a:rPr>
              <a:t>”</a:t>
            </a:r>
            <a:r>
              <a:rPr lang="en-US" altLang="zh-CN" sz="900" dirty="0">
                <a:solidFill>
                  <a:srgbClr val="000000"/>
                </a:solidFill>
                <a:effectLst/>
              </a:rPr>
              <a:t>),</a:t>
            </a:r>
            <a:br>
              <a:rPr lang="en-US" altLang="zh-CN" sz="900" dirty="0">
                <a:solidFill>
                  <a:srgbClr val="000000"/>
                </a:solidFill>
                <a:effectLst/>
              </a:rPr>
            </a:br>
            <a:r>
              <a:rPr lang="en-US" altLang="zh-CN" sz="900" dirty="0">
                <a:solidFill>
                  <a:srgbClr val="000000"/>
                </a:solidFill>
                <a:effectLst/>
              </a:rPr>
              <a:t>        </a:t>
            </a:r>
            <a:r>
              <a:rPr lang="en-US" altLang="zh-CN" sz="900" dirty="0">
                <a:solidFill>
                  <a:srgbClr val="969896"/>
                </a:solidFill>
                <a:effectLst/>
              </a:rPr>
              <a:t># </a:t>
            </a:r>
            <a:r>
              <a:rPr lang="zh-CN" altLang="en-US" sz="900" dirty="0">
                <a:solidFill>
                  <a:srgbClr val="969896"/>
                </a:solidFill>
                <a:effectLst/>
                <a:latin typeface="Menlo-Regular" panose="020B0609030804020204" pitchFamily="49" charset="0"/>
              </a:rPr>
              <a:t>存储多轮对话的历史记录</a:t>
            </a:r>
            <a:r>
              <a:rPr lang="zh-CN" altLang="en-US" sz="900" dirty="0">
                <a:solidFill>
                  <a:srgbClr val="969896"/>
                </a:solidFill>
                <a:effectLst/>
              </a:rPr>
              <a:t>  </a:t>
            </a:r>
            <a:r>
              <a:rPr lang="en-US" altLang="zh-CN" sz="900" dirty="0">
                <a:solidFill>
                  <a:srgbClr val="969896"/>
                </a:solidFill>
                <a:effectLst/>
              </a:rPr>
              <a:t>history</a:t>
            </a:r>
            <a:r>
              <a:rPr lang="zh-CN" altLang="en-US" sz="900" dirty="0">
                <a:solidFill>
                  <a:srgbClr val="969896"/>
                </a:solidFill>
                <a:effectLst/>
                <a:latin typeface="Menlo-Regular" panose="020B0609030804020204" pitchFamily="49" charset="0"/>
              </a:rPr>
              <a:t>是占位符名称</a:t>
            </a:r>
            <a:r>
              <a:rPr lang="en-US" altLang="zh-CN" sz="900" dirty="0">
                <a:solidFill>
                  <a:srgbClr val="969896"/>
                </a:solidFill>
                <a:effectLst/>
              </a:rPr>
              <a:t>,</a:t>
            </a:r>
            <a:r>
              <a:rPr lang="zh-CN" altLang="en-US" sz="900" dirty="0">
                <a:solidFill>
                  <a:srgbClr val="969896"/>
                </a:solidFill>
                <a:effectLst/>
                <a:latin typeface="Menlo-Regular" panose="020B0609030804020204" pitchFamily="49" charset="0"/>
              </a:rPr>
              <a:t>后续从字典按</a:t>
            </a:r>
            <a:r>
              <a:rPr lang="en-US" altLang="zh-CN" sz="900" dirty="0">
                <a:solidFill>
                  <a:srgbClr val="969896"/>
                </a:solidFill>
                <a:effectLst/>
              </a:rPr>
              <a:t>history</a:t>
            </a:r>
            <a:r>
              <a:rPr lang="zh-CN" altLang="en-US" sz="900" dirty="0">
                <a:solidFill>
                  <a:srgbClr val="969896"/>
                </a:solidFill>
                <a:effectLst/>
                <a:latin typeface="Menlo-Regular" panose="020B0609030804020204" pitchFamily="49" charset="0"/>
              </a:rPr>
              <a:t>作为</a:t>
            </a:r>
            <a:r>
              <a:rPr lang="en-US" altLang="zh-CN" sz="900" dirty="0">
                <a:solidFill>
                  <a:srgbClr val="969896"/>
                </a:solidFill>
                <a:effectLst/>
              </a:rPr>
              <a:t>key</a:t>
            </a:r>
            <a:r>
              <a:rPr lang="zh-CN" altLang="en-US" sz="900" dirty="0">
                <a:solidFill>
                  <a:srgbClr val="969896"/>
                </a:solidFill>
                <a:effectLst/>
                <a:latin typeface="Menlo-Regular" panose="020B0609030804020204" pitchFamily="49" charset="0"/>
              </a:rPr>
              <a:t>取</a:t>
            </a:r>
            <a:r>
              <a:rPr lang="en-US" altLang="zh-CN" sz="900" dirty="0">
                <a:solidFill>
                  <a:srgbClr val="969896"/>
                </a:solidFill>
                <a:effectLst/>
              </a:rPr>
              <a:t>value</a:t>
            </a:r>
            <a:r>
              <a:rPr lang="zh-CN" altLang="en-US" sz="900" dirty="0">
                <a:solidFill>
                  <a:srgbClr val="969896"/>
                </a:solidFill>
                <a:effectLst/>
                <a:latin typeface="Menlo-Regular" panose="020B0609030804020204" pitchFamily="49" charset="0"/>
              </a:rPr>
              <a:t>替代内容</a:t>
            </a:r>
            <a:br>
              <a:rPr lang="zh-CN" altLang="en-US" sz="900" dirty="0">
                <a:solidFill>
                  <a:srgbClr val="969896"/>
                </a:solidFill>
                <a:effectLst/>
                <a:latin typeface="Menlo-Regular" panose="020B0609030804020204" pitchFamily="49" charset="0"/>
              </a:rPr>
            </a:br>
            <a:r>
              <a:rPr lang="zh-CN" altLang="en-US" sz="900" dirty="0">
                <a:solidFill>
                  <a:srgbClr val="969896"/>
                </a:solidFill>
                <a:effectLst/>
                <a:latin typeface="Menlo-Regular" panose="020B0609030804020204" pitchFamily="49" charset="0"/>
              </a:rPr>
              <a:t>        </a:t>
            </a:r>
            <a:r>
              <a:rPr lang="en-US" altLang="zh-CN" sz="900" dirty="0" err="1">
                <a:solidFill>
                  <a:srgbClr val="6F42C1"/>
                </a:solidFill>
                <a:effectLst/>
              </a:rPr>
              <a:t>MessagesPlaceholder</a:t>
            </a:r>
            <a:r>
              <a:rPr lang="en-US" altLang="zh-CN" sz="900" dirty="0">
                <a:solidFill>
                  <a:srgbClr val="000000"/>
                </a:solidFill>
                <a:effectLst/>
              </a:rPr>
              <a:t>(</a:t>
            </a:r>
            <a:r>
              <a:rPr lang="en-US" altLang="zh-CN" sz="900" dirty="0">
                <a:solidFill>
                  <a:srgbClr val="032F62"/>
                </a:solidFill>
                <a:effectLst/>
              </a:rPr>
              <a:t>“history”</a:t>
            </a:r>
            <a:r>
              <a:rPr lang="en-US" altLang="zh-CN" sz="900" dirty="0">
                <a:solidFill>
                  <a:srgbClr val="000000"/>
                </a:solidFill>
                <a:effectLst/>
              </a:rPr>
              <a:t>),</a:t>
            </a:r>
            <a:br>
              <a:rPr lang="en-US" altLang="zh-CN" sz="900" dirty="0">
                <a:solidFill>
                  <a:srgbClr val="000000"/>
                </a:solidFill>
                <a:effectLst/>
              </a:rPr>
            </a:br>
            <a:r>
              <a:rPr lang="en-US" altLang="zh-CN" sz="900" dirty="0">
                <a:solidFill>
                  <a:srgbClr val="000000"/>
                </a:solidFill>
                <a:effectLst/>
              </a:rPr>
              <a:t>        (</a:t>
            </a:r>
            <a:r>
              <a:rPr lang="en-US" altLang="zh-CN" sz="900" dirty="0">
                <a:solidFill>
                  <a:srgbClr val="032F62"/>
                </a:solidFill>
                <a:effectLst/>
              </a:rPr>
              <a:t>“human”</a:t>
            </a:r>
            <a:r>
              <a:rPr lang="en-US" altLang="zh-CN" sz="900" dirty="0">
                <a:solidFill>
                  <a:srgbClr val="000000"/>
                </a:solidFill>
                <a:effectLst/>
              </a:rPr>
              <a:t>, </a:t>
            </a:r>
            <a:r>
              <a:rPr lang="en-US" altLang="zh-CN" sz="900" dirty="0">
                <a:solidFill>
                  <a:srgbClr val="032F62"/>
                </a:solidFill>
                <a:effectLst/>
              </a:rPr>
              <a:t>“{question}”</a:t>
            </a:r>
            <a:r>
              <a:rPr lang="en-US" altLang="zh-CN" sz="900" dirty="0">
                <a:solidFill>
                  <a:srgbClr val="000000"/>
                </a:solidFill>
                <a:effectLst/>
              </a:rPr>
              <a:t>)</a:t>
            </a:r>
            <a:br>
              <a:rPr lang="en-US" altLang="zh-CN" sz="900" dirty="0">
                <a:solidFill>
                  <a:srgbClr val="000000"/>
                </a:solidFill>
                <a:effectLst/>
              </a:rPr>
            </a:br>
            <a:r>
              <a:rPr lang="en-US" altLang="zh-CN" sz="900" dirty="0">
                <a:solidFill>
                  <a:srgbClr val="000000"/>
                </a:solidFill>
                <a:effectLst/>
              </a:rPr>
              <a:t>    ]</a:t>
            </a:r>
            <a:br>
              <a:rPr lang="en-US" altLang="zh-CN" sz="900" dirty="0">
                <a:solidFill>
                  <a:srgbClr val="000000"/>
                </a:solidFill>
                <a:effectLst/>
              </a:rPr>
            </a:br>
            <a:r>
              <a:rPr lang="en-US" altLang="zh-CN" sz="900" dirty="0">
                <a:solidFill>
                  <a:srgbClr val="000000"/>
                </a:solidFill>
                <a:effectLst/>
              </a:rPr>
              <a:t>)</a:t>
            </a:r>
            <a:br>
              <a:rPr lang="en-US" altLang="zh-CN" sz="900" dirty="0">
                <a:solidFill>
                  <a:srgbClr val="000000"/>
                </a:solidFill>
                <a:effectLst/>
              </a:rPr>
            </a:br>
            <a:r>
              <a:rPr lang="en-US" altLang="zh-CN" sz="900" dirty="0">
                <a:solidFill>
                  <a:srgbClr val="000000"/>
                </a:solidFill>
                <a:effectLst/>
              </a:rPr>
              <a:t>model </a:t>
            </a:r>
            <a:r>
              <a:rPr lang="en-US" altLang="zh-CN" sz="900" dirty="0">
                <a:solidFill>
                  <a:srgbClr val="B31D28"/>
                </a:solidFill>
                <a:effectLst/>
              </a:rPr>
              <a:t>= </a:t>
            </a:r>
            <a:r>
              <a:rPr lang="en-US" altLang="zh-CN" sz="900" dirty="0" err="1">
                <a:solidFill>
                  <a:srgbClr val="6F42C1"/>
                </a:solidFill>
                <a:effectLst/>
              </a:rPr>
              <a:t>ChatTongyi</a:t>
            </a:r>
            <a:r>
              <a:rPr lang="en-US" altLang="zh-CN" sz="900" dirty="0">
                <a:solidFill>
                  <a:srgbClr val="000000"/>
                </a:solidFill>
                <a:effectLst/>
              </a:rPr>
              <a:t>(model</a:t>
            </a:r>
            <a:r>
              <a:rPr lang="en-US" altLang="zh-CN" sz="900" dirty="0">
                <a:solidFill>
                  <a:srgbClr val="B31D28"/>
                </a:solidFill>
                <a:effectLst/>
              </a:rPr>
              <a:t>=</a:t>
            </a:r>
            <a:r>
              <a:rPr lang="en-US" altLang="zh-CN" sz="900" dirty="0">
                <a:solidFill>
                  <a:srgbClr val="032F62"/>
                </a:solidFill>
                <a:effectLst/>
              </a:rPr>
              <a:t>“qwen3-max”</a:t>
            </a:r>
            <a:r>
              <a:rPr lang="en-US" altLang="zh-CN" sz="900" dirty="0">
                <a:solidFill>
                  <a:srgbClr val="000000"/>
                </a:solidFill>
                <a:effectLst/>
              </a:rPr>
              <a:t>)</a:t>
            </a:r>
            <a:br>
              <a:rPr lang="en-US" altLang="zh-CN" sz="900" dirty="0">
                <a:solidFill>
                  <a:srgbClr val="000000"/>
                </a:solidFill>
                <a:effectLst/>
              </a:rPr>
            </a:br>
            <a:r>
              <a:rPr lang="en-US" altLang="zh-CN" sz="900" dirty="0">
                <a:solidFill>
                  <a:srgbClr val="969896"/>
                </a:solidFill>
                <a:effectLst/>
              </a:rPr>
              <a:t># </a:t>
            </a:r>
            <a:r>
              <a:rPr lang="en-US" altLang="zh-CN" sz="900" dirty="0" err="1">
                <a:solidFill>
                  <a:srgbClr val="969896"/>
                </a:solidFill>
                <a:effectLst/>
              </a:rPr>
              <a:t>StrOutputParser</a:t>
            </a:r>
            <a:r>
              <a:rPr lang="en-US" altLang="zh-CN" sz="900" dirty="0">
                <a:solidFill>
                  <a:srgbClr val="969896"/>
                </a:solidFill>
                <a:effectLst/>
              </a:rPr>
              <a:t>() LangChain</a:t>
            </a:r>
            <a:r>
              <a:rPr lang="zh-CN" altLang="en-US" sz="900" dirty="0">
                <a:solidFill>
                  <a:srgbClr val="969896"/>
                </a:solidFill>
                <a:effectLst/>
                <a:latin typeface="Menlo-Regular" panose="020B0609030804020204" pitchFamily="49" charset="0"/>
              </a:rPr>
              <a:t>内置的结果解析器</a:t>
            </a:r>
            <a:r>
              <a:rPr lang="en-US" altLang="zh-CN" sz="900" dirty="0">
                <a:solidFill>
                  <a:srgbClr val="969896"/>
                </a:solidFill>
                <a:effectLst/>
              </a:rPr>
              <a:t>,</a:t>
            </a:r>
            <a:r>
              <a:rPr lang="zh-CN" altLang="en-US" sz="900" dirty="0">
                <a:solidFill>
                  <a:srgbClr val="969896"/>
                </a:solidFill>
                <a:effectLst/>
                <a:latin typeface="Menlo-Regular" panose="020B0609030804020204" pitchFamily="49" charset="0"/>
              </a:rPr>
              <a:t>可以直接提取结果文本内容</a:t>
            </a:r>
            <a:r>
              <a:rPr lang="en-US" altLang="zh-CN" sz="900" dirty="0">
                <a:solidFill>
                  <a:srgbClr val="969896"/>
                </a:solidFill>
                <a:effectLst/>
              </a:rPr>
              <a:t>,</a:t>
            </a:r>
            <a:r>
              <a:rPr lang="zh-CN" altLang="en-US" sz="900" dirty="0">
                <a:solidFill>
                  <a:srgbClr val="969896"/>
                </a:solidFill>
                <a:effectLst/>
                <a:latin typeface="Menlo-Regular" panose="020B0609030804020204" pitchFamily="49" charset="0"/>
              </a:rPr>
              <a:t>剔除其余元数据信息</a:t>
            </a:r>
            <a:br>
              <a:rPr lang="zh-CN" altLang="en-US" sz="900" dirty="0">
                <a:solidFill>
                  <a:srgbClr val="969896"/>
                </a:solidFill>
                <a:effectLst/>
                <a:latin typeface="Menlo-Regular" panose="020B0609030804020204" pitchFamily="49" charset="0"/>
              </a:rPr>
            </a:br>
            <a:r>
              <a:rPr lang="en-US" altLang="zh-CN" sz="900" dirty="0">
                <a:solidFill>
                  <a:srgbClr val="000000"/>
                </a:solidFill>
                <a:effectLst/>
              </a:rPr>
              <a:t>chain </a:t>
            </a:r>
            <a:r>
              <a:rPr lang="en-US" altLang="zh-CN" sz="900" dirty="0">
                <a:solidFill>
                  <a:srgbClr val="B31D28"/>
                </a:solidFill>
                <a:effectLst/>
              </a:rPr>
              <a:t>= </a:t>
            </a:r>
            <a:r>
              <a:rPr lang="en-US" altLang="zh-CN" sz="900" dirty="0">
                <a:solidFill>
                  <a:srgbClr val="000000"/>
                </a:solidFill>
                <a:effectLst/>
              </a:rPr>
              <a:t>prompt </a:t>
            </a:r>
            <a:r>
              <a:rPr lang="en-US" altLang="zh-CN" sz="900" dirty="0">
                <a:solidFill>
                  <a:srgbClr val="B31D28"/>
                </a:solidFill>
                <a:effectLst/>
              </a:rPr>
              <a:t>| </a:t>
            </a:r>
            <a:r>
              <a:rPr lang="en-US" altLang="zh-CN" sz="900" dirty="0">
                <a:solidFill>
                  <a:srgbClr val="000000"/>
                </a:solidFill>
                <a:effectLst/>
              </a:rPr>
              <a:t>model </a:t>
            </a:r>
            <a:r>
              <a:rPr lang="en-US" altLang="zh-CN" sz="900" dirty="0">
                <a:solidFill>
                  <a:srgbClr val="B31D28"/>
                </a:solidFill>
                <a:effectLst/>
              </a:rPr>
              <a:t>| </a:t>
            </a:r>
            <a:r>
              <a:rPr lang="en-US" altLang="zh-CN" sz="900" dirty="0" err="1">
                <a:solidFill>
                  <a:srgbClr val="6F42C1"/>
                </a:solidFill>
                <a:effectLst/>
              </a:rPr>
              <a:t>StrOutputParser</a:t>
            </a:r>
            <a:r>
              <a:rPr lang="en-US" altLang="zh-CN" sz="900" dirty="0">
                <a:solidFill>
                  <a:srgbClr val="000000"/>
                </a:solidFill>
                <a:effectLst/>
              </a:rPr>
              <a:t>()</a:t>
            </a:r>
            <a:br>
              <a:rPr lang="en-US" altLang="zh-CN" sz="900" dirty="0">
                <a:solidFill>
                  <a:srgbClr val="000000"/>
                </a:solidFill>
                <a:effectLst/>
              </a:rPr>
            </a:br>
            <a:r>
              <a:rPr lang="en-US" altLang="zh-CN" sz="900" dirty="0">
                <a:solidFill>
                  <a:srgbClr val="969896"/>
                </a:solidFill>
                <a:effectLst/>
              </a:rPr>
              <a:t># </a:t>
            </a:r>
            <a:r>
              <a:rPr lang="zh-CN" altLang="en-US" sz="900" dirty="0">
                <a:solidFill>
                  <a:srgbClr val="969896"/>
                </a:solidFill>
                <a:effectLst/>
                <a:latin typeface="Menlo-Regular" panose="020B0609030804020204" pitchFamily="49" charset="0"/>
              </a:rPr>
              <a:t>无历史会话的提问</a:t>
            </a:r>
            <a:br>
              <a:rPr lang="zh-CN" altLang="en-US" sz="900" dirty="0">
                <a:solidFill>
                  <a:srgbClr val="969896"/>
                </a:solidFill>
                <a:effectLst/>
                <a:latin typeface="Menlo-Regular" panose="020B0609030804020204" pitchFamily="49" charset="0"/>
              </a:rPr>
            </a:br>
            <a:r>
              <a:rPr lang="en-US" altLang="zh-CN" sz="900" dirty="0">
                <a:solidFill>
                  <a:srgbClr val="D73A49"/>
                </a:solidFill>
                <a:effectLst/>
              </a:rPr>
              <a:t>for </a:t>
            </a:r>
            <a:r>
              <a:rPr lang="en-US" altLang="zh-CN" sz="900" dirty="0">
                <a:solidFill>
                  <a:srgbClr val="000000"/>
                </a:solidFill>
                <a:effectLst/>
              </a:rPr>
              <a:t>chunk </a:t>
            </a:r>
            <a:r>
              <a:rPr lang="en-US" altLang="zh-CN" sz="900" dirty="0">
                <a:solidFill>
                  <a:srgbClr val="D73A49"/>
                </a:solidFill>
                <a:effectLst/>
              </a:rPr>
              <a:t>in </a:t>
            </a:r>
            <a:r>
              <a:rPr lang="en-US" altLang="zh-CN" sz="900" dirty="0" err="1">
                <a:solidFill>
                  <a:srgbClr val="000000"/>
                </a:solidFill>
                <a:effectLst/>
              </a:rPr>
              <a:t>chain.</a:t>
            </a:r>
            <a:r>
              <a:rPr lang="en-US" altLang="zh-CN" sz="900" dirty="0" err="1">
                <a:solidFill>
                  <a:srgbClr val="6F42C1"/>
                </a:solidFill>
                <a:effectLst/>
              </a:rPr>
              <a:t>stream</a:t>
            </a:r>
            <a:r>
              <a:rPr lang="en-US" altLang="zh-CN" sz="900" dirty="0">
                <a:solidFill>
                  <a:srgbClr val="000000"/>
                </a:solidFill>
                <a:effectLst/>
              </a:rPr>
              <a:t>(input</a:t>
            </a:r>
            <a:r>
              <a:rPr lang="en-US" altLang="zh-CN" sz="900" dirty="0">
                <a:solidFill>
                  <a:srgbClr val="B31D28"/>
                </a:solidFill>
                <a:effectLst/>
              </a:rPr>
              <a:t>=</a:t>
            </a:r>
            <a:r>
              <a:rPr lang="en-US" altLang="zh-CN" sz="900" dirty="0">
                <a:solidFill>
                  <a:srgbClr val="000000"/>
                </a:solidFill>
                <a:effectLst/>
              </a:rPr>
              <a:t>{</a:t>
            </a:r>
            <a:r>
              <a:rPr lang="en-US" altLang="zh-CN" sz="900" dirty="0">
                <a:solidFill>
                  <a:srgbClr val="032F62"/>
                </a:solidFill>
                <a:effectLst/>
              </a:rPr>
              <a:t>“history”</a:t>
            </a:r>
            <a:r>
              <a:rPr lang="en-US" altLang="zh-CN" sz="900" dirty="0">
                <a:solidFill>
                  <a:srgbClr val="B31D28"/>
                </a:solidFill>
                <a:effectLst/>
              </a:rPr>
              <a:t>: </a:t>
            </a:r>
            <a:r>
              <a:rPr lang="en-US" altLang="zh-CN" sz="900" dirty="0">
                <a:solidFill>
                  <a:srgbClr val="000000"/>
                </a:solidFill>
                <a:effectLst/>
              </a:rPr>
              <a:t>[], </a:t>
            </a:r>
            <a:r>
              <a:rPr lang="en-US" altLang="zh-CN" sz="900" dirty="0">
                <a:solidFill>
                  <a:srgbClr val="032F62"/>
                </a:solidFill>
                <a:effectLst/>
              </a:rPr>
              <a:t>“question”</a:t>
            </a:r>
            <a:r>
              <a:rPr lang="en-US" altLang="zh-CN" sz="900" dirty="0">
                <a:solidFill>
                  <a:srgbClr val="B31D28"/>
                </a:solidFill>
                <a:effectLst/>
              </a:rPr>
              <a:t>: </a:t>
            </a:r>
            <a:r>
              <a:rPr lang="en-US" altLang="zh-CN" sz="900" dirty="0">
                <a:solidFill>
                  <a:srgbClr val="032F62"/>
                </a:solidFill>
                <a:effectLst/>
              </a:rPr>
              <a:t>“</a:t>
            </a:r>
            <a:r>
              <a:rPr lang="zh-CN" altLang="en-US" sz="900" dirty="0">
                <a:solidFill>
                  <a:srgbClr val="032F62"/>
                </a:solidFill>
                <a:effectLst/>
                <a:latin typeface="Menlo-Regular" panose="020B0609030804020204" pitchFamily="49" charset="0"/>
              </a:rPr>
              <a:t>粗</a:t>
            </a:r>
            <a:r>
              <a:rPr lang="en-US" altLang="zh-CN" sz="900" dirty="0">
                <a:solidFill>
                  <a:srgbClr val="032F62"/>
                </a:solidFill>
                <a:effectLst/>
              </a:rPr>
              <a:t>”</a:t>
            </a:r>
            <a:r>
              <a:rPr lang="en-US" altLang="zh-CN" sz="900" dirty="0">
                <a:solidFill>
                  <a:srgbClr val="000000"/>
                </a:solidFill>
                <a:effectLst/>
              </a:rPr>
              <a:t>})</a:t>
            </a:r>
            <a:r>
              <a:rPr lang="en-US" altLang="zh-CN" sz="900" dirty="0">
                <a:solidFill>
                  <a:srgbClr val="B31D28"/>
                </a:solidFill>
                <a:effectLst/>
              </a:rPr>
              <a:t>:</a:t>
            </a:r>
            <a:br>
              <a:rPr lang="en-US" altLang="zh-CN" sz="900" dirty="0">
                <a:solidFill>
                  <a:srgbClr val="B31D28"/>
                </a:solidFill>
                <a:effectLst/>
              </a:rPr>
            </a:br>
            <a:r>
              <a:rPr lang="en-US" altLang="zh-CN" sz="900" dirty="0">
                <a:solidFill>
                  <a:srgbClr val="B31D28"/>
                </a:solidFill>
                <a:effectLst/>
              </a:rPr>
              <a:t>    </a:t>
            </a:r>
            <a:r>
              <a:rPr lang="en-US" altLang="zh-CN" sz="900" dirty="0">
                <a:solidFill>
                  <a:srgbClr val="000000"/>
                </a:solidFill>
                <a:effectLst/>
              </a:rPr>
              <a:t>print(chunk)</a:t>
            </a:r>
            <a:br>
              <a:rPr lang="en-US" altLang="zh-CN" sz="900" dirty="0">
                <a:solidFill>
                  <a:srgbClr val="000000"/>
                </a:solidFill>
                <a:effectLst/>
              </a:rPr>
            </a:br>
            <a:r>
              <a:rPr lang="en-US" altLang="zh-CN" sz="900" dirty="0">
                <a:solidFill>
                  <a:srgbClr val="000000"/>
                </a:solidFill>
                <a:effectLst/>
              </a:rPr>
              <a:t>print(</a:t>
            </a:r>
            <a:r>
              <a:rPr lang="en-US" altLang="zh-CN" sz="900" dirty="0">
                <a:solidFill>
                  <a:srgbClr val="032F62"/>
                </a:solidFill>
                <a:effectLst/>
              </a:rPr>
              <a:t>“*”</a:t>
            </a:r>
            <a:r>
              <a:rPr lang="en-US" altLang="zh-CN" sz="900" dirty="0">
                <a:solidFill>
                  <a:srgbClr val="B31D28"/>
                </a:solidFill>
                <a:effectLst/>
              </a:rPr>
              <a:t>*</a:t>
            </a:r>
            <a:r>
              <a:rPr lang="en-US" altLang="zh-CN" sz="900" dirty="0">
                <a:solidFill>
                  <a:srgbClr val="005CC5"/>
                </a:solidFill>
                <a:effectLst/>
              </a:rPr>
              <a:t>20</a:t>
            </a:r>
            <a:r>
              <a:rPr lang="en-US" altLang="zh-CN" sz="900" dirty="0">
                <a:solidFill>
                  <a:srgbClr val="000000"/>
                </a:solidFill>
                <a:effectLst/>
              </a:rPr>
              <a:t>)</a:t>
            </a:r>
            <a:br>
              <a:rPr lang="zh-CN" altLang="en-US" sz="900" dirty="0">
                <a:solidFill>
                  <a:srgbClr val="969896"/>
                </a:solidFill>
                <a:effectLst/>
                <a:latin typeface="Menlo-Regular" panose="020B0609030804020204" pitchFamily="49" charset="0"/>
              </a:rPr>
            </a:br>
            <a:r>
              <a:rPr lang="en-US" altLang="zh-CN" sz="900" dirty="0">
                <a:solidFill>
                  <a:srgbClr val="969896"/>
                </a:solidFill>
                <a:effectLst/>
              </a:rPr>
              <a:t>#</a:t>
            </a:r>
            <a:r>
              <a:rPr lang="zh-CN" altLang="en-US" sz="900" dirty="0">
                <a:solidFill>
                  <a:srgbClr val="969896"/>
                </a:solidFill>
                <a:effectLst/>
                <a:latin typeface="Menlo-Regular" panose="020B0609030804020204" pitchFamily="49" charset="0"/>
              </a:rPr>
              <a:t>带有历史的提问 用</a:t>
            </a:r>
            <a:r>
              <a:rPr lang="zh-CN" altLang="en-US" sz="900" dirty="0">
                <a:solidFill>
                  <a:srgbClr val="969896"/>
                </a:solidFill>
                <a:effectLst/>
              </a:rPr>
              <a:t> </a:t>
            </a:r>
            <a:r>
              <a:rPr lang="en-US" altLang="zh-CN" sz="900" dirty="0" err="1">
                <a:solidFill>
                  <a:srgbClr val="969896"/>
                </a:solidFill>
                <a:effectLst/>
              </a:rPr>
              <a:t>HumanMessage</a:t>
            </a:r>
            <a:r>
              <a:rPr lang="zh-CN" altLang="en-US" sz="900" dirty="0">
                <a:solidFill>
                  <a:srgbClr val="969896"/>
                </a:solidFill>
                <a:effectLst/>
                <a:latin typeface="Menlo-Regular" panose="020B0609030804020204" pitchFamily="49" charset="0"/>
              </a:rPr>
              <a:t>（用户消息）和</a:t>
            </a:r>
            <a:r>
              <a:rPr lang="zh-CN" altLang="en-US" sz="900" dirty="0">
                <a:solidFill>
                  <a:srgbClr val="969896"/>
                </a:solidFill>
                <a:effectLst/>
              </a:rPr>
              <a:t> </a:t>
            </a:r>
            <a:r>
              <a:rPr lang="en-US" altLang="zh-CN" sz="900" dirty="0" err="1">
                <a:solidFill>
                  <a:srgbClr val="969896"/>
                </a:solidFill>
                <a:effectLst/>
              </a:rPr>
              <a:t>AIMessage</a:t>
            </a:r>
            <a:r>
              <a:rPr lang="zh-CN" altLang="en-US" sz="900" dirty="0">
                <a:solidFill>
                  <a:srgbClr val="969896"/>
                </a:solidFill>
                <a:effectLst/>
                <a:latin typeface="Menlo-Regular" panose="020B0609030804020204" pitchFamily="49" charset="0"/>
              </a:rPr>
              <a:t>（模型消息）封装历史对话</a:t>
            </a:r>
            <a:br>
              <a:rPr lang="zh-CN" altLang="en-US" sz="900" dirty="0">
                <a:solidFill>
                  <a:srgbClr val="969896"/>
                </a:solidFill>
                <a:effectLst/>
                <a:latin typeface="Menlo-Regular" panose="020B0609030804020204" pitchFamily="49" charset="0"/>
              </a:rPr>
            </a:br>
            <a:r>
              <a:rPr lang="en-US" altLang="zh-CN" sz="900" dirty="0">
                <a:solidFill>
                  <a:srgbClr val="000000"/>
                </a:solidFill>
                <a:effectLst/>
              </a:rPr>
              <a:t>history </a:t>
            </a:r>
            <a:r>
              <a:rPr lang="en-US" altLang="zh-CN" sz="900" dirty="0">
                <a:solidFill>
                  <a:srgbClr val="B31D28"/>
                </a:solidFill>
                <a:effectLst/>
              </a:rPr>
              <a:t>= </a:t>
            </a:r>
            <a:r>
              <a:rPr lang="en-US" altLang="zh-CN" sz="900" dirty="0">
                <a:solidFill>
                  <a:srgbClr val="000000"/>
                </a:solidFill>
                <a:effectLst/>
              </a:rPr>
              <a:t>[     </a:t>
            </a:r>
            <a:r>
              <a:rPr lang="en-US" altLang="zh-CN" sz="900" dirty="0">
                <a:solidFill>
                  <a:srgbClr val="969896"/>
                </a:solidFill>
                <a:effectLst/>
              </a:rPr>
              <a:t># history </a:t>
            </a:r>
            <a:r>
              <a:rPr lang="zh-CN" altLang="en-US" sz="900" dirty="0">
                <a:solidFill>
                  <a:srgbClr val="969896"/>
                </a:solidFill>
                <a:effectLst/>
                <a:latin typeface="Menlo-Regular" panose="020B0609030804020204" pitchFamily="49" charset="0"/>
              </a:rPr>
              <a:t>要求是一个列表</a:t>
            </a:r>
            <a:r>
              <a:rPr lang="en-US" altLang="zh-CN" sz="900" dirty="0">
                <a:solidFill>
                  <a:srgbClr val="969896"/>
                </a:solidFill>
                <a:effectLst/>
              </a:rPr>
              <a:t>,</a:t>
            </a:r>
            <a:r>
              <a:rPr lang="zh-CN" altLang="en-US" sz="900" dirty="0">
                <a:solidFill>
                  <a:srgbClr val="969896"/>
                </a:solidFill>
                <a:effectLst/>
                <a:latin typeface="Menlo-Regular" panose="020B0609030804020204" pitchFamily="49" charset="0"/>
              </a:rPr>
              <a:t>内部封装用户和</a:t>
            </a:r>
            <a:r>
              <a:rPr lang="en-US" altLang="zh-CN" sz="900" dirty="0">
                <a:solidFill>
                  <a:srgbClr val="969896"/>
                </a:solidFill>
                <a:effectLst/>
              </a:rPr>
              <a:t>AI</a:t>
            </a:r>
            <a:r>
              <a:rPr lang="zh-CN" altLang="en-US" sz="900" dirty="0">
                <a:solidFill>
                  <a:srgbClr val="969896"/>
                </a:solidFill>
                <a:effectLst/>
                <a:latin typeface="Menlo-Regular" panose="020B0609030804020204" pitchFamily="49" charset="0"/>
              </a:rPr>
              <a:t>的对话记录</a:t>
            </a:r>
            <a:br>
              <a:rPr lang="zh-CN" altLang="en-US" sz="900" dirty="0">
                <a:solidFill>
                  <a:srgbClr val="969896"/>
                </a:solidFill>
                <a:effectLst/>
                <a:latin typeface="Menlo-Regular" panose="020B0609030804020204" pitchFamily="49" charset="0"/>
              </a:rPr>
            </a:br>
            <a:r>
              <a:rPr lang="zh-CN" altLang="en-US" sz="900" dirty="0">
                <a:solidFill>
                  <a:srgbClr val="969896"/>
                </a:solidFill>
                <a:effectLst/>
                <a:latin typeface="Menlo-Regular" panose="020B0609030804020204" pitchFamily="49" charset="0"/>
              </a:rPr>
              <a:t>    </a:t>
            </a:r>
            <a:r>
              <a:rPr lang="en-US" altLang="zh-CN" sz="900" dirty="0" err="1">
                <a:solidFill>
                  <a:srgbClr val="6F42C1"/>
                </a:solidFill>
                <a:effectLst/>
              </a:rPr>
              <a:t>HumanMessage</a:t>
            </a:r>
            <a:r>
              <a:rPr lang="en-US" altLang="zh-CN" sz="900" dirty="0">
                <a:solidFill>
                  <a:srgbClr val="000000"/>
                </a:solidFill>
                <a:effectLst/>
              </a:rPr>
              <a:t>(content</a:t>
            </a:r>
            <a:r>
              <a:rPr lang="en-US" altLang="zh-CN" sz="900" dirty="0">
                <a:solidFill>
                  <a:srgbClr val="B31D28"/>
                </a:solidFill>
                <a:effectLst/>
              </a:rPr>
              <a:t>=</a:t>
            </a:r>
            <a:r>
              <a:rPr lang="en-US" altLang="zh-CN" sz="900" dirty="0">
                <a:solidFill>
                  <a:srgbClr val="032F62"/>
                </a:solidFill>
                <a:effectLst/>
              </a:rPr>
              <a:t>"</a:t>
            </a:r>
            <a:r>
              <a:rPr lang="zh-CN" altLang="en-US" sz="900" dirty="0">
                <a:solidFill>
                  <a:srgbClr val="032F62"/>
                </a:solidFill>
                <a:effectLst/>
                <a:latin typeface="Menlo-Regular" panose="020B0609030804020204" pitchFamily="49" charset="0"/>
              </a:rPr>
              <a:t>开心</a:t>
            </a:r>
            <a:r>
              <a:rPr lang="en-US" altLang="zh-CN" sz="900" dirty="0">
                <a:solidFill>
                  <a:srgbClr val="032F62"/>
                </a:solidFill>
                <a:effectLst/>
              </a:rPr>
              <a:t>"</a:t>
            </a:r>
            <a:r>
              <a:rPr lang="en-US" altLang="zh-CN" sz="900" dirty="0">
                <a:solidFill>
                  <a:srgbClr val="000000"/>
                </a:solidFill>
                <a:effectLst/>
              </a:rPr>
              <a:t>),  </a:t>
            </a:r>
            <a:r>
              <a:rPr lang="en-US" altLang="zh-CN" sz="900" dirty="0">
                <a:solidFill>
                  <a:srgbClr val="969896"/>
                </a:solidFill>
                <a:effectLst/>
              </a:rPr>
              <a:t># </a:t>
            </a:r>
            <a:r>
              <a:rPr lang="zh-CN" altLang="en-US" sz="900" dirty="0">
                <a:solidFill>
                  <a:srgbClr val="969896"/>
                </a:solidFill>
                <a:effectLst/>
                <a:latin typeface="Menlo-Regular" panose="020B0609030804020204" pitchFamily="49" charset="0"/>
              </a:rPr>
              <a:t>对应</a:t>
            </a:r>
            <a:r>
              <a:rPr lang="zh-CN" altLang="en-US" sz="900" dirty="0">
                <a:solidFill>
                  <a:srgbClr val="969896"/>
                </a:solidFill>
                <a:effectLst/>
              </a:rPr>
              <a:t> </a:t>
            </a:r>
            <a:r>
              <a:rPr lang="en-US" altLang="zh-CN" sz="900" dirty="0">
                <a:solidFill>
                  <a:srgbClr val="969896"/>
                </a:solidFill>
                <a:effectLst/>
              </a:rPr>
              <a:t>("human", "</a:t>
            </a:r>
            <a:r>
              <a:rPr lang="zh-CN" altLang="en-US" sz="900" dirty="0">
                <a:solidFill>
                  <a:srgbClr val="969896"/>
                </a:solidFill>
                <a:effectLst/>
                <a:latin typeface="Menlo-Regular" panose="020B0609030804020204" pitchFamily="49" charset="0"/>
              </a:rPr>
              <a:t>开心</a:t>
            </a:r>
            <a:r>
              <a:rPr lang="en-US" altLang="zh-CN" sz="900" dirty="0">
                <a:solidFill>
                  <a:srgbClr val="969896"/>
                </a:solidFill>
                <a:effectLst/>
              </a:rPr>
              <a:t>")</a:t>
            </a:r>
            <a:br>
              <a:rPr lang="en-US" altLang="zh-CN" sz="900" dirty="0">
                <a:solidFill>
                  <a:srgbClr val="969896"/>
                </a:solidFill>
                <a:effectLst/>
              </a:rPr>
            </a:br>
            <a:r>
              <a:rPr lang="en-US" altLang="zh-CN" sz="900" dirty="0">
                <a:solidFill>
                  <a:srgbClr val="969896"/>
                </a:solidFill>
                <a:effectLst/>
              </a:rPr>
              <a:t>    </a:t>
            </a:r>
            <a:r>
              <a:rPr lang="en-US" altLang="zh-CN" sz="900" dirty="0" err="1">
                <a:solidFill>
                  <a:srgbClr val="6F42C1"/>
                </a:solidFill>
                <a:effectLst/>
              </a:rPr>
              <a:t>AIMessage</a:t>
            </a:r>
            <a:r>
              <a:rPr lang="en-US" altLang="zh-CN" sz="900" dirty="0">
                <a:solidFill>
                  <a:srgbClr val="000000"/>
                </a:solidFill>
                <a:effectLst/>
              </a:rPr>
              <a:t>(content</a:t>
            </a:r>
            <a:r>
              <a:rPr lang="en-US" altLang="zh-CN" sz="900" dirty="0">
                <a:solidFill>
                  <a:srgbClr val="B31D28"/>
                </a:solidFill>
                <a:effectLst/>
              </a:rPr>
              <a:t>=</a:t>
            </a:r>
            <a:r>
              <a:rPr lang="en-US" altLang="zh-CN" sz="900" dirty="0">
                <a:solidFill>
                  <a:srgbClr val="032F62"/>
                </a:solidFill>
                <a:effectLst/>
              </a:rPr>
              <a:t>"</a:t>
            </a:r>
            <a:r>
              <a:rPr lang="zh-CN" altLang="en-US" sz="900" dirty="0">
                <a:solidFill>
                  <a:srgbClr val="032F62"/>
                </a:solidFill>
                <a:effectLst/>
                <a:latin typeface="Menlo-Regular" panose="020B0609030804020204" pitchFamily="49" charset="0"/>
              </a:rPr>
              <a:t>难过</a:t>
            </a:r>
            <a:r>
              <a:rPr lang="en-US" altLang="zh-CN" sz="900" dirty="0">
                <a:solidFill>
                  <a:srgbClr val="032F62"/>
                </a:solidFill>
                <a:effectLst/>
              </a:rPr>
              <a:t>"</a:t>
            </a:r>
            <a:r>
              <a:rPr lang="en-US" altLang="zh-CN" sz="900" dirty="0">
                <a:solidFill>
                  <a:srgbClr val="000000"/>
                </a:solidFill>
                <a:effectLst/>
              </a:rPr>
              <a:t>),    </a:t>
            </a:r>
            <a:r>
              <a:rPr lang="en-US" altLang="zh-CN" sz="900" dirty="0">
                <a:solidFill>
                  <a:srgbClr val="969896"/>
                </a:solidFill>
                <a:effectLst/>
              </a:rPr>
              <a:t># </a:t>
            </a:r>
            <a:r>
              <a:rPr lang="zh-CN" altLang="en-US" sz="900" dirty="0">
                <a:solidFill>
                  <a:srgbClr val="969896"/>
                </a:solidFill>
                <a:effectLst/>
                <a:latin typeface="Menlo-Regular" panose="020B0609030804020204" pitchFamily="49" charset="0"/>
              </a:rPr>
              <a:t>对应</a:t>
            </a:r>
            <a:r>
              <a:rPr lang="zh-CN" altLang="en-US" sz="900" dirty="0">
                <a:solidFill>
                  <a:srgbClr val="969896"/>
                </a:solidFill>
                <a:effectLst/>
              </a:rPr>
              <a:t> </a:t>
            </a:r>
            <a:r>
              <a:rPr lang="en-US" altLang="zh-CN" sz="900" dirty="0">
                <a:solidFill>
                  <a:srgbClr val="969896"/>
                </a:solidFill>
                <a:effectLst/>
              </a:rPr>
              <a:t>("ai", "</a:t>
            </a:r>
            <a:r>
              <a:rPr lang="zh-CN" altLang="en-US" sz="900" dirty="0">
                <a:solidFill>
                  <a:srgbClr val="969896"/>
                </a:solidFill>
                <a:effectLst/>
                <a:latin typeface="Menlo-Regular" panose="020B0609030804020204" pitchFamily="49" charset="0"/>
              </a:rPr>
              <a:t>难过</a:t>
            </a:r>
            <a:r>
              <a:rPr lang="en-US" altLang="zh-CN" sz="900" dirty="0">
                <a:solidFill>
                  <a:srgbClr val="969896"/>
                </a:solidFill>
                <a:effectLst/>
              </a:rPr>
              <a:t>")</a:t>
            </a:r>
            <a:br>
              <a:rPr lang="en-US" altLang="zh-CN" sz="900" dirty="0">
                <a:solidFill>
                  <a:srgbClr val="969896"/>
                </a:solidFill>
                <a:effectLst/>
              </a:rPr>
            </a:br>
            <a:r>
              <a:rPr lang="en-US" altLang="zh-CN" sz="900" dirty="0">
                <a:solidFill>
                  <a:srgbClr val="969896"/>
                </a:solidFill>
                <a:effectLst/>
              </a:rPr>
              <a:t>    </a:t>
            </a:r>
            <a:r>
              <a:rPr lang="en-US" altLang="zh-CN" sz="900" dirty="0" err="1">
                <a:solidFill>
                  <a:srgbClr val="6F42C1"/>
                </a:solidFill>
                <a:effectLst/>
              </a:rPr>
              <a:t>HumanMessage</a:t>
            </a:r>
            <a:r>
              <a:rPr lang="en-US" altLang="zh-CN" sz="900" dirty="0">
                <a:solidFill>
                  <a:srgbClr val="000000"/>
                </a:solidFill>
                <a:effectLst/>
              </a:rPr>
              <a:t>(content</a:t>
            </a:r>
            <a:r>
              <a:rPr lang="en-US" altLang="zh-CN" sz="900" dirty="0">
                <a:solidFill>
                  <a:srgbClr val="B31D28"/>
                </a:solidFill>
                <a:effectLst/>
              </a:rPr>
              <a:t>=</a:t>
            </a:r>
            <a:r>
              <a:rPr lang="en-US" altLang="zh-CN" sz="900" dirty="0">
                <a:solidFill>
                  <a:srgbClr val="032F62"/>
                </a:solidFill>
                <a:effectLst/>
              </a:rPr>
              <a:t>"</a:t>
            </a:r>
            <a:r>
              <a:rPr lang="zh-CN" altLang="en-US" sz="900" dirty="0">
                <a:solidFill>
                  <a:srgbClr val="032F62"/>
                </a:solidFill>
                <a:effectLst/>
                <a:latin typeface="Menlo-Regular" panose="020B0609030804020204" pitchFamily="49" charset="0"/>
              </a:rPr>
              <a:t>高</a:t>
            </a:r>
            <a:r>
              <a:rPr lang="en-US" altLang="zh-CN" sz="900" dirty="0">
                <a:solidFill>
                  <a:srgbClr val="032F62"/>
                </a:solidFill>
                <a:effectLst/>
              </a:rPr>
              <a:t>"</a:t>
            </a:r>
            <a:r>
              <a:rPr lang="en-US" altLang="zh-CN" sz="900" dirty="0">
                <a:solidFill>
                  <a:srgbClr val="000000"/>
                </a:solidFill>
                <a:effectLst/>
              </a:rPr>
              <a:t>),   </a:t>
            </a:r>
            <a:r>
              <a:rPr lang="en-US" altLang="zh-CN" sz="900" dirty="0">
                <a:solidFill>
                  <a:srgbClr val="969896"/>
                </a:solidFill>
                <a:effectLst/>
              </a:rPr>
              <a:t># </a:t>
            </a:r>
            <a:r>
              <a:rPr lang="zh-CN" altLang="en-US" sz="900" dirty="0">
                <a:solidFill>
                  <a:srgbClr val="969896"/>
                </a:solidFill>
                <a:effectLst/>
                <a:latin typeface="Menlo-Regular" panose="020B0609030804020204" pitchFamily="49" charset="0"/>
              </a:rPr>
              <a:t>对应</a:t>
            </a:r>
            <a:r>
              <a:rPr lang="zh-CN" altLang="en-US" sz="900" dirty="0">
                <a:solidFill>
                  <a:srgbClr val="969896"/>
                </a:solidFill>
                <a:effectLst/>
              </a:rPr>
              <a:t> </a:t>
            </a:r>
            <a:r>
              <a:rPr lang="en-US" altLang="zh-CN" sz="900" dirty="0">
                <a:solidFill>
                  <a:srgbClr val="969896"/>
                </a:solidFill>
                <a:effectLst/>
              </a:rPr>
              <a:t>("human", "</a:t>
            </a:r>
            <a:r>
              <a:rPr lang="zh-CN" altLang="en-US" sz="900" dirty="0">
                <a:solidFill>
                  <a:srgbClr val="969896"/>
                </a:solidFill>
                <a:effectLst/>
                <a:latin typeface="Menlo-Regular" panose="020B0609030804020204" pitchFamily="49" charset="0"/>
              </a:rPr>
              <a:t>高</a:t>
            </a:r>
            <a:r>
              <a:rPr lang="en-US" altLang="zh-CN" sz="900" dirty="0">
                <a:solidFill>
                  <a:srgbClr val="969896"/>
                </a:solidFill>
                <a:effectLst/>
              </a:rPr>
              <a:t>")</a:t>
            </a:r>
            <a:br>
              <a:rPr lang="en-US" altLang="zh-CN" sz="900" dirty="0">
                <a:solidFill>
                  <a:srgbClr val="969896"/>
                </a:solidFill>
                <a:effectLst/>
              </a:rPr>
            </a:br>
            <a:r>
              <a:rPr lang="en-US" altLang="zh-CN" sz="900" dirty="0">
                <a:solidFill>
                  <a:srgbClr val="969896"/>
                </a:solidFill>
                <a:effectLst/>
              </a:rPr>
              <a:t>    </a:t>
            </a:r>
            <a:r>
              <a:rPr lang="en-US" altLang="zh-CN" sz="900" dirty="0" err="1">
                <a:solidFill>
                  <a:srgbClr val="6F42C1"/>
                </a:solidFill>
                <a:effectLst/>
              </a:rPr>
              <a:t>AIMessage</a:t>
            </a:r>
            <a:r>
              <a:rPr lang="en-US" altLang="zh-CN" sz="900" dirty="0">
                <a:solidFill>
                  <a:srgbClr val="000000"/>
                </a:solidFill>
                <a:effectLst/>
              </a:rPr>
              <a:t>(content</a:t>
            </a:r>
            <a:r>
              <a:rPr lang="en-US" altLang="zh-CN" sz="900" dirty="0">
                <a:solidFill>
                  <a:srgbClr val="B31D28"/>
                </a:solidFill>
                <a:effectLst/>
              </a:rPr>
              <a:t>=</a:t>
            </a:r>
            <a:r>
              <a:rPr lang="en-US" altLang="zh-CN" sz="900" dirty="0">
                <a:solidFill>
                  <a:srgbClr val="032F62"/>
                </a:solidFill>
                <a:effectLst/>
              </a:rPr>
              <a:t>"</a:t>
            </a:r>
            <a:r>
              <a:rPr lang="zh-CN" altLang="en-US" sz="900" dirty="0">
                <a:solidFill>
                  <a:srgbClr val="032F62"/>
                </a:solidFill>
                <a:effectLst/>
                <a:latin typeface="Menlo-Regular" panose="020B0609030804020204" pitchFamily="49" charset="0"/>
              </a:rPr>
              <a:t>矮</a:t>
            </a:r>
            <a:r>
              <a:rPr lang="en-US" altLang="zh-CN" sz="900" dirty="0">
                <a:solidFill>
                  <a:srgbClr val="032F62"/>
                </a:solidFill>
                <a:effectLst/>
              </a:rPr>
              <a:t>"</a:t>
            </a:r>
            <a:r>
              <a:rPr lang="en-US" altLang="zh-CN" sz="900" dirty="0">
                <a:solidFill>
                  <a:srgbClr val="000000"/>
                </a:solidFill>
                <a:effectLst/>
              </a:rPr>
              <a:t>)      </a:t>
            </a:r>
            <a:r>
              <a:rPr lang="en-US" altLang="zh-CN" sz="900" dirty="0">
                <a:solidFill>
                  <a:srgbClr val="969896"/>
                </a:solidFill>
                <a:effectLst/>
              </a:rPr>
              <a:t># </a:t>
            </a:r>
            <a:r>
              <a:rPr lang="zh-CN" altLang="en-US" sz="900" dirty="0">
                <a:solidFill>
                  <a:srgbClr val="969896"/>
                </a:solidFill>
                <a:effectLst/>
                <a:latin typeface="Menlo-Regular" panose="020B0609030804020204" pitchFamily="49" charset="0"/>
              </a:rPr>
              <a:t>对应</a:t>
            </a:r>
            <a:r>
              <a:rPr lang="zh-CN" altLang="en-US" sz="900" dirty="0">
                <a:solidFill>
                  <a:srgbClr val="969896"/>
                </a:solidFill>
                <a:effectLst/>
              </a:rPr>
              <a:t> </a:t>
            </a:r>
            <a:r>
              <a:rPr lang="en-US" altLang="zh-CN" sz="900" dirty="0">
                <a:solidFill>
                  <a:srgbClr val="969896"/>
                </a:solidFill>
                <a:effectLst/>
              </a:rPr>
              <a:t>("ai", "</a:t>
            </a:r>
            <a:r>
              <a:rPr lang="zh-CN" altLang="en-US" sz="900" dirty="0">
                <a:solidFill>
                  <a:srgbClr val="969896"/>
                </a:solidFill>
                <a:effectLst/>
                <a:latin typeface="Menlo-Regular" panose="020B0609030804020204" pitchFamily="49" charset="0"/>
              </a:rPr>
              <a:t>矮</a:t>
            </a:r>
            <a:r>
              <a:rPr lang="en-US" altLang="zh-CN" sz="900" dirty="0">
                <a:solidFill>
                  <a:srgbClr val="969896"/>
                </a:solidFill>
                <a:effectLst/>
              </a:rPr>
              <a:t>")</a:t>
            </a:r>
            <a:br>
              <a:rPr lang="en-US" altLang="zh-CN" sz="900" dirty="0">
                <a:solidFill>
                  <a:srgbClr val="969896"/>
                </a:solidFill>
                <a:effectLst/>
              </a:rPr>
            </a:br>
            <a:r>
              <a:rPr lang="en-US" altLang="zh-CN" sz="900" dirty="0">
                <a:solidFill>
                  <a:srgbClr val="000000"/>
                </a:solidFill>
                <a:effectLst/>
              </a:rPr>
              <a:t>]</a:t>
            </a:r>
            <a:br>
              <a:rPr lang="en-US" altLang="zh-CN" sz="900" dirty="0">
                <a:solidFill>
                  <a:srgbClr val="000000"/>
                </a:solidFill>
                <a:effectLst/>
              </a:rPr>
            </a:br>
            <a:r>
              <a:rPr lang="en-US" altLang="zh-CN" sz="900" dirty="0">
                <a:solidFill>
                  <a:srgbClr val="969896"/>
                </a:solidFill>
                <a:effectLst/>
              </a:rPr>
              <a:t># </a:t>
            </a:r>
            <a:r>
              <a:rPr lang="zh-CN" altLang="en-US" sz="900" dirty="0">
                <a:solidFill>
                  <a:srgbClr val="969896"/>
                </a:solidFill>
                <a:effectLst/>
                <a:latin typeface="Menlo-Regular" panose="020B0609030804020204" pitchFamily="49" charset="0"/>
              </a:rPr>
              <a:t>简化写法</a:t>
            </a:r>
            <a:r>
              <a:rPr lang="en-US" altLang="zh-CN" sz="900" dirty="0">
                <a:solidFill>
                  <a:srgbClr val="969896"/>
                </a:solidFill>
                <a:effectLst/>
              </a:rPr>
              <a:t>,</a:t>
            </a:r>
            <a:r>
              <a:rPr lang="zh-CN" altLang="en-US" sz="900" dirty="0">
                <a:solidFill>
                  <a:srgbClr val="969896"/>
                </a:solidFill>
                <a:effectLst/>
                <a:latin typeface="Menlo-Regular" panose="020B0609030804020204" pitchFamily="49" charset="0"/>
              </a:rPr>
              <a:t>元组的第一个元素是角色</a:t>
            </a:r>
            <a:r>
              <a:rPr lang="en-US" altLang="zh-CN" sz="900" dirty="0">
                <a:solidFill>
                  <a:srgbClr val="969896"/>
                </a:solidFill>
                <a:effectLst/>
              </a:rPr>
              <a:t>(</a:t>
            </a:r>
            <a:r>
              <a:rPr lang="zh-CN" altLang="en-US" sz="900" dirty="0">
                <a:solidFill>
                  <a:srgbClr val="969896"/>
                </a:solidFill>
                <a:effectLst/>
                <a:latin typeface="Menlo-Regular" panose="020B0609030804020204" pitchFamily="49" charset="0"/>
              </a:rPr>
              <a:t>标准角色名</a:t>
            </a:r>
            <a:r>
              <a:rPr lang="zh-CN" altLang="en-US" sz="900" dirty="0">
                <a:solidFill>
                  <a:srgbClr val="969896"/>
                </a:solidFill>
                <a:effectLst/>
              </a:rPr>
              <a:t> </a:t>
            </a:r>
            <a:r>
              <a:rPr lang="en-US" altLang="zh-CN" sz="900" dirty="0">
                <a:solidFill>
                  <a:srgbClr val="969896"/>
                </a:solidFill>
                <a:effectLst/>
              </a:rPr>
              <a:t>human ai) </a:t>
            </a:r>
            <a:r>
              <a:rPr lang="zh-CN" altLang="en-US" sz="900" dirty="0">
                <a:solidFill>
                  <a:srgbClr val="969896"/>
                </a:solidFill>
                <a:effectLst/>
                <a:latin typeface="Menlo-Regular" panose="020B0609030804020204" pitchFamily="49" charset="0"/>
              </a:rPr>
              <a:t>第二个元素是消息</a:t>
            </a:r>
            <a:br>
              <a:rPr lang="zh-CN" altLang="en-US" sz="900" dirty="0">
                <a:solidFill>
                  <a:srgbClr val="969896"/>
                </a:solidFill>
                <a:effectLst/>
                <a:latin typeface="Menlo-Regular" panose="020B0609030804020204" pitchFamily="49" charset="0"/>
              </a:rPr>
            </a:br>
            <a:r>
              <a:rPr lang="en-US" altLang="zh-CN" sz="900" dirty="0">
                <a:solidFill>
                  <a:srgbClr val="969896"/>
                </a:solidFill>
                <a:effectLst/>
              </a:rPr>
              <a:t># history = [</a:t>
            </a:r>
            <a:br>
              <a:rPr lang="en-US" altLang="zh-CN" sz="900" dirty="0">
                <a:solidFill>
                  <a:srgbClr val="969896"/>
                </a:solidFill>
                <a:effectLst/>
              </a:rPr>
            </a:br>
            <a:r>
              <a:rPr lang="en-US" altLang="zh-CN" sz="900" dirty="0">
                <a:solidFill>
                  <a:srgbClr val="969896"/>
                </a:solidFill>
                <a:effectLst/>
              </a:rPr>
              <a:t>#     ("human", "</a:t>
            </a:r>
            <a:r>
              <a:rPr lang="zh-CN" altLang="en-US" sz="900" dirty="0">
                <a:solidFill>
                  <a:srgbClr val="969896"/>
                </a:solidFill>
                <a:effectLst/>
                <a:latin typeface="Menlo-Regular" panose="020B0609030804020204" pitchFamily="49" charset="0"/>
              </a:rPr>
              <a:t>开心</a:t>
            </a:r>
            <a:r>
              <a:rPr lang="en-US" altLang="zh-CN" sz="900" dirty="0">
                <a:solidFill>
                  <a:srgbClr val="969896"/>
                </a:solidFill>
                <a:effectLst/>
              </a:rPr>
              <a:t>"), ("ai", "</a:t>
            </a:r>
            <a:r>
              <a:rPr lang="zh-CN" altLang="en-US" sz="900" dirty="0">
                <a:solidFill>
                  <a:srgbClr val="969896"/>
                </a:solidFill>
                <a:effectLst/>
                <a:latin typeface="Menlo-Regular" panose="020B0609030804020204" pitchFamily="49" charset="0"/>
              </a:rPr>
              <a:t>难过</a:t>
            </a:r>
            <a:r>
              <a:rPr lang="en-US" altLang="zh-CN" sz="900" dirty="0">
                <a:solidFill>
                  <a:srgbClr val="969896"/>
                </a:solidFill>
                <a:effectLst/>
              </a:rPr>
              <a:t>"),</a:t>
            </a:r>
            <a:br>
              <a:rPr lang="en-US" altLang="zh-CN" sz="900" dirty="0">
                <a:solidFill>
                  <a:srgbClr val="969896"/>
                </a:solidFill>
                <a:effectLst/>
              </a:rPr>
            </a:br>
            <a:r>
              <a:rPr lang="en-US" altLang="zh-CN" sz="900" dirty="0">
                <a:solidFill>
                  <a:srgbClr val="969896"/>
                </a:solidFill>
                <a:effectLst/>
              </a:rPr>
              <a:t>#     ("human", "</a:t>
            </a:r>
            <a:r>
              <a:rPr lang="zh-CN" altLang="en-US" sz="900" dirty="0">
                <a:solidFill>
                  <a:srgbClr val="969896"/>
                </a:solidFill>
                <a:effectLst/>
                <a:latin typeface="Menlo-Regular" panose="020B0609030804020204" pitchFamily="49" charset="0"/>
              </a:rPr>
              <a:t>高</a:t>
            </a:r>
            <a:r>
              <a:rPr lang="en-US" altLang="zh-CN" sz="900" dirty="0">
                <a:solidFill>
                  <a:srgbClr val="969896"/>
                </a:solidFill>
                <a:effectLst/>
              </a:rPr>
              <a:t>"), ("ai", "</a:t>
            </a:r>
            <a:r>
              <a:rPr lang="zh-CN" altLang="en-US" sz="900" dirty="0">
                <a:solidFill>
                  <a:srgbClr val="969896"/>
                </a:solidFill>
                <a:effectLst/>
                <a:latin typeface="Menlo-Regular" panose="020B0609030804020204" pitchFamily="49" charset="0"/>
              </a:rPr>
              <a:t>矮</a:t>
            </a:r>
            <a:r>
              <a:rPr lang="en-US" altLang="zh-CN" sz="900" dirty="0">
                <a:solidFill>
                  <a:srgbClr val="969896"/>
                </a:solidFill>
                <a:effectLst/>
              </a:rPr>
              <a:t>")</a:t>
            </a:r>
            <a:br>
              <a:rPr lang="en-US" altLang="zh-CN" sz="900" dirty="0">
                <a:solidFill>
                  <a:srgbClr val="969896"/>
                </a:solidFill>
                <a:effectLst/>
              </a:rPr>
            </a:br>
            <a:r>
              <a:rPr lang="en-US" altLang="zh-CN" sz="900" dirty="0">
                <a:solidFill>
                  <a:srgbClr val="969896"/>
                </a:solidFill>
                <a:effectLst/>
              </a:rPr>
              <a:t># ]</a:t>
            </a:r>
            <a:br>
              <a:rPr lang="en-US" altLang="zh-CN" sz="900" dirty="0">
                <a:solidFill>
                  <a:srgbClr val="969896"/>
                </a:solidFill>
                <a:effectLst/>
              </a:rPr>
            </a:br>
            <a:r>
              <a:rPr lang="en-US" altLang="zh-CN" sz="900" dirty="0">
                <a:solidFill>
                  <a:srgbClr val="D73A49"/>
                </a:solidFill>
                <a:effectLst/>
              </a:rPr>
              <a:t>for </a:t>
            </a:r>
            <a:r>
              <a:rPr lang="en-US" altLang="zh-CN" sz="900" dirty="0">
                <a:solidFill>
                  <a:srgbClr val="000000"/>
                </a:solidFill>
                <a:effectLst/>
              </a:rPr>
              <a:t>chunk </a:t>
            </a:r>
            <a:r>
              <a:rPr lang="en-US" altLang="zh-CN" sz="900" dirty="0">
                <a:solidFill>
                  <a:srgbClr val="D73A49"/>
                </a:solidFill>
                <a:effectLst/>
              </a:rPr>
              <a:t>in </a:t>
            </a:r>
            <a:r>
              <a:rPr lang="en-US" altLang="zh-CN" sz="900" dirty="0" err="1">
                <a:solidFill>
                  <a:srgbClr val="000000"/>
                </a:solidFill>
                <a:effectLst/>
              </a:rPr>
              <a:t>chain.</a:t>
            </a:r>
            <a:r>
              <a:rPr lang="en-US" altLang="zh-CN" sz="900" dirty="0" err="1">
                <a:solidFill>
                  <a:srgbClr val="6F42C1"/>
                </a:solidFill>
                <a:effectLst/>
              </a:rPr>
              <a:t>stream</a:t>
            </a:r>
            <a:r>
              <a:rPr lang="en-US" altLang="zh-CN" sz="900" dirty="0">
                <a:solidFill>
                  <a:srgbClr val="000000"/>
                </a:solidFill>
                <a:effectLst/>
              </a:rPr>
              <a:t>(input</a:t>
            </a:r>
            <a:r>
              <a:rPr lang="en-US" altLang="zh-CN" sz="900" dirty="0">
                <a:solidFill>
                  <a:srgbClr val="B31D28"/>
                </a:solidFill>
                <a:effectLst/>
              </a:rPr>
              <a:t>=</a:t>
            </a:r>
            <a:r>
              <a:rPr lang="en-US" altLang="zh-CN" sz="900" dirty="0">
                <a:solidFill>
                  <a:srgbClr val="000000"/>
                </a:solidFill>
                <a:effectLst/>
              </a:rPr>
              <a:t>{</a:t>
            </a:r>
            <a:r>
              <a:rPr lang="en-US" altLang="zh-CN" sz="900" dirty="0">
                <a:solidFill>
                  <a:srgbClr val="032F62"/>
                </a:solidFill>
                <a:effectLst/>
              </a:rPr>
              <a:t>"history"</a:t>
            </a:r>
            <a:r>
              <a:rPr lang="en-US" altLang="zh-CN" sz="900" dirty="0">
                <a:solidFill>
                  <a:srgbClr val="B31D28"/>
                </a:solidFill>
                <a:effectLst/>
              </a:rPr>
              <a:t>: </a:t>
            </a:r>
            <a:r>
              <a:rPr lang="en-US" altLang="zh-CN" sz="900" dirty="0">
                <a:solidFill>
                  <a:srgbClr val="000000"/>
                </a:solidFill>
                <a:effectLst/>
              </a:rPr>
              <a:t>history, </a:t>
            </a:r>
            <a:r>
              <a:rPr lang="en-US" altLang="zh-CN" sz="900" dirty="0">
                <a:solidFill>
                  <a:srgbClr val="032F62"/>
                </a:solidFill>
                <a:effectLst/>
              </a:rPr>
              <a:t>"question"</a:t>
            </a:r>
            <a:r>
              <a:rPr lang="en-US" altLang="zh-CN" sz="900" dirty="0">
                <a:solidFill>
                  <a:srgbClr val="B31D28"/>
                </a:solidFill>
                <a:effectLst/>
              </a:rPr>
              <a:t>: </a:t>
            </a:r>
            <a:r>
              <a:rPr lang="en-US" altLang="zh-CN" sz="900" dirty="0">
                <a:solidFill>
                  <a:srgbClr val="032F62"/>
                </a:solidFill>
                <a:effectLst/>
              </a:rPr>
              <a:t>"</a:t>
            </a:r>
            <a:r>
              <a:rPr lang="zh-CN" altLang="en-US" sz="900" dirty="0">
                <a:solidFill>
                  <a:srgbClr val="032F62"/>
                </a:solidFill>
                <a:effectLst/>
                <a:latin typeface="Menlo-Regular" panose="020B0609030804020204" pitchFamily="49" charset="0"/>
              </a:rPr>
              <a:t>粗</a:t>
            </a:r>
            <a:r>
              <a:rPr lang="en-US" altLang="zh-CN" sz="900" dirty="0">
                <a:solidFill>
                  <a:srgbClr val="032F62"/>
                </a:solidFill>
                <a:effectLst/>
              </a:rPr>
              <a:t>"</a:t>
            </a:r>
            <a:r>
              <a:rPr lang="en-US" altLang="zh-CN" sz="900" dirty="0">
                <a:solidFill>
                  <a:srgbClr val="000000"/>
                </a:solidFill>
                <a:effectLst/>
              </a:rPr>
              <a:t>})</a:t>
            </a:r>
            <a:r>
              <a:rPr lang="en-US" altLang="zh-CN" sz="900" dirty="0">
                <a:solidFill>
                  <a:srgbClr val="B31D28"/>
                </a:solidFill>
                <a:effectLst/>
              </a:rPr>
              <a:t>:</a:t>
            </a:r>
            <a:br>
              <a:rPr lang="en-US" altLang="zh-CN" sz="900" dirty="0">
                <a:solidFill>
                  <a:srgbClr val="B31D28"/>
                </a:solidFill>
                <a:effectLst/>
              </a:rPr>
            </a:br>
            <a:r>
              <a:rPr lang="en-US" altLang="zh-CN" sz="900" dirty="0">
                <a:solidFill>
                  <a:srgbClr val="B31D28"/>
                </a:solidFill>
                <a:effectLst/>
              </a:rPr>
              <a:t>    </a:t>
            </a:r>
            <a:r>
              <a:rPr lang="en-US" altLang="zh-CN" sz="900" dirty="0">
                <a:solidFill>
                  <a:srgbClr val="000000"/>
                </a:solidFill>
                <a:effectLst/>
              </a:rPr>
              <a:t>print(chunk)</a:t>
            </a:r>
          </a:p>
        </p:txBody>
      </p:sp>
      <p:pic>
        <p:nvPicPr>
          <p:cNvPr id="8" name="图片 7">
            <a:extLst>
              <a:ext uri="{FF2B5EF4-FFF2-40B4-BE49-F238E27FC236}">
                <a16:creationId xmlns:a16="http://schemas.microsoft.com/office/drawing/2014/main" id="{A1144CF0-8E10-FF45-2CE0-B4C978FE2642}"/>
              </a:ext>
            </a:extLst>
          </p:cNvPr>
          <p:cNvPicPr>
            <a:picLocks noChangeAspect="1"/>
          </p:cNvPicPr>
          <p:nvPr/>
        </p:nvPicPr>
        <p:blipFill>
          <a:blip r:embed="rId2"/>
          <a:stretch>
            <a:fillRect/>
          </a:stretch>
        </p:blipFill>
        <p:spPr>
          <a:xfrm>
            <a:off x="7223204" y="2547242"/>
            <a:ext cx="3060700" cy="3746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chains</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 链的基础使用</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79CDCA68-E39B-5EA1-0AB6-28826B28A4B8}"/>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7FBBD9A2-52F4-7907-700F-F5AF7834BF4E}"/>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65090" y="2267286"/>
            <a:ext cx="5583885" cy="3384550"/>
          </a:xfrm>
        </p:spPr>
        <p:txBody>
          <a:bodyPr/>
          <a:lstStyle/>
          <a:p>
            <a:pPr marL="0" indent="0">
              <a:buNone/>
            </a:pPr>
            <a:r>
              <a:rPr lang="zh-CN" altLang="en-US" sz="1600">
                <a:solidFill>
                  <a:schemeClr val="tx1">
                    <a:lumMod val="85000"/>
                    <a:lumOff val="15000"/>
                  </a:schemeClr>
                </a:solidFill>
                <a:uFillTx/>
                <a:sym typeface="+mn-ea"/>
              </a:rPr>
              <a:t>模型本质上就是用户输入，模型给出输出，用户能做的就是在输入上做功夫。</a:t>
            </a:r>
            <a:endParaRPr lang="en-US" altLang="zh-CN" sz="1600">
              <a:solidFill>
                <a:schemeClr val="tx1">
                  <a:lumMod val="85000"/>
                  <a:lumOff val="15000"/>
                </a:schemeClr>
              </a:solidFill>
              <a:uFillTx/>
              <a:sym typeface="+mn-ea"/>
            </a:endParaRPr>
          </a:p>
          <a:p>
            <a:pPr marL="0" indent="0">
              <a:buNone/>
            </a:pPr>
            <a:r>
              <a:rPr lang="en-US" altLang="zh-CN" sz="1600">
                <a:solidFill>
                  <a:schemeClr val="tx1">
                    <a:lumMod val="85000"/>
                    <a:lumOff val="15000"/>
                  </a:schemeClr>
                </a:solidFill>
                <a:uFillTx/>
                <a:sym typeface="+mn-ea"/>
              </a:rPr>
              <a:t>RAG</a:t>
            </a:r>
            <a:r>
              <a:rPr lang="zh-CN" altLang="en-US" sz="1600">
                <a:solidFill>
                  <a:schemeClr val="tx1">
                    <a:lumMod val="85000"/>
                    <a:lumOff val="15000"/>
                  </a:schemeClr>
                </a:solidFill>
                <a:uFillTx/>
                <a:sym typeface="+mn-ea"/>
              </a:rPr>
              <a:t>就是在向模型提问之前基于已有的知识库或文档内容做检索，确保向模型提问的内容更精准以及包含足够的信息量用以提供给模型。</a:t>
            </a:r>
            <a:endParaRPr lang="en-US" altLang="zh-CN" sz="1600">
              <a:solidFill>
                <a:schemeClr val="tx1">
                  <a:lumMod val="85000"/>
                  <a:lumOff val="15000"/>
                </a:schemeClr>
              </a:solidFill>
              <a:uFillTx/>
              <a:sym typeface="+mn-ea"/>
            </a:endParaRPr>
          </a:p>
          <a:p>
            <a:pPr marL="0" indent="0">
              <a:buNone/>
            </a:pPr>
            <a:endParaRPr lang="en-US" altLang="zh-CN" sz="1600">
              <a:solidFill>
                <a:schemeClr val="tx1">
                  <a:lumMod val="85000"/>
                  <a:lumOff val="15000"/>
                </a:schemeClr>
              </a:solidFill>
              <a:sym typeface="+mn-ea"/>
            </a:endParaRPr>
          </a:p>
          <a:p>
            <a:pPr marL="0" indent="0">
              <a:buNone/>
            </a:pPr>
            <a:r>
              <a:rPr lang="en-US" altLang="zh-CN" sz="1600">
                <a:solidFill>
                  <a:schemeClr val="tx1">
                    <a:lumMod val="85000"/>
                    <a:lumOff val="15000"/>
                  </a:schemeClr>
                </a:solidFill>
                <a:uFillTx/>
                <a:sym typeface="+mn-ea"/>
              </a:rPr>
              <a:t>RAG</a:t>
            </a:r>
            <a:r>
              <a:rPr lang="zh-CN" altLang="en-US" sz="1600">
                <a:solidFill>
                  <a:schemeClr val="tx1">
                    <a:lumMod val="85000"/>
                    <a:lumOff val="15000"/>
                  </a:schemeClr>
                </a:solidFill>
                <a:sym typeface="+mn-ea"/>
              </a:rPr>
              <a:t>的核心工作是</a:t>
            </a:r>
            <a:r>
              <a:rPr lang="en-US" altLang="zh-CN" sz="1600">
                <a:solidFill>
                  <a:schemeClr val="tx1">
                    <a:lumMod val="85000"/>
                    <a:lumOff val="15000"/>
                  </a:schemeClr>
                </a:solidFill>
                <a:sym typeface="+mn-ea"/>
              </a:rPr>
              <a:t>2</a:t>
            </a:r>
            <a:r>
              <a:rPr lang="zh-CN" altLang="en-US" sz="1600">
                <a:solidFill>
                  <a:schemeClr val="tx1">
                    <a:lumMod val="85000"/>
                    <a:lumOff val="15000"/>
                  </a:schemeClr>
                </a:solidFill>
                <a:sym typeface="+mn-ea"/>
              </a:rPr>
              <a:t>个流程：</a:t>
            </a:r>
            <a:endParaRPr lang="en-US" altLang="zh-CN" sz="16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sym typeface="+mn-ea"/>
            </a:endParaRPr>
          </a:p>
          <a:p>
            <a:pPr marL="0" indent="0">
              <a:buNone/>
            </a:pPr>
            <a:r>
              <a:rPr lang="en-US" altLang="zh-CN" sz="1600">
                <a:solidFill>
                  <a:schemeClr val="tx1">
                    <a:lumMod val="85000"/>
                    <a:lumOff val="15000"/>
                  </a:schemeClr>
                </a:solidFill>
                <a:sym typeface="+mn-ea"/>
              </a:rPr>
              <a:t>RAG</a:t>
            </a:r>
            <a:r>
              <a:rPr lang="zh-CN" altLang="en-US" sz="1600">
                <a:solidFill>
                  <a:schemeClr val="tx1">
                    <a:lumMod val="85000"/>
                    <a:lumOff val="15000"/>
                  </a:schemeClr>
                </a:solidFill>
                <a:sym typeface="+mn-ea"/>
              </a:rPr>
              <a:t>的核心价值：</a:t>
            </a:r>
            <a:endParaRPr lang="en-US" altLang="zh-CN" sz="1600">
              <a:solidFill>
                <a:schemeClr val="tx1">
                  <a:lumMod val="85000"/>
                  <a:lumOff val="15000"/>
                </a:schemeClr>
              </a:solidFill>
              <a:sym typeface="+mn-ea"/>
            </a:endParaRPr>
          </a:p>
          <a:p>
            <a:r>
              <a:rPr lang="zh-CN" altLang="en-US" sz="1600">
                <a:solidFill>
                  <a:schemeClr val="tx1">
                    <a:lumMod val="85000"/>
                    <a:lumOff val="15000"/>
                  </a:schemeClr>
                </a:solidFill>
                <a:sym typeface="+mn-ea"/>
              </a:rPr>
              <a:t>解决知识实效性问题：</a:t>
            </a:r>
            <a:r>
              <a:rPr lang="zh-CN" altLang="en-US" sz="1200">
                <a:solidFill>
                  <a:schemeClr val="tx1">
                    <a:lumMod val="85000"/>
                    <a:lumOff val="15000"/>
                  </a:schemeClr>
                </a:solidFill>
                <a:sym typeface="+mn-ea"/>
              </a:rPr>
              <a:t>大模型的训练数据有截止时间，</a:t>
            </a:r>
            <a:r>
              <a:rPr lang="en" altLang="zh-CN" sz="1200">
                <a:solidFill>
                  <a:schemeClr val="tx1">
                    <a:lumMod val="85000"/>
                    <a:lumOff val="15000"/>
                  </a:schemeClr>
                </a:solidFill>
                <a:sym typeface="+mn-ea"/>
              </a:rPr>
              <a:t>RAG </a:t>
            </a:r>
            <a:r>
              <a:rPr lang="zh-CN" altLang="en-US" sz="1200">
                <a:solidFill>
                  <a:schemeClr val="tx1">
                    <a:lumMod val="85000"/>
                    <a:lumOff val="15000"/>
                  </a:schemeClr>
                </a:solidFill>
                <a:sym typeface="+mn-ea"/>
              </a:rPr>
              <a:t>可以接入最新文档（如公司财报、政策文件），让模型输出 “与时俱进”。</a:t>
            </a:r>
            <a:endParaRPr lang="en-US" altLang="zh-CN" sz="1200">
              <a:solidFill>
                <a:schemeClr val="tx1">
                  <a:lumMod val="85000"/>
                  <a:lumOff val="15000"/>
                </a:schemeClr>
              </a:solidFill>
              <a:sym typeface="+mn-ea"/>
            </a:endParaRPr>
          </a:p>
          <a:p>
            <a:r>
              <a:rPr lang="zh-CN" altLang="en-US" sz="1600">
                <a:solidFill>
                  <a:schemeClr val="tx1">
                    <a:lumMod val="85000"/>
                    <a:lumOff val="15000"/>
                  </a:schemeClr>
                </a:solidFill>
                <a:sym typeface="+mn-ea"/>
              </a:rPr>
              <a:t>降低模型幻觉：</a:t>
            </a:r>
            <a:r>
              <a:rPr lang="zh-CN" altLang="en-US" sz="1200">
                <a:solidFill>
                  <a:schemeClr val="tx1">
                    <a:lumMod val="85000"/>
                    <a:lumOff val="15000"/>
                  </a:schemeClr>
                </a:solidFill>
                <a:sym typeface="+mn-ea"/>
              </a:rPr>
              <a:t>模型的回答基于检索到的事实性资料，而非纯靠自身记忆，大幅减少编造信息的概率。</a:t>
            </a:r>
            <a:endParaRPr lang="en-US" altLang="zh-CN" sz="1200">
              <a:solidFill>
                <a:schemeClr val="tx1">
                  <a:lumMod val="85000"/>
                  <a:lumOff val="15000"/>
                </a:schemeClr>
              </a:solidFill>
              <a:sym typeface="+mn-ea"/>
            </a:endParaRPr>
          </a:p>
          <a:p>
            <a:r>
              <a:rPr lang="zh-CN" altLang="en-US" sz="1600">
                <a:solidFill>
                  <a:schemeClr val="tx1">
                    <a:lumMod val="85000"/>
                    <a:lumOff val="15000"/>
                  </a:schemeClr>
                </a:solidFill>
                <a:sym typeface="+mn-ea"/>
              </a:rPr>
              <a:t>无需重新训练模型：</a:t>
            </a:r>
            <a:r>
              <a:rPr lang="zh-CN" altLang="en-US" sz="1200">
                <a:solidFill>
                  <a:schemeClr val="tx1">
                    <a:lumMod val="85000"/>
                    <a:lumOff val="15000"/>
                  </a:schemeClr>
                </a:solidFill>
                <a:sym typeface="+mn-ea"/>
              </a:rPr>
              <a:t>相比微调（</a:t>
            </a:r>
            <a:r>
              <a:rPr lang="en" altLang="zh-CN" sz="1200">
                <a:solidFill>
                  <a:schemeClr val="tx1">
                    <a:lumMod val="85000"/>
                    <a:lumOff val="15000"/>
                  </a:schemeClr>
                </a:solidFill>
                <a:sym typeface="+mn-ea"/>
              </a:rPr>
              <a:t>Fine-tuning</a:t>
            </a:r>
            <a:r>
              <a:rPr lang="zh-CN" altLang="en" sz="1200">
                <a:solidFill>
                  <a:schemeClr val="tx1">
                    <a:lumMod val="85000"/>
                    <a:lumOff val="15000"/>
                  </a:schemeClr>
                </a:solidFill>
                <a:sym typeface="+mn-ea"/>
              </a:rPr>
              <a:t>），</a:t>
            </a:r>
            <a:r>
              <a:rPr lang="en" altLang="zh-CN" sz="1200">
                <a:solidFill>
                  <a:schemeClr val="tx1">
                    <a:lumMod val="85000"/>
                    <a:lumOff val="15000"/>
                  </a:schemeClr>
                </a:solidFill>
                <a:sym typeface="+mn-ea"/>
              </a:rPr>
              <a:t>RAG </a:t>
            </a:r>
            <a:r>
              <a:rPr lang="zh-CN" altLang="en-US" sz="1200">
                <a:solidFill>
                  <a:schemeClr val="tx1">
                    <a:lumMod val="85000"/>
                    <a:lumOff val="15000"/>
                  </a:schemeClr>
                </a:solidFill>
                <a:sym typeface="+mn-ea"/>
              </a:rPr>
              <a:t>只需更新知识库，成本更低、效率更高。</a:t>
            </a:r>
            <a:endParaRPr lang="en-US" altLang="zh-CN" sz="12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sym typeface="+mn-ea"/>
            </a:endParaRPr>
          </a:p>
          <a:p>
            <a:pPr marL="0" indent="0">
              <a:buNone/>
            </a:pPr>
            <a:endParaRPr lang="en-US" altLang="zh-CN" sz="1600">
              <a:solidFill>
                <a:schemeClr val="tx1">
                  <a:lumMod val="85000"/>
                  <a:lumOff val="15000"/>
                </a:schemeClr>
              </a:solidFill>
              <a:sym typeface="+mn-ea"/>
            </a:endParaRPr>
          </a:p>
        </p:txBody>
      </p:sp>
      <p:pic>
        <p:nvPicPr>
          <p:cNvPr id="3" name="图片 2">
            <a:extLst>
              <a:ext uri="{FF2B5EF4-FFF2-40B4-BE49-F238E27FC236}">
                <a16:creationId xmlns:a16="http://schemas.microsoft.com/office/drawing/2014/main" id="{8934CF55-F3F5-36AA-1E7C-9F5B44EADA4C}"/>
              </a:ext>
            </a:extLst>
          </p:cNvPr>
          <p:cNvPicPr>
            <a:picLocks noChangeAspect="1"/>
          </p:cNvPicPr>
          <p:nvPr/>
        </p:nvPicPr>
        <p:blipFill>
          <a:blip r:embed="rId2"/>
          <a:stretch>
            <a:fillRect/>
          </a:stretch>
        </p:blipFill>
        <p:spPr>
          <a:xfrm>
            <a:off x="5375920" y="2852936"/>
            <a:ext cx="5991248" cy="132264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5254A-0A91-0F0A-B24B-FE194E30B06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B890E08-5C41-B21B-C878-F4E3018AA846}"/>
              </a:ext>
            </a:extLst>
          </p:cNvPr>
          <p:cNvSpPr>
            <a:spLocks noGrp="1"/>
          </p:cNvSpPr>
          <p:nvPr>
            <p:ph type="body" sz="quarter" idx="10"/>
          </p:nvPr>
        </p:nvSpPr>
        <p:spPr>
          <a:xfrm>
            <a:off x="411462" y="404664"/>
            <a:ext cx="4968800" cy="431862"/>
          </a:xfrm>
        </p:spPr>
        <p:txBody>
          <a:bodyPr/>
          <a:lstStyle/>
          <a:p>
            <a:r>
              <a:rPr lang="en-US" altLang="zh-CN">
                <a:solidFill>
                  <a:schemeClr val="tx1">
                    <a:lumMod val="85000"/>
                    <a:lumOff val="15000"/>
                  </a:schemeClr>
                </a:solidFill>
              </a:rPr>
              <a:t>chain</a:t>
            </a:r>
            <a:r>
              <a:rPr lang="zh-CN" altLang="en-US">
                <a:solidFill>
                  <a:schemeClr val="tx1">
                    <a:lumMod val="85000"/>
                    <a:lumOff val="15000"/>
                  </a:schemeClr>
                </a:solidFill>
              </a:rPr>
              <a:t>链</a:t>
            </a:r>
            <a:endParaRPr lang="en-US" altLang="zh-CN"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65C559A3-C0BF-72F4-5E53-8390A47272A4}"/>
              </a:ext>
            </a:extLst>
          </p:cNvPr>
          <p:cNvSpPr>
            <a:spLocks noGrp="1"/>
          </p:cNvSpPr>
          <p:nvPr>
            <p:ph type="body" sz="quarter" idx="11"/>
          </p:nvPr>
        </p:nvSpPr>
        <p:spPr>
          <a:xfrm>
            <a:off x="479425" y="1124585"/>
            <a:ext cx="11385550" cy="2448431"/>
          </a:xfrm>
        </p:spPr>
        <p:txBody>
          <a:bodyPr/>
          <a:lstStyle/>
          <a:p>
            <a:pPr>
              <a:buFont typeface="Arial" panose="020B0604020202090204" pitchFamily="34" charset="0"/>
            </a:pPr>
            <a:r>
              <a:rPr lang="zh-CN" altLang="en-US">
                <a:solidFill>
                  <a:schemeClr val="tx1">
                    <a:lumMod val="85000"/>
                    <a:lumOff val="15000"/>
                  </a:schemeClr>
                </a:solidFill>
              </a:rPr>
              <a:t>「</a:t>
            </a:r>
            <a:r>
              <a:rPr lang="zh-CN" altLang="en-US" b="1">
                <a:solidFill>
                  <a:srgbClr val="AD2A26"/>
                </a:solidFill>
              </a:rPr>
              <a:t>将组件串联，上一个组件的输出作为下一个组件的输入</a:t>
            </a:r>
            <a:r>
              <a:rPr lang="zh-CN" altLang="en-US">
                <a:solidFill>
                  <a:schemeClr val="tx1">
                    <a:lumMod val="85000"/>
                    <a:lumOff val="15000"/>
                  </a:schemeClr>
                </a:solidFill>
              </a:rPr>
              <a:t>」是 </a:t>
            </a:r>
            <a:r>
              <a:rPr lang="en-US" altLang="zh-CN">
                <a:solidFill>
                  <a:schemeClr val="tx1">
                    <a:lumMod val="85000"/>
                    <a:lumOff val="15000"/>
                  </a:schemeClr>
                </a:solidFill>
              </a:rPr>
              <a:t>LangChain </a:t>
            </a:r>
            <a:r>
              <a:rPr lang="zh-CN" altLang="en-US">
                <a:solidFill>
                  <a:schemeClr val="tx1">
                    <a:lumMod val="85000"/>
                    <a:lumOff val="15000"/>
                  </a:schemeClr>
                </a:solidFill>
              </a:rPr>
              <a:t>链（尤其是 </a:t>
            </a:r>
            <a:r>
              <a:rPr lang="en-US" altLang="zh-CN">
                <a:solidFill>
                  <a:schemeClr val="tx1">
                    <a:lumMod val="85000"/>
                    <a:lumOff val="15000"/>
                  </a:schemeClr>
                </a:solidFill>
              </a:rPr>
              <a:t>| </a:t>
            </a:r>
            <a:r>
              <a:rPr lang="zh-CN" altLang="en-US">
                <a:solidFill>
                  <a:schemeClr val="tx1">
                    <a:lumMod val="85000"/>
                    <a:lumOff val="15000"/>
                  </a:schemeClr>
                </a:solidFill>
              </a:rPr>
              <a:t>管道链）的核心工作原理，这也是链式调用的核心价值：实现数据的自动化流转与组件的协同工作，如下。</a:t>
            </a:r>
            <a:endParaRPr lang="en-US" altLang="zh-CN" dirty="0">
              <a:solidFill>
                <a:schemeClr val="tx1">
                  <a:lumMod val="85000"/>
                  <a:lumOff val="15000"/>
                </a:schemeClr>
              </a:solidFill>
            </a:endParaRPr>
          </a:p>
          <a:p>
            <a:pPr>
              <a:buFont typeface="Arial" panose="020B0604020202090204" pitchFamily="34" charset="0"/>
            </a:pPr>
            <a:r>
              <a:rPr lang="en-US" altLang="zh-CN" sz="1600" b="1" i="1" dirty="0">
                <a:solidFill>
                  <a:srgbClr val="000000"/>
                </a:solidFill>
                <a:effectLst/>
              </a:rPr>
              <a:t>chain </a:t>
            </a:r>
            <a:r>
              <a:rPr lang="en-US" altLang="zh-CN" sz="1600" b="1" i="1">
                <a:solidFill>
                  <a:srgbClr val="B31D28"/>
                </a:solidFill>
                <a:effectLst/>
              </a:rPr>
              <a:t>= </a:t>
            </a:r>
            <a:r>
              <a:rPr lang="en-US" altLang="zh-CN" sz="1600" b="1" i="1">
                <a:solidFill>
                  <a:srgbClr val="000000"/>
                </a:solidFill>
                <a:effectLst/>
              </a:rPr>
              <a:t>prompt_template </a:t>
            </a:r>
            <a:r>
              <a:rPr lang="en-US" altLang="zh-CN" sz="1600" b="1" i="1">
                <a:solidFill>
                  <a:srgbClr val="B31D28"/>
                </a:solidFill>
                <a:effectLst/>
              </a:rPr>
              <a:t>| </a:t>
            </a:r>
            <a:r>
              <a:rPr lang="en-US" altLang="zh-CN" sz="1600" b="1" i="1">
                <a:solidFill>
                  <a:srgbClr val="000000"/>
                </a:solidFill>
                <a:effectLst/>
              </a:rPr>
              <a:t>model</a:t>
            </a:r>
            <a:endParaRPr lang="en-US" altLang="zh-CN" sz="1600" b="1" i="1" dirty="0">
              <a:solidFill>
                <a:schemeClr val="tx1">
                  <a:lumMod val="85000"/>
                  <a:lumOff val="15000"/>
                </a:schemeClr>
              </a:solidFill>
            </a:endParaRPr>
          </a:p>
          <a:p>
            <a:pPr>
              <a:buFont typeface="Arial" panose="020B0604020202090204" pitchFamily="34" charset="0"/>
            </a:pPr>
            <a:r>
              <a:rPr lang="zh-CN" altLang="en-US">
                <a:solidFill>
                  <a:schemeClr val="tx1">
                    <a:lumMod val="85000"/>
                    <a:lumOff val="15000"/>
                  </a:schemeClr>
                </a:solidFill>
              </a:rPr>
              <a:t>核心前提：即</a:t>
            </a:r>
            <a:r>
              <a:rPr lang="en-US" altLang="zh-CN">
                <a:solidFill>
                  <a:schemeClr val="tx1">
                    <a:lumMod val="85000"/>
                    <a:lumOff val="15000"/>
                  </a:schemeClr>
                </a:solidFill>
              </a:rPr>
              <a:t>Runnable</a:t>
            </a:r>
            <a:r>
              <a:rPr lang="zh-CN" altLang="en-US">
                <a:solidFill>
                  <a:schemeClr val="tx1">
                    <a:lumMod val="85000"/>
                    <a:lumOff val="15000"/>
                  </a:schemeClr>
                </a:solidFill>
              </a:rPr>
              <a:t>子类对象才能入链（</a:t>
            </a:r>
            <a:r>
              <a:rPr lang="zh-CN" altLang="en-US" sz="1600">
                <a:solidFill>
                  <a:schemeClr val="tx1">
                    <a:lumMod val="85000"/>
                    <a:lumOff val="15000"/>
                  </a:schemeClr>
                </a:solidFill>
                <a:latin typeface="Consolas" panose="020B0609020204030204" pitchFamily="49" charset="0"/>
              </a:rPr>
              <a:t>以及</a:t>
            </a:r>
            <a:r>
              <a:rPr lang="en-US" altLang="zh-CN" sz="1600">
                <a:solidFill>
                  <a:schemeClr val="tx1">
                    <a:lumMod val="85000"/>
                    <a:lumOff val="15000"/>
                  </a:schemeClr>
                </a:solidFill>
                <a:latin typeface="Consolas" panose="020B0609020204030204" pitchFamily="49" charset="0"/>
              </a:rPr>
              <a:t>Callable</a:t>
            </a:r>
            <a:r>
              <a:rPr lang="zh-CN" altLang="en-US" sz="1600">
                <a:solidFill>
                  <a:schemeClr val="tx1">
                    <a:lumMod val="85000"/>
                    <a:lumOff val="15000"/>
                  </a:schemeClr>
                </a:solidFill>
                <a:latin typeface="Consolas" panose="020B0609020204030204" pitchFamily="49" charset="0"/>
              </a:rPr>
              <a:t>、</a:t>
            </a:r>
            <a:r>
              <a:rPr lang="en-US" altLang="zh-CN" sz="1600">
                <a:solidFill>
                  <a:schemeClr val="tx1">
                    <a:lumMod val="85000"/>
                    <a:lumOff val="15000"/>
                  </a:schemeClr>
                </a:solidFill>
                <a:latin typeface="Consolas" panose="020B0609020204030204" pitchFamily="49" charset="0"/>
              </a:rPr>
              <a:t>Mapping</a:t>
            </a:r>
            <a:r>
              <a:rPr lang="zh-CN" altLang="en-US" sz="1600">
                <a:solidFill>
                  <a:schemeClr val="tx1">
                    <a:lumMod val="85000"/>
                    <a:lumOff val="15000"/>
                  </a:schemeClr>
                </a:solidFill>
                <a:latin typeface="Consolas" panose="020B0609020204030204" pitchFamily="49" charset="0"/>
              </a:rPr>
              <a:t>接口子类对象也可加入（后续了解用的不多）</a:t>
            </a:r>
            <a:r>
              <a:rPr lang="zh-CN" altLang="en-US">
                <a:solidFill>
                  <a:schemeClr val="tx1">
                    <a:lumMod val="85000"/>
                    <a:lumOff val="15000"/>
                  </a:schemeClr>
                </a:solidFill>
              </a:rPr>
              <a:t>）。</a:t>
            </a:r>
            <a:endParaRPr lang="en-US" altLang="zh-CN">
              <a:solidFill>
                <a:schemeClr val="tx1">
                  <a:lumMod val="85000"/>
                  <a:lumOff val="15000"/>
                </a:schemeClr>
              </a:solidFill>
            </a:endParaRPr>
          </a:p>
          <a:p>
            <a:pPr>
              <a:buFont typeface="Arial" panose="020B0604020202090204" pitchFamily="34" charset="0"/>
            </a:pPr>
            <a:r>
              <a:rPr lang="zh-CN" altLang="en-US">
                <a:solidFill>
                  <a:schemeClr val="tx1">
                    <a:lumMod val="85000"/>
                    <a:lumOff val="15000"/>
                  </a:schemeClr>
                </a:solidFill>
              </a:rPr>
              <a:t>我们目前所学习到的组件，均是</a:t>
            </a:r>
            <a:r>
              <a:rPr lang="en-US" altLang="zh-CN">
                <a:solidFill>
                  <a:schemeClr val="tx1">
                    <a:lumMod val="85000"/>
                    <a:lumOff val="15000"/>
                  </a:schemeClr>
                </a:solidFill>
              </a:rPr>
              <a:t>Runnable</a:t>
            </a:r>
            <a:r>
              <a:rPr lang="zh-CN" altLang="en-US">
                <a:solidFill>
                  <a:schemeClr val="tx1">
                    <a:lumMod val="85000"/>
                    <a:lumOff val="15000"/>
                  </a:schemeClr>
                </a:solidFill>
              </a:rPr>
              <a:t>接口的子类，如下类的继承关系：</a:t>
            </a:r>
            <a:endParaRPr lang="en-US" altLang="zh-CN">
              <a:solidFill>
                <a:schemeClr val="tx1">
                  <a:lumMod val="85000"/>
                  <a:lumOff val="15000"/>
                </a:schemeClr>
              </a:solidFill>
            </a:endParaRPr>
          </a:p>
          <a:p>
            <a:pPr>
              <a:buFont typeface="Arial" panose="020B0604020202090204" pitchFamily="34" charset="0"/>
            </a:pPr>
            <a:endParaRPr lang="en-US" altLang="zh-CN">
              <a:solidFill>
                <a:schemeClr val="tx1">
                  <a:lumMod val="85000"/>
                  <a:lumOff val="15000"/>
                </a:schemeClr>
              </a:solidFill>
            </a:endParaRPr>
          </a:p>
        </p:txBody>
      </p:sp>
      <p:pic>
        <p:nvPicPr>
          <p:cNvPr id="7" name="图片 6">
            <a:extLst>
              <a:ext uri="{FF2B5EF4-FFF2-40B4-BE49-F238E27FC236}">
                <a16:creationId xmlns:a16="http://schemas.microsoft.com/office/drawing/2014/main" id="{BA67301A-F743-5101-2581-777F00828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4459" y="3284984"/>
            <a:ext cx="7223082" cy="2304415"/>
          </a:xfrm>
          <a:prstGeom prst="rect">
            <a:avLst/>
          </a:prstGeom>
        </p:spPr>
      </p:pic>
    </p:spTree>
    <p:extLst>
      <p:ext uri="{BB962C8B-B14F-4D97-AF65-F5344CB8AC3E}">
        <p14:creationId xmlns:p14="http://schemas.microsoft.com/office/powerpoint/2010/main" val="2687828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3A3A2-3522-836A-2F13-A3CC0B7CCBC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7A1EF50-BB33-39B5-34CA-DAC4AFF2A455}"/>
              </a:ext>
            </a:extLst>
          </p:cNvPr>
          <p:cNvSpPr>
            <a:spLocks noGrp="1"/>
          </p:cNvSpPr>
          <p:nvPr>
            <p:ph type="body" sz="quarter" idx="10"/>
          </p:nvPr>
        </p:nvSpPr>
        <p:spPr>
          <a:xfrm>
            <a:off x="411462" y="404664"/>
            <a:ext cx="4968800" cy="431862"/>
          </a:xfrm>
        </p:spPr>
        <p:txBody>
          <a:bodyPr/>
          <a:lstStyle/>
          <a:p>
            <a:r>
              <a:rPr lang="en-US" altLang="zh-CN">
                <a:solidFill>
                  <a:schemeClr val="tx1">
                    <a:lumMod val="85000"/>
                    <a:lumOff val="15000"/>
                  </a:schemeClr>
                </a:solidFill>
              </a:rPr>
              <a:t>chain</a:t>
            </a:r>
            <a:r>
              <a:rPr lang="zh-CN" altLang="en-US">
                <a:solidFill>
                  <a:schemeClr val="tx1">
                    <a:lumMod val="85000"/>
                    <a:lumOff val="15000"/>
                  </a:schemeClr>
                </a:solidFill>
              </a:rPr>
              <a:t>链</a:t>
            </a:r>
            <a:endParaRPr lang="en-US" altLang="zh-CN" dirty="0">
              <a:solidFill>
                <a:schemeClr val="tx1">
                  <a:lumMod val="85000"/>
                  <a:lumOff val="15000"/>
                </a:schemeClr>
              </a:solidFill>
            </a:endParaRPr>
          </a:p>
        </p:txBody>
      </p:sp>
      <p:sp>
        <p:nvSpPr>
          <p:cNvPr id="5" name="文本占位符 4">
            <a:extLst>
              <a:ext uri="{FF2B5EF4-FFF2-40B4-BE49-F238E27FC236}">
                <a16:creationId xmlns:a16="http://schemas.microsoft.com/office/drawing/2014/main" id="{EA95F773-9A34-584E-9439-C5FE237F3566}"/>
              </a:ext>
            </a:extLst>
          </p:cNvPr>
          <p:cNvSpPr>
            <a:spLocks noGrp="1"/>
          </p:cNvSpPr>
          <p:nvPr>
            <p:ph type="body" sz="quarter" idx="11"/>
          </p:nvPr>
        </p:nvSpPr>
        <p:spPr>
          <a:xfrm>
            <a:off x="6312024" y="1042762"/>
            <a:ext cx="5879976" cy="5292566"/>
          </a:xfrm>
        </p:spPr>
        <p:txBody>
          <a:bodyPr/>
          <a:lstStyle/>
          <a:p>
            <a:pPr marL="285750" indent="-285750">
              <a:buFont typeface="Arial" panose="020B0604020202020204" pitchFamily="34" charset="0"/>
              <a:buChar char="•"/>
            </a:pPr>
            <a:r>
              <a:rPr lang="zh-CN" altLang="en-US">
                <a:solidFill>
                  <a:schemeClr val="tx1">
                    <a:lumMod val="85000"/>
                    <a:lumOff val="15000"/>
                  </a:schemeClr>
                </a:solidFill>
              </a:rPr>
              <a:t>通过</a:t>
            </a:r>
            <a:r>
              <a:rPr lang="en-US" altLang="zh-CN">
                <a:solidFill>
                  <a:schemeClr val="tx1">
                    <a:lumMod val="85000"/>
                    <a:lumOff val="15000"/>
                  </a:schemeClr>
                </a:solidFill>
              </a:rPr>
              <a:t>|</a:t>
            </a:r>
            <a:r>
              <a:rPr lang="zh-CN" altLang="en-US">
                <a:solidFill>
                  <a:schemeClr val="tx1">
                    <a:lumMod val="85000"/>
                    <a:lumOff val="15000"/>
                  </a:schemeClr>
                </a:solidFill>
              </a:rPr>
              <a:t>链接提示词模板对象和模型对象</a:t>
            </a:r>
            <a:endParaRPr lang="en-US" altLang="zh-CN">
              <a:solidFill>
                <a:schemeClr val="tx1">
                  <a:lumMod val="85000"/>
                  <a:lumOff val="15000"/>
                </a:schemeClr>
              </a:solidFill>
            </a:endParaRPr>
          </a:p>
          <a:p>
            <a:pPr marL="285750" indent="-285750">
              <a:buFont typeface="Arial" panose="020B0604020202020204" pitchFamily="34" charset="0"/>
              <a:buChar char="•"/>
            </a:pPr>
            <a:r>
              <a:rPr lang="zh-CN" altLang="en-US">
                <a:solidFill>
                  <a:schemeClr val="tx1">
                    <a:lumMod val="85000"/>
                    <a:lumOff val="15000"/>
                  </a:schemeClr>
                </a:solidFill>
              </a:rPr>
              <a:t>返回值</a:t>
            </a:r>
            <a:r>
              <a:rPr lang="en-US" altLang="zh-CN">
                <a:solidFill>
                  <a:schemeClr val="tx1">
                    <a:lumMod val="85000"/>
                    <a:lumOff val="15000"/>
                  </a:schemeClr>
                </a:solidFill>
              </a:rPr>
              <a:t>chain</a:t>
            </a:r>
            <a:r>
              <a:rPr lang="zh-CN" altLang="en-US">
                <a:solidFill>
                  <a:schemeClr val="tx1">
                    <a:lumMod val="85000"/>
                    <a:lumOff val="15000"/>
                  </a:schemeClr>
                </a:solidFill>
              </a:rPr>
              <a:t>对象是</a:t>
            </a:r>
            <a:r>
              <a:rPr lang="en-US" altLang="zh-CN">
                <a:solidFill>
                  <a:schemeClr val="tx1">
                    <a:lumMod val="85000"/>
                    <a:lumOff val="15000"/>
                  </a:schemeClr>
                </a:solidFill>
              </a:rPr>
              <a:t>RunnableSerializable</a:t>
            </a:r>
            <a:r>
              <a:rPr lang="zh-CN" altLang="en-US">
                <a:solidFill>
                  <a:schemeClr val="tx1">
                    <a:lumMod val="85000"/>
                    <a:lumOff val="15000"/>
                  </a:schemeClr>
                </a:solidFill>
              </a:rPr>
              <a:t>对象</a:t>
            </a:r>
            <a:endParaRPr lang="en-US" altLang="zh-CN">
              <a:solidFill>
                <a:schemeClr val="tx1">
                  <a:lumMod val="85000"/>
                  <a:lumOff val="15000"/>
                </a:schemeClr>
              </a:solidFill>
            </a:endParaRPr>
          </a:p>
          <a:p>
            <a:pPr marL="971550" lvl="1" indent="-285750">
              <a:buFont typeface="Arial" panose="020B0604020202020204" pitchFamily="34" charset="0"/>
              <a:buChar char="•"/>
            </a:pPr>
            <a:r>
              <a:rPr lang="zh-CN" altLang="en-US" sz="1600">
                <a:solidFill>
                  <a:schemeClr val="tx1">
                    <a:lumMod val="85000"/>
                    <a:lumOff val="15000"/>
                  </a:schemeClr>
                </a:solidFill>
                <a:latin typeface="Consolas" panose="020B0609020204030204" pitchFamily="49" charset="0"/>
                <a:ea typeface="阿里巴巴普惠体" panose="00020600040101010101" pitchFamily="18" charset="-122"/>
              </a:rPr>
              <a:t>是</a:t>
            </a:r>
            <a:r>
              <a:rPr lang="en-US" altLang="zh-CN" sz="1600">
                <a:solidFill>
                  <a:schemeClr val="tx1">
                    <a:lumMod val="85000"/>
                    <a:lumOff val="15000"/>
                  </a:schemeClr>
                </a:solidFill>
                <a:latin typeface="Consolas" panose="020B0609020204030204" pitchFamily="49" charset="0"/>
                <a:ea typeface="阿里巴巴普惠体" panose="00020600040101010101" pitchFamily="18" charset="-122"/>
              </a:rPr>
              <a:t>Runnable</a:t>
            </a:r>
            <a:r>
              <a:rPr lang="zh-CN" altLang="en-US" sz="1600">
                <a:solidFill>
                  <a:schemeClr val="tx1">
                    <a:lumMod val="85000"/>
                    <a:lumOff val="15000"/>
                  </a:schemeClr>
                </a:solidFill>
                <a:latin typeface="Consolas" panose="020B0609020204030204" pitchFamily="49" charset="0"/>
                <a:ea typeface="阿里巴巴普惠体" panose="00020600040101010101" pitchFamily="18" charset="-122"/>
              </a:rPr>
              <a:t>接口的直接子类</a:t>
            </a:r>
            <a:endParaRPr lang="en-US" altLang="zh-CN" sz="1600">
              <a:solidFill>
                <a:schemeClr val="tx1">
                  <a:lumMod val="85000"/>
                  <a:lumOff val="15000"/>
                </a:schemeClr>
              </a:solidFill>
              <a:latin typeface="Consolas" panose="020B0609020204030204" pitchFamily="49" charset="0"/>
              <a:ea typeface="阿里巴巴普惠体" panose="00020600040101010101" pitchFamily="18" charset="-122"/>
            </a:endParaRPr>
          </a:p>
          <a:p>
            <a:pPr marL="971550" lvl="1" indent="-285750">
              <a:buFont typeface="Arial" panose="020B0604020202020204" pitchFamily="34" charset="0"/>
              <a:buChar char="•"/>
            </a:pPr>
            <a:r>
              <a:rPr lang="zh-CN" altLang="en-US" sz="1600">
                <a:solidFill>
                  <a:schemeClr val="tx1">
                    <a:lumMod val="85000"/>
                    <a:lumOff val="15000"/>
                  </a:schemeClr>
                </a:solidFill>
                <a:latin typeface="Consolas" panose="020B0609020204030204" pitchFamily="49" charset="0"/>
                <a:ea typeface="阿里巴巴普惠体" panose="00020600040101010101" pitchFamily="18" charset="-122"/>
              </a:rPr>
              <a:t>也是绝大多数组件的父类</a:t>
            </a:r>
            <a:endParaRPr lang="en-US" altLang="zh-CN" sz="1600">
              <a:solidFill>
                <a:schemeClr val="tx1">
                  <a:lumMod val="85000"/>
                  <a:lumOff val="15000"/>
                </a:schemeClr>
              </a:solidFill>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lang="zh-CN" altLang="en-US">
                <a:solidFill>
                  <a:schemeClr val="tx1">
                    <a:lumMod val="85000"/>
                    <a:lumOff val="15000"/>
                  </a:schemeClr>
                </a:solidFill>
              </a:rPr>
              <a:t>通过</a:t>
            </a:r>
            <a:r>
              <a:rPr lang="en-US" altLang="zh-CN">
                <a:solidFill>
                  <a:schemeClr val="tx1">
                    <a:lumMod val="85000"/>
                    <a:lumOff val="15000"/>
                  </a:schemeClr>
                </a:solidFill>
              </a:rPr>
              <a:t>invoke</a:t>
            </a:r>
            <a:r>
              <a:rPr lang="zh-CN" altLang="en-US">
                <a:solidFill>
                  <a:schemeClr val="tx1">
                    <a:lumMod val="85000"/>
                    <a:lumOff val="15000"/>
                  </a:schemeClr>
                </a:solidFill>
              </a:rPr>
              <a:t>或</a:t>
            </a:r>
            <a:r>
              <a:rPr lang="en-US" altLang="zh-CN">
                <a:solidFill>
                  <a:schemeClr val="tx1">
                    <a:lumMod val="85000"/>
                    <a:lumOff val="15000"/>
                  </a:schemeClr>
                </a:solidFill>
              </a:rPr>
              <a:t>stream</a:t>
            </a:r>
            <a:r>
              <a:rPr lang="zh-CN" altLang="en-US">
                <a:solidFill>
                  <a:schemeClr val="tx1">
                    <a:lumMod val="85000"/>
                    <a:lumOff val="15000"/>
                  </a:schemeClr>
                </a:solidFill>
              </a:rPr>
              <a:t>进行阻塞执行或流式执行</a:t>
            </a:r>
            <a:endParaRPr lang="en-US" altLang="zh-CN">
              <a:solidFill>
                <a:schemeClr val="tx1">
                  <a:lumMod val="85000"/>
                  <a:lumOff val="15000"/>
                </a:schemeClr>
              </a:solidFill>
            </a:endParaRPr>
          </a:p>
          <a:p>
            <a:endParaRPr lang="en-US" altLang="zh-CN">
              <a:solidFill>
                <a:schemeClr val="tx1">
                  <a:lumMod val="85000"/>
                  <a:lumOff val="15000"/>
                </a:schemeClr>
              </a:solidFill>
            </a:endParaRPr>
          </a:p>
          <a:p>
            <a:r>
              <a:rPr lang="zh-CN" altLang="en-US">
                <a:solidFill>
                  <a:schemeClr val="tx1">
                    <a:lumMod val="85000"/>
                    <a:lumOff val="15000"/>
                  </a:schemeClr>
                </a:solidFill>
              </a:rPr>
              <a:t>组成的链在执行上有：上一个组件的输出作为下一个组件的输入的特性。</a:t>
            </a:r>
            <a:endParaRPr lang="en-US" altLang="zh-CN">
              <a:solidFill>
                <a:schemeClr val="tx1">
                  <a:lumMod val="85000"/>
                  <a:lumOff val="15000"/>
                </a:schemeClr>
              </a:solidFill>
            </a:endParaRPr>
          </a:p>
          <a:p>
            <a:r>
              <a:rPr lang="zh-CN" altLang="en-US">
                <a:solidFill>
                  <a:schemeClr val="tx1">
                    <a:lumMod val="85000"/>
                    <a:lumOff val="15000"/>
                  </a:schemeClr>
                </a:solidFill>
              </a:rPr>
              <a:t>所以有如下执行流程：</a:t>
            </a:r>
            <a:endParaRPr lang="en-US" altLang="zh-CN">
              <a:solidFill>
                <a:schemeClr val="tx1">
                  <a:lumMod val="85000"/>
                  <a:lumOff val="15000"/>
                </a:schemeClr>
              </a:solidFill>
            </a:endParaRPr>
          </a:p>
          <a:p>
            <a:endParaRPr lang="zh-CN" altLang="en-US">
              <a:solidFill>
                <a:schemeClr val="tx1">
                  <a:lumMod val="85000"/>
                  <a:lumOff val="15000"/>
                </a:schemeClr>
              </a:solidFill>
            </a:endParaRPr>
          </a:p>
        </p:txBody>
      </p:sp>
      <p:sp>
        <p:nvSpPr>
          <p:cNvPr id="8" name="文本框 7">
            <a:extLst>
              <a:ext uri="{FF2B5EF4-FFF2-40B4-BE49-F238E27FC236}">
                <a16:creationId xmlns:a16="http://schemas.microsoft.com/office/drawing/2014/main" id="{0CE55A70-327D-C5F3-C14C-239379F92161}"/>
              </a:ext>
            </a:extLst>
          </p:cNvPr>
          <p:cNvSpPr txBox="1"/>
          <p:nvPr/>
        </p:nvSpPr>
        <p:spPr>
          <a:xfrm>
            <a:off x="219508" y="1042762"/>
            <a:ext cx="5873923" cy="55092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spcAft>
                <a:spcPts val="12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100" kern="0">
                <a:solidFill>
                  <a:srgbClr val="0033B3"/>
                </a:solidFill>
                <a:effectLst/>
                <a:latin typeface="Consolas" panose="020B0609020204030204" pitchFamily="49" charset="0"/>
                <a:ea typeface="阿里巴巴普惠体" panose="00020600040101010101" pitchFamily="18" charset="-122"/>
                <a:cs typeface="Times New Roman" panose="02020603050405020304" pitchFamily="18" charset="0"/>
              </a:rPr>
              <a:t>from </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langchain_core.prompts </a:t>
            </a:r>
            <a:r>
              <a:rPr lang="en-US" altLang="zh-CN" sz="1100" kern="0">
                <a:solidFill>
                  <a:srgbClr val="0033B3"/>
                </a:solidFill>
                <a:effectLst/>
                <a:latin typeface="Consolas" panose="020B0609020204030204" pitchFamily="49" charset="0"/>
                <a:ea typeface="阿里巴巴普惠体" panose="00020600040101010101" pitchFamily="18" charset="-122"/>
                <a:cs typeface="Times New Roman" panose="02020603050405020304" pitchFamily="18" charset="0"/>
              </a:rPr>
              <a:t>import </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ChatPromptTemplate, MessagesPlaceholder</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033B3"/>
                </a:solidFill>
                <a:effectLst/>
                <a:latin typeface="Consolas" panose="020B0609020204030204" pitchFamily="49" charset="0"/>
                <a:ea typeface="阿里巴巴普惠体" panose="00020600040101010101" pitchFamily="18" charset="-122"/>
                <a:cs typeface="Times New Roman" panose="02020603050405020304" pitchFamily="18" charset="0"/>
              </a:rPr>
              <a:t>from </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langchain_community.chat_models.tongyi </a:t>
            </a:r>
            <a:r>
              <a:rPr lang="en-US" altLang="zh-CN" sz="1100" kern="0">
                <a:solidFill>
                  <a:srgbClr val="0033B3"/>
                </a:solidFill>
                <a:effectLst/>
                <a:latin typeface="Consolas" panose="020B0609020204030204" pitchFamily="49" charset="0"/>
                <a:ea typeface="阿里巴巴普惠体" panose="00020600040101010101" pitchFamily="18" charset="-122"/>
                <a:cs typeface="Times New Roman" panose="02020603050405020304" pitchFamily="18" charset="0"/>
              </a:rPr>
              <a:t>import </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ChatTongyi</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033B3"/>
                </a:solidFill>
                <a:effectLst/>
                <a:latin typeface="Consolas" panose="020B0609020204030204" pitchFamily="49" charset="0"/>
                <a:ea typeface="阿里巴巴普惠体" panose="00020600040101010101" pitchFamily="18" charset="-122"/>
                <a:cs typeface="Times New Roman" panose="02020603050405020304" pitchFamily="18" charset="0"/>
              </a:rPr>
              <a:t>from </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langchain_core.runnables.base </a:t>
            </a:r>
            <a:r>
              <a:rPr lang="en-US" altLang="zh-CN" sz="1100" kern="0">
                <a:solidFill>
                  <a:srgbClr val="0033B3"/>
                </a:solidFill>
                <a:effectLst/>
                <a:latin typeface="Consolas" panose="020B0609020204030204" pitchFamily="49" charset="0"/>
                <a:ea typeface="阿里巴巴普惠体" panose="00020600040101010101" pitchFamily="18" charset="-122"/>
                <a:cs typeface="Times New Roman" panose="02020603050405020304" pitchFamily="18" charset="0"/>
              </a:rPr>
              <a:t>import </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RunnableSerializable</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chat_prompt_template = ChatPromptTemplate.from_messages(</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"system"</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Consolas" panose="020B0609020204030204" pitchFamily="49" charset="0"/>
                <a:ea typeface="阿里巴巴普惠体" panose="00020600040101010101" pitchFamily="18" charset="-122"/>
                <a:cs typeface="Courier New" panose="02070309020205020404" pitchFamily="49" charset="0"/>
              </a:rPr>
              <a:t>你是一个边塞诗人，可以作诗。</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MessagesPlaceholder(</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"history"</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"human"</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Consolas" panose="020B0609020204030204" pitchFamily="49" charset="0"/>
                <a:ea typeface="阿里巴巴普惠体" panose="00020600040101010101" pitchFamily="18" charset="-122"/>
                <a:cs typeface="Courier New" panose="02070309020205020404" pitchFamily="49" charset="0"/>
              </a:rPr>
              <a:t>请再来一首唐诗，无需额外输出</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history_data = [</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"human"</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Consolas" panose="020B0609020204030204" pitchFamily="49" charset="0"/>
                <a:ea typeface="阿里巴巴普惠体" panose="00020600040101010101" pitchFamily="18" charset="-122"/>
                <a:cs typeface="Courier New" panose="02070309020205020404" pitchFamily="49" charset="0"/>
              </a:rPr>
              <a:t>你来写一个唐诗</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"ai"</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Consolas" panose="020B0609020204030204" pitchFamily="49" charset="0"/>
                <a:ea typeface="阿里巴巴普惠体" panose="00020600040101010101" pitchFamily="18" charset="-122"/>
                <a:cs typeface="Courier New" panose="02070309020205020404" pitchFamily="49" charset="0"/>
              </a:rPr>
              <a:t>床前明月光，疑是地上霜，举头望明月，低头思故乡</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"human"</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Consolas" panose="020B0609020204030204" pitchFamily="49" charset="0"/>
                <a:ea typeface="阿里巴巴普惠体" panose="00020600040101010101" pitchFamily="18" charset="-122"/>
                <a:cs typeface="Courier New" panose="02070309020205020404" pitchFamily="49" charset="0"/>
              </a:rPr>
              <a:t>好诗再来一个</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"ai"</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zh-CN" altLang="zh-CN" sz="1100" kern="0">
                <a:solidFill>
                  <a:srgbClr val="067D17"/>
                </a:solidFill>
                <a:effectLst/>
                <a:latin typeface="Consolas" panose="020B0609020204030204" pitchFamily="49" charset="0"/>
                <a:ea typeface="阿里巴巴普惠体" panose="00020600040101010101" pitchFamily="18" charset="-122"/>
                <a:cs typeface="Courier New" panose="02070309020205020404" pitchFamily="49" charset="0"/>
              </a:rPr>
              <a:t>锄禾日当午，汗滴禾下锄，谁知盘中餐，粒粒皆辛苦</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model = ChatTongyi(</a:t>
            </a:r>
            <a:r>
              <a:rPr lang="en-US" altLang="zh-CN" sz="1100" kern="0">
                <a:solidFill>
                  <a:srgbClr val="660099"/>
                </a:solidFill>
                <a:effectLst/>
                <a:latin typeface="Consolas" panose="020B0609020204030204" pitchFamily="49" charset="0"/>
                <a:ea typeface="阿里巴巴普惠体" panose="00020600040101010101" pitchFamily="18" charset="-122"/>
                <a:cs typeface="Times New Roman" panose="02020603050405020304" pitchFamily="18" charset="0"/>
              </a:rPr>
              <a:t>model</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"qwen3-max"</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C00000"/>
                </a:solidFill>
                <a:effectLst/>
                <a:latin typeface="Consolas" panose="020B0609020204030204" pitchFamily="49" charset="0"/>
                <a:ea typeface="阿里巴巴普惠体" panose="00020600040101010101" pitchFamily="18" charset="-122"/>
                <a:cs typeface="Times New Roman" panose="02020603050405020304" pitchFamily="18" charset="0"/>
              </a:rPr>
              <a:t>chain</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00000"/>
                </a:solidFill>
                <a:effectLst/>
                <a:latin typeface="Consolas" panose="020B0609020204030204" pitchFamily="49" charset="0"/>
                <a:ea typeface="阿里巴巴普惠体" panose="00020600040101010101" pitchFamily="18" charset="-122"/>
                <a:cs typeface="Times New Roman" panose="02020603050405020304" pitchFamily="18" charset="0"/>
              </a:rPr>
              <a:t>RunnableSerializable </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C00000"/>
                </a:solidFill>
                <a:effectLst/>
                <a:latin typeface="Consolas" panose="020B0609020204030204" pitchFamily="49" charset="0"/>
                <a:ea typeface="阿里巴巴普惠体" panose="00020600040101010101" pitchFamily="18" charset="-122"/>
                <a:cs typeface="Times New Roman" panose="02020603050405020304" pitchFamily="18" charset="0"/>
              </a:rPr>
              <a:t>chat_prompt_template | model</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00080"/>
                </a:solidFill>
                <a:effectLst/>
                <a:latin typeface="Consolas" panose="020B0609020204030204" pitchFamily="49" charset="0"/>
                <a:ea typeface="阿里巴巴普惠体" panose="00020600040101010101" pitchFamily="18" charset="-122"/>
                <a:cs typeface="Times New Roman" panose="02020603050405020304" pitchFamily="18" charset="0"/>
              </a:rPr>
              <a:t>print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00080"/>
                </a:solidFill>
                <a:effectLst/>
                <a:latin typeface="Consolas" panose="020B0609020204030204" pitchFamily="49" charset="0"/>
                <a:ea typeface="阿里巴巴普惠体" panose="00020600040101010101" pitchFamily="18" charset="-122"/>
                <a:cs typeface="Times New Roman" panose="02020603050405020304" pitchFamily="18" charset="0"/>
              </a:rPr>
              <a:t>type</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(chain))</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i="1" kern="0">
                <a:solidFill>
                  <a:srgbClr val="8C8C8C"/>
                </a:solidFill>
                <a:effectLst/>
                <a:latin typeface="Consolas" panose="020B0609020204030204" pitchFamily="49" charset="0"/>
                <a:ea typeface="阿里巴巴普惠体" panose="00020600040101010101" pitchFamily="18" charset="-122"/>
                <a:cs typeface="Times New Roman" panose="02020603050405020304" pitchFamily="18" charset="0"/>
              </a:rPr>
              <a:t># Runnable</a:t>
            </a:r>
            <a:r>
              <a:rPr lang="zh-CN" altLang="zh-CN" sz="1100" i="1" kern="0">
                <a:solidFill>
                  <a:srgbClr val="8C8C8C"/>
                </a:solidFill>
                <a:effectLst/>
                <a:latin typeface="Consolas" panose="020B0609020204030204" pitchFamily="49" charset="0"/>
                <a:ea typeface="阿里巴巴普惠体" panose="00020600040101010101" pitchFamily="18" charset="-122"/>
                <a:cs typeface="Courier New" panose="02070309020205020404" pitchFamily="49" charset="0"/>
              </a:rPr>
              <a:t>接口，</a:t>
            </a:r>
            <a:r>
              <a:rPr lang="en-US" altLang="zh-CN" sz="1100" i="1" kern="0">
                <a:solidFill>
                  <a:srgbClr val="8C8C8C"/>
                </a:solidFill>
                <a:effectLst/>
                <a:latin typeface="Consolas" panose="020B0609020204030204" pitchFamily="49" charset="0"/>
                <a:ea typeface="阿里巴巴普惠体" panose="00020600040101010101" pitchFamily="18" charset="-122"/>
                <a:cs typeface="Times New Roman" panose="02020603050405020304" pitchFamily="18" charset="0"/>
              </a:rPr>
              <a:t>invoke</a:t>
            </a:r>
            <a:r>
              <a:rPr lang="zh-CN" altLang="zh-CN" sz="1100" i="1" kern="0">
                <a:solidFill>
                  <a:srgbClr val="8C8C8C"/>
                </a:solidFill>
                <a:effectLst/>
                <a:latin typeface="Consolas" panose="020B0609020204030204" pitchFamily="49" charset="0"/>
                <a:ea typeface="阿里巴巴普惠体" panose="00020600040101010101" pitchFamily="18" charset="-122"/>
                <a:cs typeface="Courier New" panose="02070309020205020404" pitchFamily="49" charset="0"/>
              </a:rPr>
              <a:t>执行</a:t>
            </a:r>
            <a:br>
              <a:rPr lang="en-US" altLang="zh-CN" sz="1100" i="1" kern="0">
                <a:solidFill>
                  <a:srgbClr val="8C8C8C"/>
                </a:solidFill>
                <a:effectLst/>
                <a:latin typeface="Consolas" panose="020B0609020204030204" pitchFamily="49" charset="0"/>
                <a:ea typeface="阿里巴巴普惠体" panose="00020600040101010101" pitchFamily="18" charset="-122"/>
                <a:cs typeface="Courier New" panose="02070309020205020404" pitchFamily="49"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res = </a:t>
            </a:r>
            <a:r>
              <a:rPr lang="en-US" altLang="zh-CN" sz="1100" kern="0">
                <a:solidFill>
                  <a:srgbClr val="C00000"/>
                </a:solidFill>
                <a:effectLst/>
                <a:latin typeface="Consolas" panose="020B0609020204030204" pitchFamily="49" charset="0"/>
                <a:ea typeface="阿里巴巴普惠体" panose="00020600040101010101" pitchFamily="18" charset="-122"/>
                <a:cs typeface="Times New Roman" panose="02020603050405020304" pitchFamily="18" charset="0"/>
              </a:rPr>
              <a:t>chain.invoke</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"history"</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history_data})</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00080"/>
                </a:solidFill>
                <a:effectLst/>
                <a:latin typeface="Consolas" panose="020B0609020204030204" pitchFamily="49" charset="0"/>
                <a:ea typeface="阿里巴巴普惠体" panose="00020600040101010101" pitchFamily="18" charset="-122"/>
                <a:cs typeface="Times New Roman" panose="02020603050405020304" pitchFamily="18" charset="0"/>
              </a:rPr>
              <a:t>print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(res.content)</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i="1" kern="0">
                <a:solidFill>
                  <a:srgbClr val="8C8C8C"/>
                </a:solidFill>
                <a:effectLst/>
                <a:latin typeface="Consolas" panose="020B0609020204030204" pitchFamily="49" charset="0"/>
                <a:ea typeface="阿里巴巴普惠体" panose="00020600040101010101" pitchFamily="18" charset="-122"/>
                <a:cs typeface="Times New Roman" panose="02020603050405020304" pitchFamily="18" charset="0"/>
              </a:rPr>
              <a:t># Runnable</a:t>
            </a:r>
            <a:r>
              <a:rPr lang="zh-CN" altLang="zh-CN" sz="1100" i="1" kern="0">
                <a:solidFill>
                  <a:srgbClr val="8C8C8C"/>
                </a:solidFill>
                <a:effectLst/>
                <a:latin typeface="Consolas" panose="020B0609020204030204" pitchFamily="49" charset="0"/>
                <a:ea typeface="阿里巴巴普惠体" panose="00020600040101010101" pitchFamily="18" charset="-122"/>
                <a:cs typeface="Courier New" panose="02070309020205020404" pitchFamily="49" charset="0"/>
              </a:rPr>
              <a:t>接口，</a:t>
            </a:r>
            <a:r>
              <a:rPr lang="en-US" altLang="zh-CN" sz="1100" i="1" kern="0">
                <a:solidFill>
                  <a:srgbClr val="8C8C8C"/>
                </a:solidFill>
                <a:effectLst/>
                <a:latin typeface="Consolas" panose="020B0609020204030204" pitchFamily="49" charset="0"/>
                <a:ea typeface="阿里巴巴普惠体" panose="00020600040101010101" pitchFamily="18" charset="-122"/>
                <a:cs typeface="Times New Roman" panose="02020603050405020304" pitchFamily="18" charset="0"/>
              </a:rPr>
              <a:t>stream</a:t>
            </a:r>
            <a:r>
              <a:rPr lang="zh-CN" altLang="zh-CN" sz="1100" i="1" kern="0">
                <a:solidFill>
                  <a:srgbClr val="8C8C8C"/>
                </a:solidFill>
                <a:effectLst/>
                <a:latin typeface="Consolas" panose="020B0609020204030204" pitchFamily="49" charset="0"/>
                <a:ea typeface="阿里巴巴普惠体" panose="00020600040101010101" pitchFamily="18" charset="-122"/>
                <a:cs typeface="Courier New" panose="02070309020205020404" pitchFamily="49" charset="0"/>
              </a:rPr>
              <a:t>执行</a:t>
            </a:r>
            <a:br>
              <a:rPr lang="en-US" altLang="zh-CN" sz="1100" i="1" kern="0">
                <a:solidFill>
                  <a:srgbClr val="8C8C8C"/>
                </a:solidFill>
                <a:effectLst/>
                <a:latin typeface="Consolas" panose="020B0609020204030204" pitchFamily="49" charset="0"/>
                <a:ea typeface="阿里巴巴普惠体" panose="00020600040101010101" pitchFamily="18" charset="-122"/>
                <a:cs typeface="Courier New" panose="02070309020205020404" pitchFamily="49" charset="0"/>
              </a:rPr>
            </a:br>
            <a:r>
              <a:rPr lang="en-US" altLang="zh-CN" sz="1100" kern="0">
                <a:solidFill>
                  <a:srgbClr val="0033B3"/>
                </a:solidFill>
                <a:effectLst/>
                <a:latin typeface="Consolas" panose="020B0609020204030204" pitchFamily="49" charset="0"/>
                <a:ea typeface="阿里巴巴普惠体" panose="00020600040101010101" pitchFamily="18" charset="-122"/>
                <a:cs typeface="Times New Roman" panose="02020603050405020304" pitchFamily="18" charset="0"/>
              </a:rPr>
              <a:t>for </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chunk </a:t>
            </a:r>
            <a:r>
              <a:rPr lang="en-US" altLang="zh-CN" sz="1100" kern="0">
                <a:solidFill>
                  <a:srgbClr val="0033B3"/>
                </a:solidFill>
                <a:effectLst/>
                <a:latin typeface="Consolas" panose="020B0609020204030204" pitchFamily="49" charset="0"/>
                <a:ea typeface="阿里巴巴普惠体" panose="00020600040101010101" pitchFamily="18" charset="-122"/>
                <a:cs typeface="Times New Roman" panose="02020603050405020304" pitchFamily="18" charset="0"/>
              </a:rPr>
              <a:t>in </a:t>
            </a:r>
            <a:r>
              <a:rPr lang="en-US" altLang="zh-CN" sz="1100" kern="0">
                <a:solidFill>
                  <a:srgbClr val="C00000"/>
                </a:solidFill>
                <a:effectLst/>
                <a:latin typeface="Consolas" panose="020B0609020204030204" pitchFamily="49" charset="0"/>
                <a:ea typeface="阿里巴巴普惠体" panose="00020600040101010101" pitchFamily="18" charset="-122"/>
                <a:cs typeface="Times New Roman" panose="02020603050405020304" pitchFamily="18" charset="0"/>
              </a:rPr>
              <a:t>chain.stream</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"history"</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history_data}):</a:t>
            </a:r>
            <a:b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b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000080"/>
                </a:solidFill>
                <a:effectLst/>
                <a:latin typeface="Consolas" panose="020B0609020204030204" pitchFamily="49" charset="0"/>
                <a:ea typeface="阿里巴巴普惠体" panose="00020600040101010101" pitchFamily="18" charset="-122"/>
                <a:cs typeface="Times New Roman" panose="02020603050405020304" pitchFamily="18" charset="0"/>
              </a:rPr>
              <a:t>print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(chunk.content, </a:t>
            </a:r>
            <a:r>
              <a:rPr lang="en-US" altLang="zh-CN" sz="1100" kern="0">
                <a:solidFill>
                  <a:srgbClr val="660099"/>
                </a:solidFill>
                <a:effectLst/>
                <a:latin typeface="Consolas" panose="020B0609020204030204" pitchFamily="49" charset="0"/>
                <a:ea typeface="阿里巴巴普惠体" panose="00020600040101010101" pitchFamily="18" charset="-122"/>
                <a:cs typeface="Times New Roman" panose="02020603050405020304" pitchFamily="18" charset="0"/>
              </a:rPr>
              <a:t>end</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67D17"/>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 </a:t>
            </a:r>
            <a:r>
              <a:rPr lang="en-US" altLang="zh-CN" sz="1100" kern="0">
                <a:solidFill>
                  <a:srgbClr val="660099"/>
                </a:solidFill>
                <a:effectLst/>
                <a:latin typeface="Consolas" panose="020B0609020204030204" pitchFamily="49" charset="0"/>
                <a:ea typeface="阿里巴巴普惠体" panose="00020600040101010101" pitchFamily="18" charset="-122"/>
                <a:cs typeface="Times New Roman" panose="02020603050405020304" pitchFamily="18" charset="0"/>
              </a:rPr>
              <a:t>flush</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r>
              <a:rPr lang="en-US" altLang="zh-CN" sz="1100" kern="0">
                <a:solidFill>
                  <a:srgbClr val="0033B3"/>
                </a:solidFill>
                <a:effectLst/>
                <a:latin typeface="Consolas" panose="020B0609020204030204" pitchFamily="49" charset="0"/>
                <a:ea typeface="阿里巴巴普惠体" panose="00020600040101010101" pitchFamily="18" charset="-122"/>
                <a:cs typeface="Times New Roman" panose="02020603050405020304" pitchFamily="18" charset="0"/>
              </a:rPr>
              <a:t>True</a:t>
            </a:r>
            <a:r>
              <a:rPr lang="en-US" altLang="zh-CN" sz="1100" kern="0">
                <a:solidFill>
                  <a:srgbClr val="080808"/>
                </a:solidFill>
                <a:effectLst/>
                <a:latin typeface="Consolas" panose="020B0609020204030204" pitchFamily="49" charset="0"/>
                <a:ea typeface="阿里巴巴普惠体" panose="00020600040101010101" pitchFamily="18" charset="-122"/>
                <a:cs typeface="Times New Roman" panose="02020603050405020304" pitchFamily="18" charset="0"/>
              </a:rPr>
              <a:t>)</a:t>
            </a:r>
            <a:endParaRPr lang="zh-CN" altLang="zh-CN" sz="1000" kern="100">
              <a:effectLst/>
              <a:latin typeface="Consolas" panose="020B0609020204030204" pitchFamily="49" charset="0"/>
              <a:ea typeface="阿里巴巴普惠体" panose="00020600040101010101" pitchFamily="18" charset="-122"/>
              <a:cs typeface="Times New Roman" panose="02020603050405020304" pitchFamily="18" charset="0"/>
            </a:endParaRPr>
          </a:p>
        </p:txBody>
      </p:sp>
      <p:pic>
        <p:nvPicPr>
          <p:cNvPr id="10" name="图片 9">
            <a:extLst>
              <a:ext uri="{FF2B5EF4-FFF2-40B4-BE49-F238E27FC236}">
                <a16:creationId xmlns:a16="http://schemas.microsoft.com/office/drawing/2014/main" id="{536B0985-42B2-7777-30E7-7F470A8F5B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9856" y="4077072"/>
            <a:ext cx="7316918" cy="1127618"/>
          </a:xfrm>
          <a:prstGeom prst="rect">
            <a:avLst/>
          </a:prstGeom>
        </p:spPr>
      </p:pic>
    </p:spTree>
    <p:extLst>
      <p:ext uri="{BB962C8B-B14F-4D97-AF65-F5344CB8AC3E}">
        <p14:creationId xmlns:p14="http://schemas.microsoft.com/office/powerpoint/2010/main" val="256468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17BFC-E193-47DA-1AFC-674A2C71B08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5E4E45C-811E-3230-4E0C-44DBEB0F4D36}"/>
              </a:ext>
            </a:extLst>
          </p:cNvPr>
          <p:cNvSpPr>
            <a:spLocks noGrp="1"/>
          </p:cNvSpPr>
          <p:nvPr>
            <p:ph type="body" sz="quarter" idx="10"/>
          </p:nvPr>
        </p:nvSpPr>
        <p:spPr>
          <a:xfrm>
            <a:off x="5265090" y="1556792"/>
            <a:ext cx="6231510" cy="3384550"/>
          </a:xfrm>
        </p:spPr>
        <p:txBody>
          <a:bodyPr/>
          <a:lstStyle/>
          <a:p>
            <a:pPr marL="0" indent="0">
              <a:buNone/>
            </a:pPr>
            <a:r>
              <a:rPr lang="en-US" altLang="zh-CN">
                <a:solidFill>
                  <a:schemeClr val="tx1">
                    <a:lumMod val="85000"/>
                    <a:lumOff val="15000"/>
                  </a:schemeClr>
                </a:solidFill>
                <a:effectLst/>
                <a:latin typeface="DEJAVU SANS MONO" panose="020B0609030804020204" pitchFamily="49" charset="0"/>
              </a:rPr>
              <a:t>LangChain</a:t>
            </a:r>
            <a:r>
              <a:rPr lang="zh-CN" altLang="en-US">
                <a:solidFill>
                  <a:schemeClr val="tx1">
                    <a:lumMod val="85000"/>
                    <a:lumOff val="15000"/>
                  </a:schemeClr>
                </a:solidFill>
                <a:effectLst/>
                <a:latin typeface="DEJAVU SANS MONO" panose="020B0609030804020204" pitchFamily="49" charset="0"/>
              </a:rPr>
              <a:t>中链是一种将各个组件串联在一起，按顺序执行，前一个组件的输出作为下一个组件的输入。</a:t>
            </a:r>
            <a:endParaRPr lang="en-US" altLang="zh-CN">
              <a:solidFill>
                <a:schemeClr val="tx1">
                  <a:lumMod val="85000"/>
                  <a:lumOff val="15000"/>
                </a:schemeClr>
              </a:solidFill>
              <a:effectLst/>
              <a:latin typeface="DEJAVU SANS MONO" panose="020B0609030804020204" pitchFamily="49" charset="0"/>
            </a:endParaRPr>
          </a:p>
          <a:p>
            <a:pPr marL="0" indent="0">
              <a:buNone/>
            </a:pPr>
            <a:endParaRPr lang="en-US" altLang="zh-CN">
              <a:solidFill>
                <a:schemeClr val="tx1">
                  <a:lumMod val="85000"/>
                  <a:lumOff val="15000"/>
                </a:schemeClr>
              </a:solidFill>
              <a:latin typeface="DEJAVU SANS MONO" panose="020B0609030804020204" pitchFamily="49" charset="0"/>
            </a:endParaRPr>
          </a:p>
          <a:p>
            <a:r>
              <a:rPr lang="zh-CN" altLang="en-US">
                <a:solidFill>
                  <a:schemeClr val="tx1">
                    <a:lumMod val="85000"/>
                    <a:lumOff val="15000"/>
                  </a:schemeClr>
                </a:solidFill>
                <a:latin typeface="DEJAVU SANS MONO" panose="020B0609030804020204" pitchFamily="49" charset="0"/>
              </a:rPr>
              <a:t>可以通过 “</a:t>
            </a:r>
            <a:r>
              <a:rPr lang="en-US" altLang="zh-CN">
                <a:solidFill>
                  <a:schemeClr val="tx1">
                    <a:lumMod val="85000"/>
                    <a:lumOff val="15000"/>
                  </a:schemeClr>
                </a:solidFill>
                <a:latin typeface="DEJAVU SANS MONO" panose="020B0609030804020204" pitchFamily="49" charset="0"/>
              </a:rPr>
              <a:t>|</a:t>
            </a:r>
            <a:r>
              <a:rPr lang="zh-CN" altLang="en-US">
                <a:solidFill>
                  <a:schemeClr val="tx1">
                    <a:lumMod val="85000"/>
                    <a:lumOff val="15000"/>
                  </a:schemeClr>
                </a:solidFill>
                <a:latin typeface="DEJAVU SANS MONO" panose="020B0609030804020204" pitchFamily="49" charset="0"/>
              </a:rPr>
              <a:t>” 符号来让各个组件形成链</a:t>
            </a:r>
            <a:endParaRPr lang="en-US" altLang="zh-CN">
              <a:solidFill>
                <a:schemeClr val="tx1">
                  <a:lumMod val="85000"/>
                  <a:lumOff val="15000"/>
                </a:schemeClr>
              </a:solidFill>
              <a:latin typeface="DEJAVU SANS MONO" panose="020B0609030804020204" pitchFamily="49" charset="0"/>
            </a:endParaRPr>
          </a:p>
          <a:p>
            <a:r>
              <a:rPr lang="zh-CN" altLang="en-US">
                <a:solidFill>
                  <a:schemeClr val="tx1">
                    <a:lumMod val="85000"/>
                    <a:lumOff val="15000"/>
                  </a:schemeClr>
                </a:solidFill>
                <a:latin typeface="DEJAVU SANS MONO" panose="020B0609030804020204" pitchFamily="49" charset="0"/>
              </a:rPr>
              <a:t>成链的各个组件，需是</a:t>
            </a:r>
            <a:r>
              <a:rPr lang="en-US" altLang="zh-CN">
                <a:solidFill>
                  <a:schemeClr val="tx1">
                    <a:lumMod val="85000"/>
                    <a:lumOff val="15000"/>
                  </a:schemeClr>
                </a:solidFill>
                <a:latin typeface="DEJAVU SANS MONO" panose="020B0609030804020204" pitchFamily="49" charset="0"/>
              </a:rPr>
              <a:t>Runnable</a:t>
            </a:r>
            <a:r>
              <a:rPr lang="zh-CN" altLang="en-US">
                <a:solidFill>
                  <a:schemeClr val="tx1">
                    <a:lumMod val="85000"/>
                    <a:lumOff val="15000"/>
                  </a:schemeClr>
                </a:solidFill>
                <a:latin typeface="DEJAVU SANS MONO" panose="020B0609030804020204" pitchFamily="49" charset="0"/>
              </a:rPr>
              <a:t>接口的子类</a:t>
            </a:r>
            <a:endParaRPr lang="en-US" altLang="zh-CN">
              <a:solidFill>
                <a:schemeClr val="tx1">
                  <a:lumMod val="85000"/>
                  <a:lumOff val="15000"/>
                </a:schemeClr>
              </a:solidFill>
              <a:latin typeface="DEJAVU SANS MONO" panose="020B0609030804020204" pitchFamily="49" charset="0"/>
            </a:endParaRPr>
          </a:p>
          <a:p>
            <a:r>
              <a:rPr lang="zh-CN" altLang="en-US">
                <a:solidFill>
                  <a:schemeClr val="tx1">
                    <a:lumMod val="85000"/>
                    <a:lumOff val="15000"/>
                  </a:schemeClr>
                </a:solidFill>
                <a:effectLst/>
                <a:latin typeface="DEJAVU SANS MONO" panose="020B0609030804020204" pitchFamily="49" charset="0"/>
              </a:rPr>
              <a:t>形成的链是</a:t>
            </a:r>
            <a:r>
              <a:rPr lang="en-US" altLang="zh-CN">
                <a:solidFill>
                  <a:schemeClr val="tx1">
                    <a:lumMod val="85000"/>
                    <a:lumOff val="15000"/>
                  </a:schemeClr>
                </a:solidFill>
                <a:effectLst/>
                <a:latin typeface="DEJAVU SANS MONO" panose="020B0609030804020204" pitchFamily="49" charset="0"/>
              </a:rPr>
              <a:t>RunnableSerializable</a:t>
            </a:r>
            <a:r>
              <a:rPr lang="zh-CN" altLang="en-US">
                <a:solidFill>
                  <a:schemeClr val="tx1">
                    <a:lumMod val="85000"/>
                    <a:lumOff val="15000"/>
                  </a:schemeClr>
                </a:solidFill>
                <a:effectLst/>
                <a:latin typeface="DEJAVU SANS MONO" panose="020B0609030804020204" pitchFamily="49" charset="0"/>
              </a:rPr>
              <a:t>对象（</a:t>
            </a:r>
            <a:r>
              <a:rPr lang="en-US" altLang="zh-CN">
                <a:solidFill>
                  <a:schemeClr val="tx1">
                    <a:lumMod val="85000"/>
                    <a:lumOff val="15000"/>
                  </a:schemeClr>
                </a:solidFill>
                <a:effectLst/>
                <a:latin typeface="DEJAVU SANS MONO" panose="020B0609030804020204" pitchFamily="49" charset="0"/>
              </a:rPr>
              <a:t>Runnabl</a:t>
            </a:r>
            <a:r>
              <a:rPr lang="zh-CN" altLang="en-US">
                <a:solidFill>
                  <a:schemeClr val="tx1">
                    <a:lumMod val="85000"/>
                    <a:lumOff val="15000"/>
                  </a:schemeClr>
                </a:solidFill>
                <a:effectLst/>
                <a:latin typeface="DEJAVU SANS MONO" panose="020B0609030804020204" pitchFamily="49" charset="0"/>
              </a:rPr>
              <a:t>接口子类）</a:t>
            </a:r>
            <a:endParaRPr lang="en-US" altLang="zh-CN">
              <a:solidFill>
                <a:schemeClr val="tx1">
                  <a:lumMod val="85000"/>
                  <a:lumOff val="15000"/>
                </a:schemeClr>
              </a:solidFill>
              <a:effectLst/>
              <a:latin typeface="DEJAVU SANS MONO" panose="020B0609030804020204" pitchFamily="49" charset="0"/>
            </a:endParaRPr>
          </a:p>
          <a:p>
            <a:r>
              <a:rPr lang="zh-CN" altLang="en-US">
                <a:solidFill>
                  <a:schemeClr val="tx1">
                    <a:lumMod val="85000"/>
                    <a:lumOff val="15000"/>
                  </a:schemeClr>
                </a:solidFill>
                <a:effectLst/>
                <a:latin typeface="DEJAVU SANS MONO" panose="020B0609030804020204" pitchFamily="49" charset="0"/>
              </a:rPr>
              <a:t>可通过链调用</a:t>
            </a:r>
            <a:r>
              <a:rPr lang="en-US" altLang="zh-CN">
                <a:solidFill>
                  <a:schemeClr val="tx1">
                    <a:lumMod val="85000"/>
                    <a:lumOff val="15000"/>
                  </a:schemeClr>
                </a:solidFill>
                <a:effectLst/>
                <a:latin typeface="DEJAVU SANS MONO" panose="020B0609030804020204" pitchFamily="49" charset="0"/>
              </a:rPr>
              <a:t>invoke</a:t>
            </a:r>
            <a:r>
              <a:rPr lang="zh-CN" altLang="en-US">
                <a:solidFill>
                  <a:schemeClr val="tx1">
                    <a:lumMod val="85000"/>
                    <a:lumOff val="15000"/>
                  </a:schemeClr>
                </a:solidFill>
                <a:effectLst/>
                <a:latin typeface="DEJAVU SANS MONO" panose="020B0609030804020204" pitchFamily="49" charset="0"/>
              </a:rPr>
              <a:t>或</a:t>
            </a:r>
            <a:r>
              <a:rPr lang="en-US" altLang="zh-CN">
                <a:solidFill>
                  <a:schemeClr val="tx1">
                    <a:lumMod val="85000"/>
                    <a:lumOff val="15000"/>
                  </a:schemeClr>
                </a:solidFill>
                <a:effectLst/>
                <a:latin typeface="DEJAVU SANS MONO" panose="020B0609030804020204" pitchFamily="49" charset="0"/>
              </a:rPr>
              <a:t>stream</a:t>
            </a:r>
            <a:r>
              <a:rPr lang="zh-CN" altLang="en-US">
                <a:solidFill>
                  <a:schemeClr val="tx1">
                    <a:lumMod val="85000"/>
                    <a:lumOff val="15000"/>
                  </a:schemeClr>
                </a:solidFill>
                <a:effectLst/>
                <a:latin typeface="DEJAVU SANS MONO" panose="020B0609030804020204" pitchFamily="49" charset="0"/>
              </a:rPr>
              <a:t>触发整个链条的执行</a:t>
            </a:r>
            <a:endParaRPr lang="en-US" altLang="zh-CN">
              <a:solidFill>
                <a:schemeClr val="tx1">
                  <a:lumMod val="85000"/>
                  <a:lumOff val="15000"/>
                </a:schemeClr>
              </a:solidFill>
              <a:effectLst/>
              <a:latin typeface="DEJAVU SANS MONO" panose="020B0609030804020204" pitchFamily="49" charset="0"/>
            </a:endParaRPr>
          </a:p>
        </p:txBody>
      </p:sp>
      <p:pic>
        <p:nvPicPr>
          <p:cNvPr id="3" name="图片 2">
            <a:extLst>
              <a:ext uri="{FF2B5EF4-FFF2-40B4-BE49-F238E27FC236}">
                <a16:creationId xmlns:a16="http://schemas.microsoft.com/office/drawing/2014/main" id="{3CAF3808-2D68-63EE-58F2-3BEB45159B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3396" y="4653136"/>
            <a:ext cx="9185908" cy="1415650"/>
          </a:xfrm>
          <a:prstGeom prst="rect">
            <a:avLst/>
          </a:prstGeom>
        </p:spPr>
      </p:pic>
    </p:spTree>
    <p:extLst>
      <p:ext uri="{BB962C8B-B14F-4D97-AF65-F5344CB8AC3E}">
        <p14:creationId xmlns:p14="http://schemas.microsoft.com/office/powerpoint/2010/main" val="1007144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FBF45-25C9-B343-61C6-B9F2E5913CD2}"/>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BAE5C2B9-F38E-9BC0-DB0E-A1B3292C5C0A}"/>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a:t>
            </a:r>
            <a:r>
              <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运算符的重写</a:t>
            </a:r>
          </a:p>
        </p:txBody>
      </p:sp>
      <p:sp>
        <p:nvSpPr>
          <p:cNvPr id="6" name="文本框 5">
            <a:extLst>
              <a:ext uri="{FF2B5EF4-FFF2-40B4-BE49-F238E27FC236}">
                <a16:creationId xmlns:a16="http://schemas.microsoft.com/office/drawing/2014/main" id="{CC78E903-2B1C-DCA9-1A92-0D6DFC4BD88B}"/>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9" name="文本占位符 4">
            <a:extLst>
              <a:ext uri="{FF2B5EF4-FFF2-40B4-BE49-F238E27FC236}">
                <a16:creationId xmlns:a16="http://schemas.microsoft.com/office/drawing/2014/main" id="{5EA7AC5D-D9E8-B341-6144-E2A94F898342}"/>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0" name="文本占位符 4">
            <a:extLst>
              <a:ext uri="{FF2B5EF4-FFF2-40B4-BE49-F238E27FC236}">
                <a16:creationId xmlns:a16="http://schemas.microsoft.com/office/drawing/2014/main" id="{0A5B357C-7A42-E15E-3B02-AE783A64DFC0}"/>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31468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5B07B0B-EB72-DDBF-5DF3-9AF5A8F9A2C5}"/>
              </a:ext>
            </a:extLst>
          </p:cNvPr>
          <p:cNvSpPr>
            <a:spLocks noGrp="1"/>
          </p:cNvSpPr>
          <p:nvPr>
            <p:ph type="body" sz="quarter" idx="10"/>
          </p:nvPr>
        </p:nvSpPr>
        <p:spPr/>
        <p:txBody>
          <a:bodyPr/>
          <a:lstStyle/>
          <a:p>
            <a:r>
              <a:rPr kumimoji="1" lang="zh-CN" altLang="en-US" dirty="0">
                <a:solidFill>
                  <a:schemeClr val="tx1">
                    <a:lumMod val="85000"/>
                    <a:lumOff val="15000"/>
                  </a:schemeClr>
                </a:solidFill>
              </a:rPr>
              <a:t> </a:t>
            </a:r>
            <a:r>
              <a:rPr kumimoji="1" lang="en-US" altLang="zh-CN" dirty="0">
                <a:solidFill>
                  <a:schemeClr val="tx1">
                    <a:lumMod val="85000"/>
                    <a:lumOff val="15000"/>
                  </a:schemeClr>
                </a:solidFill>
              </a:rPr>
              <a:t>|</a:t>
            </a:r>
            <a:r>
              <a:rPr kumimoji="1" lang="zh-CN" altLang="en-US" dirty="0">
                <a:solidFill>
                  <a:schemeClr val="tx1">
                    <a:lumMod val="85000"/>
                    <a:lumOff val="15000"/>
                  </a:schemeClr>
                </a:solidFill>
              </a:rPr>
              <a:t> 运算符重载</a:t>
            </a:r>
          </a:p>
        </p:txBody>
      </p:sp>
      <p:sp>
        <p:nvSpPr>
          <p:cNvPr id="3" name="文本占位符 2">
            <a:extLst>
              <a:ext uri="{FF2B5EF4-FFF2-40B4-BE49-F238E27FC236}">
                <a16:creationId xmlns:a16="http://schemas.microsoft.com/office/drawing/2014/main" id="{6A0436CD-D2F8-8B06-2D45-6F6D2D0F5DC5}"/>
              </a:ext>
            </a:extLst>
          </p:cNvPr>
          <p:cNvSpPr>
            <a:spLocks noGrp="1"/>
          </p:cNvSpPr>
          <p:nvPr>
            <p:ph type="body" sz="quarter" idx="11"/>
          </p:nvPr>
        </p:nvSpPr>
        <p:spPr/>
        <p:txBody>
          <a:bodyPr/>
          <a:lstStyle/>
          <a:p>
            <a:r>
              <a:rPr kumimoji="1" lang="zh-CN" altLang="en-US" dirty="0">
                <a:solidFill>
                  <a:schemeClr val="tx1">
                    <a:lumMod val="85000"/>
                    <a:lumOff val="15000"/>
                  </a:schemeClr>
                </a:solidFill>
              </a:rPr>
              <a:t>前文代码中：</a:t>
            </a:r>
            <a:r>
              <a:rPr lang="en-US" altLang="zh-CN" sz="1800" kern="0" dirty="0">
                <a:solidFill>
                  <a:srgbClr val="000000"/>
                </a:solidFill>
                <a:effectLst/>
                <a:latin typeface="Source Code Pro" panose="020B0309030403020204" pitchFamily="34" charset="0"/>
                <a:ea typeface="宋体" panose="02010600030101010101" pitchFamily="2" charset="-122"/>
              </a:rPr>
              <a:t> </a:t>
            </a:r>
            <a:r>
              <a:rPr lang="en-US" altLang="zh-CN" sz="1800" i="1" u="sng" kern="0" dirty="0">
                <a:solidFill>
                  <a:srgbClr val="000000"/>
                </a:solidFill>
                <a:effectLst/>
                <a:latin typeface="Source Code Pro" panose="020B0309030403020204" pitchFamily="34" charset="0"/>
                <a:ea typeface="宋体" panose="02010600030101010101" pitchFamily="2" charset="-122"/>
              </a:rPr>
              <a:t>chain </a:t>
            </a:r>
            <a:r>
              <a:rPr lang="en-US" altLang="zh-CN" sz="1800" i="1" u="sng" kern="0">
                <a:solidFill>
                  <a:srgbClr val="B31D28"/>
                </a:solidFill>
                <a:effectLst/>
                <a:latin typeface="Source Code Pro" panose="020B0309030403020204" pitchFamily="34" charset="0"/>
                <a:ea typeface="宋体" panose="02010600030101010101" pitchFamily="2" charset="-122"/>
              </a:rPr>
              <a:t>= </a:t>
            </a:r>
            <a:r>
              <a:rPr lang="en-US" altLang="zh-CN" sz="1800" i="1" u="sng" kern="0">
                <a:solidFill>
                  <a:srgbClr val="000000"/>
                </a:solidFill>
                <a:effectLst/>
                <a:latin typeface="Source Code Pro" panose="020B0309030403020204" pitchFamily="34" charset="0"/>
                <a:ea typeface="宋体" panose="02010600030101010101" pitchFamily="2" charset="-122"/>
              </a:rPr>
              <a:t>chat_prompt_template </a:t>
            </a:r>
            <a:r>
              <a:rPr lang="en-US" altLang="zh-CN" sz="1800" i="1" u="sng" kern="0">
                <a:solidFill>
                  <a:srgbClr val="B31D28"/>
                </a:solidFill>
                <a:effectLst/>
                <a:latin typeface="Source Code Pro" panose="020B0309030403020204" pitchFamily="34" charset="0"/>
                <a:ea typeface="宋体" panose="02010600030101010101" pitchFamily="2" charset="-122"/>
              </a:rPr>
              <a:t>| </a:t>
            </a:r>
            <a:r>
              <a:rPr lang="en-US" altLang="zh-CN" sz="1800" i="1" u="sng" kern="0">
                <a:solidFill>
                  <a:srgbClr val="000000"/>
                </a:solidFill>
                <a:effectLst/>
                <a:latin typeface="Source Code Pro" panose="020B0309030403020204" pitchFamily="34" charset="0"/>
                <a:ea typeface="宋体" panose="02010600030101010101" pitchFamily="2" charset="-122"/>
              </a:rPr>
              <a:t>model</a:t>
            </a:r>
            <a:endParaRPr lang="en-US" altLang="zh-CN" sz="1800" i="1" u="sng" kern="0" dirty="0">
              <a:solidFill>
                <a:srgbClr val="000000"/>
              </a:solidFill>
              <a:effectLst/>
              <a:latin typeface="Source Code Pro" panose="020B0309030403020204" pitchFamily="34" charset="0"/>
              <a:ea typeface="宋体" panose="02010600030101010101" pitchFamily="2" charset="-122"/>
            </a:endParaRPr>
          </a:p>
          <a:p>
            <a:r>
              <a:rPr kumimoji="1" lang="zh-CN" altLang="en-US" dirty="0">
                <a:solidFill>
                  <a:schemeClr val="tx1">
                    <a:lumMod val="85000"/>
                    <a:lumOff val="15000"/>
                  </a:schemeClr>
                </a:solidFill>
              </a:rPr>
              <a:t>在语法上使用了</a:t>
            </a:r>
            <a:r>
              <a:rPr kumimoji="1" lang="en-US" altLang="zh-CN" dirty="0">
                <a:solidFill>
                  <a:schemeClr val="tx1">
                    <a:lumMod val="85000"/>
                    <a:lumOff val="15000"/>
                  </a:schemeClr>
                </a:solidFill>
              </a:rPr>
              <a:t>|</a:t>
            </a:r>
            <a:r>
              <a:rPr kumimoji="1" lang="zh-CN" altLang="en-US" dirty="0">
                <a:solidFill>
                  <a:schemeClr val="tx1">
                    <a:lumMod val="85000"/>
                    <a:lumOff val="15000"/>
                  </a:schemeClr>
                </a:solidFill>
              </a:rPr>
              <a:t>运算符的重写</a:t>
            </a:r>
            <a:endParaRPr kumimoji="1" lang="en-US" altLang="zh-CN" dirty="0">
              <a:solidFill>
                <a:schemeClr val="tx1">
                  <a:lumMod val="85000"/>
                  <a:lumOff val="15000"/>
                </a:schemeClr>
              </a:solidFill>
            </a:endParaRPr>
          </a:p>
          <a:p>
            <a:endParaRPr kumimoji="1" lang="en-US" altLang="zh-CN" dirty="0">
              <a:solidFill>
                <a:schemeClr val="tx1">
                  <a:lumMod val="85000"/>
                  <a:lumOff val="15000"/>
                </a:schemeClr>
              </a:solidFill>
            </a:endParaRPr>
          </a:p>
          <a:p>
            <a:r>
              <a:rPr kumimoji="1" lang="zh-CN" altLang="en-US" dirty="0">
                <a:solidFill>
                  <a:schemeClr val="tx1">
                    <a:lumMod val="85000"/>
                    <a:lumOff val="15000"/>
                  </a:schemeClr>
                </a:solidFill>
              </a:rPr>
              <a:t>在 </a:t>
            </a:r>
            <a:r>
              <a:rPr kumimoji="1" lang="en-US" altLang="zh-CN" dirty="0">
                <a:solidFill>
                  <a:schemeClr val="tx1">
                    <a:lumMod val="85000"/>
                    <a:lumOff val="15000"/>
                  </a:schemeClr>
                </a:solidFill>
              </a:rPr>
              <a:t>Python </a:t>
            </a:r>
            <a:r>
              <a:rPr kumimoji="1" lang="zh-CN" altLang="en-US" dirty="0">
                <a:solidFill>
                  <a:schemeClr val="tx1">
                    <a:lumMod val="85000"/>
                    <a:lumOff val="15000"/>
                  </a:schemeClr>
                </a:solidFill>
              </a:rPr>
              <a:t>中，运算符（如 </a:t>
            </a:r>
            <a:r>
              <a:rPr kumimoji="1" lang="en-US" altLang="zh-CN" dirty="0">
                <a:solidFill>
                  <a:schemeClr val="tx1">
                    <a:lumMod val="85000"/>
                    <a:lumOff val="15000"/>
                  </a:schemeClr>
                </a:solidFill>
              </a:rPr>
              <a:t>+</a:t>
            </a:r>
            <a:r>
              <a:rPr kumimoji="1" lang="zh-CN" altLang="en-US" dirty="0">
                <a:solidFill>
                  <a:schemeClr val="tx1">
                    <a:lumMod val="85000"/>
                    <a:lumOff val="15000"/>
                  </a:schemeClr>
                </a:solidFill>
              </a:rPr>
              <a:t>、</a:t>
            </a:r>
            <a:r>
              <a:rPr kumimoji="1" lang="en-US" altLang="zh-CN" dirty="0">
                <a:solidFill>
                  <a:schemeClr val="tx1">
                    <a:lumMod val="85000"/>
                    <a:lumOff val="15000"/>
                  </a:schemeClr>
                </a:solidFill>
              </a:rPr>
              <a:t>|</a:t>
            </a:r>
            <a:r>
              <a:rPr kumimoji="1" lang="zh-CN" altLang="en-US" dirty="0">
                <a:solidFill>
                  <a:schemeClr val="tx1">
                    <a:lumMod val="85000"/>
                    <a:lumOff val="15000"/>
                  </a:schemeClr>
                </a:solidFill>
              </a:rPr>
              <a:t>）的行为由类的魔法方法决定。例如：</a:t>
            </a:r>
            <a:endParaRPr kumimoji="1" lang="en-US" altLang="zh-CN" dirty="0">
              <a:solidFill>
                <a:schemeClr val="tx1">
                  <a:lumMod val="85000"/>
                  <a:lumOff val="15000"/>
                </a:schemeClr>
              </a:solidFill>
            </a:endParaRPr>
          </a:p>
          <a:p>
            <a:pPr marL="285750" indent="-285750">
              <a:buFont typeface="Arial" panose="020B0604020202020204" pitchFamily="34" charset="0"/>
              <a:buChar char="•"/>
            </a:pPr>
            <a:r>
              <a:rPr kumimoji="1" lang="en-US" altLang="zh-CN" dirty="0">
                <a:solidFill>
                  <a:schemeClr val="tx1">
                    <a:lumMod val="85000"/>
                    <a:lumOff val="15000"/>
                  </a:schemeClr>
                </a:solidFill>
              </a:rPr>
              <a:t>a</a:t>
            </a:r>
            <a:r>
              <a:rPr kumimoji="1" lang="zh-CN" altLang="en-US" dirty="0">
                <a:solidFill>
                  <a:schemeClr val="tx1">
                    <a:lumMod val="85000"/>
                    <a:lumOff val="15000"/>
                  </a:schemeClr>
                </a:solidFill>
              </a:rPr>
              <a:t> </a:t>
            </a:r>
            <a:r>
              <a:rPr kumimoji="1" lang="en-US" altLang="zh-CN" dirty="0">
                <a:solidFill>
                  <a:schemeClr val="tx1">
                    <a:lumMod val="85000"/>
                    <a:lumOff val="15000"/>
                  </a:schemeClr>
                </a:solidFill>
              </a:rPr>
              <a:t>+</a:t>
            </a:r>
            <a:r>
              <a:rPr kumimoji="1" lang="zh-CN" altLang="en-US" dirty="0">
                <a:solidFill>
                  <a:schemeClr val="tx1">
                    <a:lumMod val="85000"/>
                    <a:lumOff val="15000"/>
                  </a:schemeClr>
                </a:solidFill>
              </a:rPr>
              <a:t> </a:t>
            </a:r>
            <a:r>
              <a:rPr kumimoji="1" lang="en-US" altLang="zh-CN" dirty="0">
                <a:solidFill>
                  <a:schemeClr val="tx1">
                    <a:lumMod val="85000"/>
                    <a:lumOff val="15000"/>
                  </a:schemeClr>
                </a:solidFill>
              </a:rPr>
              <a:t>b</a:t>
            </a:r>
            <a:r>
              <a:rPr kumimoji="1" lang="zh-CN" altLang="en-US" dirty="0">
                <a:solidFill>
                  <a:schemeClr val="tx1">
                    <a:lumMod val="85000"/>
                    <a:lumOff val="15000"/>
                  </a:schemeClr>
                </a:solidFill>
              </a:rPr>
              <a:t> 本质调用的是 </a:t>
            </a:r>
            <a:r>
              <a:rPr kumimoji="1" lang="en-US" altLang="zh-CN" dirty="0" err="1">
                <a:solidFill>
                  <a:schemeClr val="tx1">
                    <a:lumMod val="85000"/>
                    <a:lumOff val="15000"/>
                  </a:schemeClr>
                </a:solidFill>
              </a:rPr>
              <a:t>a.__add</a:t>
            </a:r>
            <a:r>
              <a:rPr kumimoji="1" lang="en-US" altLang="zh-CN" dirty="0">
                <a:solidFill>
                  <a:schemeClr val="tx1">
                    <a:lumMod val="85000"/>
                    <a:lumOff val="15000"/>
                  </a:schemeClr>
                </a:solidFill>
              </a:rPr>
              <a:t>__(b)</a:t>
            </a:r>
          </a:p>
          <a:p>
            <a:pPr marL="285750" indent="-285750">
              <a:buFont typeface="Arial" panose="020B0604020202020204" pitchFamily="34" charset="0"/>
              <a:buChar char="•"/>
            </a:pPr>
            <a:r>
              <a:rPr kumimoji="1" lang="en-US" altLang="zh-CN" dirty="0">
                <a:solidFill>
                  <a:schemeClr val="tx1">
                    <a:lumMod val="85000"/>
                    <a:lumOff val="15000"/>
                  </a:schemeClr>
                </a:solidFill>
              </a:rPr>
              <a:t>a</a:t>
            </a:r>
            <a:r>
              <a:rPr kumimoji="1" lang="zh-CN" altLang="en-US" dirty="0">
                <a:solidFill>
                  <a:schemeClr val="tx1">
                    <a:lumMod val="85000"/>
                    <a:lumOff val="15000"/>
                  </a:schemeClr>
                </a:solidFill>
              </a:rPr>
              <a:t> </a:t>
            </a:r>
            <a:r>
              <a:rPr kumimoji="1" lang="en-US" altLang="zh-CN" dirty="0">
                <a:solidFill>
                  <a:schemeClr val="tx1">
                    <a:lumMod val="85000"/>
                    <a:lumOff val="15000"/>
                  </a:schemeClr>
                </a:solidFill>
              </a:rPr>
              <a:t>|</a:t>
            </a:r>
            <a:r>
              <a:rPr kumimoji="1" lang="zh-CN" altLang="en-US" dirty="0">
                <a:solidFill>
                  <a:schemeClr val="tx1">
                    <a:lumMod val="85000"/>
                    <a:lumOff val="15000"/>
                  </a:schemeClr>
                </a:solidFill>
              </a:rPr>
              <a:t> </a:t>
            </a:r>
            <a:r>
              <a:rPr kumimoji="1" lang="en-US" altLang="zh-CN" dirty="0">
                <a:solidFill>
                  <a:schemeClr val="tx1">
                    <a:lumMod val="85000"/>
                    <a:lumOff val="15000"/>
                  </a:schemeClr>
                </a:solidFill>
              </a:rPr>
              <a:t>b</a:t>
            </a:r>
            <a:r>
              <a:rPr kumimoji="1" lang="zh-CN" altLang="en-US" dirty="0">
                <a:solidFill>
                  <a:schemeClr val="tx1">
                    <a:lumMod val="85000"/>
                    <a:lumOff val="15000"/>
                  </a:schemeClr>
                </a:solidFill>
              </a:rPr>
              <a:t> 本质调用的是 </a:t>
            </a:r>
            <a:r>
              <a:rPr kumimoji="1" lang="en-US" altLang="zh-CN" dirty="0" err="1">
                <a:solidFill>
                  <a:schemeClr val="tx1">
                    <a:lumMod val="85000"/>
                    <a:lumOff val="15000"/>
                  </a:schemeClr>
                </a:solidFill>
              </a:rPr>
              <a:t>a.__or</a:t>
            </a:r>
            <a:r>
              <a:rPr kumimoji="1" lang="en-US" altLang="zh-CN" dirty="0">
                <a:solidFill>
                  <a:schemeClr val="tx1">
                    <a:lumMod val="85000"/>
                    <a:lumOff val="15000"/>
                  </a:schemeClr>
                </a:solidFill>
              </a:rPr>
              <a:t>__(b)</a:t>
            </a:r>
          </a:p>
          <a:p>
            <a:r>
              <a:rPr kumimoji="1" lang="zh-CN" altLang="en-US" dirty="0">
                <a:solidFill>
                  <a:schemeClr val="tx1">
                    <a:lumMod val="85000"/>
                    <a:lumOff val="15000"/>
                  </a:schemeClr>
                </a:solidFill>
              </a:rPr>
              <a:t>只需要自行实现类的</a:t>
            </a:r>
            <a:r>
              <a:rPr kumimoji="1" lang="en-US" altLang="zh-CN" dirty="0">
                <a:solidFill>
                  <a:schemeClr val="tx1">
                    <a:lumMod val="85000"/>
                    <a:lumOff val="15000"/>
                  </a:schemeClr>
                </a:solidFill>
              </a:rPr>
              <a:t>__or__</a:t>
            </a:r>
            <a:r>
              <a:rPr kumimoji="1" lang="zh-CN" altLang="en-US" dirty="0">
                <a:solidFill>
                  <a:schemeClr val="tx1">
                    <a:lumMod val="85000"/>
                    <a:lumOff val="15000"/>
                  </a:schemeClr>
                </a:solidFill>
              </a:rPr>
              <a:t>方法，即可对</a:t>
            </a:r>
            <a:r>
              <a:rPr kumimoji="1" lang="en-US" altLang="zh-CN" dirty="0">
                <a:solidFill>
                  <a:schemeClr val="tx1">
                    <a:lumMod val="85000"/>
                    <a:lumOff val="15000"/>
                  </a:schemeClr>
                </a:solidFill>
              </a:rPr>
              <a:t>|</a:t>
            </a:r>
            <a:r>
              <a:rPr kumimoji="1" lang="zh-CN" altLang="en-US" dirty="0">
                <a:solidFill>
                  <a:schemeClr val="tx1">
                    <a:lumMod val="85000"/>
                    <a:lumOff val="15000"/>
                  </a:schemeClr>
                </a:solidFill>
              </a:rPr>
              <a:t>符号的功能进行重写。</a:t>
            </a:r>
            <a:endParaRPr kumimoji="1" lang="en-US" altLang="zh-CN" dirty="0">
              <a:solidFill>
                <a:schemeClr val="tx1">
                  <a:lumMod val="85000"/>
                  <a:lumOff val="15000"/>
                </a:schemeClr>
              </a:solidFill>
            </a:endParaRPr>
          </a:p>
          <a:p>
            <a:endParaRPr kumimoji="1" lang="en-US" altLang="zh-CN" dirty="0">
              <a:solidFill>
                <a:schemeClr val="tx1">
                  <a:lumMod val="85000"/>
                  <a:lumOff val="15000"/>
                </a:schemeClr>
              </a:solidFill>
            </a:endParaRPr>
          </a:p>
          <a:p>
            <a:r>
              <a:rPr kumimoji="1" lang="zh-CN" altLang="en-US" dirty="0">
                <a:solidFill>
                  <a:schemeClr val="tx1">
                    <a:lumMod val="85000"/>
                    <a:lumOff val="15000"/>
                  </a:schemeClr>
                </a:solidFill>
              </a:rPr>
              <a:t>示例</a:t>
            </a:r>
            <a:r>
              <a:rPr kumimoji="1" lang="zh-CN" altLang="en-US">
                <a:solidFill>
                  <a:schemeClr val="tx1">
                    <a:lumMod val="85000"/>
                    <a:lumOff val="15000"/>
                  </a:schemeClr>
                </a:solidFill>
              </a:rPr>
              <a:t>： </a:t>
            </a:r>
            <a:endParaRPr kumimoji="1" lang="en-US" altLang="zh-CN">
              <a:solidFill>
                <a:schemeClr val="tx1">
                  <a:lumMod val="85000"/>
                  <a:lumOff val="15000"/>
                </a:schemeClr>
              </a:solidFill>
            </a:endParaRPr>
          </a:p>
          <a:p>
            <a:pPr marL="285750" indent="-285750">
              <a:buFont typeface="Arial" panose="020B0604020202020204" pitchFamily="34" charset="0"/>
              <a:buChar char="•"/>
            </a:pPr>
            <a:r>
              <a:rPr kumimoji="1" lang="zh-CN" altLang="en-US">
                <a:solidFill>
                  <a:schemeClr val="tx1">
                    <a:lumMod val="85000"/>
                    <a:lumOff val="15000"/>
                  </a:schemeClr>
                </a:solidFill>
              </a:rPr>
              <a:t>让 </a:t>
            </a:r>
            <a:r>
              <a:rPr kumimoji="1" lang="en-US" altLang="zh-CN" dirty="0" err="1">
                <a:solidFill>
                  <a:schemeClr val="tx1">
                    <a:lumMod val="85000"/>
                    <a:lumOff val="15000"/>
                  </a:schemeClr>
                </a:solidFill>
              </a:rPr>
              <a:t>a|b|c</a:t>
            </a:r>
            <a:r>
              <a:rPr kumimoji="1" lang="zh-CN" altLang="en-US" dirty="0">
                <a:solidFill>
                  <a:schemeClr val="tx1">
                    <a:lumMod val="85000"/>
                    <a:lumOff val="15000"/>
                  </a:schemeClr>
                </a:solidFill>
              </a:rPr>
              <a:t> 的代码得到一个自定义的</a:t>
            </a:r>
            <a:r>
              <a:rPr kumimoji="1" lang="zh-CN" altLang="en-US">
                <a:solidFill>
                  <a:schemeClr val="tx1">
                    <a:lumMod val="85000"/>
                    <a:lumOff val="15000"/>
                  </a:schemeClr>
                </a:solidFill>
              </a:rPr>
              <a:t>类对象</a:t>
            </a:r>
            <a:r>
              <a:rPr kumimoji="1" lang="en-US" altLang="zh-CN">
                <a:solidFill>
                  <a:schemeClr val="tx1">
                    <a:lumMod val="85000"/>
                    <a:lumOff val="15000"/>
                  </a:schemeClr>
                </a:solidFill>
              </a:rPr>
              <a:t>(</a:t>
            </a:r>
            <a:r>
              <a:rPr kumimoji="1" lang="zh-CN" altLang="en-US">
                <a:solidFill>
                  <a:schemeClr val="tx1">
                    <a:lumMod val="85000"/>
                    <a:lumOff val="15000"/>
                  </a:schemeClr>
                </a:solidFill>
              </a:rPr>
              <a:t>类似列表即</a:t>
            </a:r>
            <a:r>
              <a:rPr kumimoji="1" lang="en-US" altLang="zh-CN">
                <a:solidFill>
                  <a:schemeClr val="tx1">
                    <a:lumMod val="85000"/>
                    <a:lumOff val="15000"/>
                  </a:schemeClr>
                </a:solidFill>
              </a:rPr>
              <a:t>[a, b, c])</a:t>
            </a:r>
            <a:r>
              <a:rPr kumimoji="1" lang="zh-CN" altLang="en-US">
                <a:solidFill>
                  <a:schemeClr val="tx1">
                    <a:lumMod val="85000"/>
                    <a:lumOff val="15000"/>
                  </a:schemeClr>
                </a:solidFill>
              </a:rPr>
              <a:t> </a:t>
            </a:r>
            <a:endParaRPr kumimoji="1" lang="en-US" altLang="zh-CN">
              <a:solidFill>
                <a:schemeClr val="tx1">
                  <a:lumMod val="85000"/>
                  <a:lumOff val="15000"/>
                </a:schemeClr>
              </a:solidFill>
            </a:endParaRPr>
          </a:p>
          <a:p>
            <a:pPr marL="285750" indent="-285750">
              <a:buFont typeface="Arial" panose="020B0604020202020204" pitchFamily="34" charset="0"/>
              <a:buChar char="•"/>
            </a:pPr>
            <a:r>
              <a:rPr kumimoji="1" lang="zh-CN" altLang="en-US">
                <a:solidFill>
                  <a:schemeClr val="tx1">
                    <a:lumMod val="85000"/>
                    <a:lumOff val="15000"/>
                  </a:schemeClr>
                </a:solidFill>
              </a:rPr>
              <a:t>调用</a:t>
            </a:r>
            <a:r>
              <a:rPr kumimoji="1" lang="en-US" altLang="zh-CN" dirty="0">
                <a:solidFill>
                  <a:schemeClr val="tx1">
                    <a:lumMod val="85000"/>
                    <a:lumOff val="15000"/>
                  </a:schemeClr>
                </a:solidFill>
              </a:rPr>
              <a:t>run</a:t>
            </a:r>
            <a:r>
              <a:rPr kumimoji="1" lang="zh-CN" altLang="en-US" dirty="0">
                <a:solidFill>
                  <a:schemeClr val="tx1">
                    <a:lumMod val="85000"/>
                    <a:lumOff val="15000"/>
                  </a:schemeClr>
                </a:solidFill>
              </a:rPr>
              <a:t>方法依次输出</a:t>
            </a:r>
            <a:r>
              <a:rPr kumimoji="1" lang="en-US" altLang="zh-CN" dirty="0">
                <a:solidFill>
                  <a:schemeClr val="tx1">
                    <a:lumMod val="85000"/>
                    <a:lumOff val="15000"/>
                  </a:schemeClr>
                </a:solidFill>
              </a:rPr>
              <a:t>a</a:t>
            </a:r>
            <a:r>
              <a:rPr kumimoji="1" lang="zh-CN" altLang="en-US" dirty="0">
                <a:solidFill>
                  <a:schemeClr val="tx1">
                    <a:lumMod val="85000"/>
                    <a:lumOff val="15000"/>
                  </a:schemeClr>
                </a:solidFill>
              </a:rPr>
              <a:t>、</a:t>
            </a:r>
            <a:r>
              <a:rPr kumimoji="1" lang="en-US" altLang="zh-CN" dirty="0">
                <a:solidFill>
                  <a:schemeClr val="tx1">
                    <a:lumMod val="85000"/>
                    <a:lumOff val="15000"/>
                  </a:schemeClr>
                </a:solidFill>
              </a:rPr>
              <a:t>b</a:t>
            </a:r>
            <a:r>
              <a:rPr kumimoji="1" lang="zh-CN" altLang="en-US">
                <a:solidFill>
                  <a:schemeClr val="tx1">
                    <a:lumMod val="85000"/>
                    <a:lumOff val="15000"/>
                  </a:schemeClr>
                </a:solidFill>
              </a:rPr>
              <a:t>、</a:t>
            </a:r>
            <a:r>
              <a:rPr kumimoji="1" lang="en-US" altLang="zh-CN">
                <a:solidFill>
                  <a:schemeClr val="tx1">
                    <a:lumMod val="85000"/>
                    <a:lumOff val="15000"/>
                  </a:schemeClr>
                </a:solidFill>
              </a:rPr>
              <a:t>c</a:t>
            </a:r>
          </a:p>
          <a:p>
            <a:pPr marL="285750" indent="-285750">
              <a:buFont typeface="Arial" panose="020B0604020202020204" pitchFamily="34" charset="0"/>
              <a:buChar char="•"/>
            </a:pPr>
            <a:r>
              <a:rPr kumimoji="1" lang="zh-CN" altLang="en-US">
                <a:solidFill>
                  <a:schemeClr val="tx1">
                    <a:lumMod val="85000"/>
                    <a:lumOff val="15000"/>
                  </a:schemeClr>
                </a:solidFill>
              </a:rPr>
              <a:t>我们需要重写 </a:t>
            </a:r>
            <a:r>
              <a:rPr kumimoji="1" lang="en-US" altLang="zh-CN">
                <a:solidFill>
                  <a:schemeClr val="tx1">
                    <a:lumMod val="85000"/>
                    <a:lumOff val="15000"/>
                  </a:schemeClr>
                </a:solidFill>
              </a:rPr>
              <a:t>| </a:t>
            </a:r>
            <a:r>
              <a:rPr kumimoji="1" lang="zh-CN" altLang="en-US">
                <a:solidFill>
                  <a:schemeClr val="tx1">
                    <a:lumMod val="85000"/>
                    <a:lumOff val="15000"/>
                  </a:schemeClr>
                </a:solidFill>
              </a:rPr>
              <a:t>即 </a:t>
            </a:r>
            <a:r>
              <a:rPr kumimoji="1" lang="en-US" altLang="zh-CN">
                <a:solidFill>
                  <a:schemeClr val="tx1">
                    <a:lumMod val="85000"/>
                    <a:lumOff val="15000"/>
                  </a:schemeClr>
                </a:solidFill>
              </a:rPr>
              <a:t>__or__</a:t>
            </a:r>
            <a:r>
              <a:rPr kumimoji="1" lang="zh-CN" altLang="en-US">
                <a:solidFill>
                  <a:schemeClr val="tx1">
                    <a:lumMod val="85000"/>
                    <a:lumOff val="15000"/>
                  </a:schemeClr>
                </a:solidFill>
              </a:rPr>
              <a:t>方法</a:t>
            </a:r>
            <a:endParaRPr kumimoji="1" lang="en-US" altLang="zh-CN" dirty="0">
              <a:solidFill>
                <a:schemeClr val="tx1">
                  <a:lumMod val="85000"/>
                  <a:lumOff val="15000"/>
                </a:schemeClr>
              </a:solidFill>
            </a:endParaRPr>
          </a:p>
        </p:txBody>
      </p:sp>
    </p:spTree>
    <p:extLst>
      <p:ext uri="{BB962C8B-B14F-4D97-AF65-F5344CB8AC3E}">
        <p14:creationId xmlns:p14="http://schemas.microsoft.com/office/powerpoint/2010/main" val="1932721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8213-B550-95ED-A06F-2C005C29153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A61F887B-1008-B2A8-A6AD-371D01A3176D}"/>
              </a:ext>
            </a:extLst>
          </p:cNvPr>
          <p:cNvSpPr>
            <a:spLocks noGrp="1"/>
          </p:cNvSpPr>
          <p:nvPr>
            <p:ph type="body" sz="quarter" idx="10"/>
          </p:nvPr>
        </p:nvSpPr>
        <p:spPr/>
        <p:txBody>
          <a:bodyPr/>
          <a:lstStyle/>
          <a:p>
            <a:r>
              <a:rPr kumimoji="1" lang="zh-CN" altLang="en-US" dirty="0">
                <a:solidFill>
                  <a:schemeClr val="tx1">
                    <a:lumMod val="85000"/>
                    <a:lumOff val="15000"/>
                  </a:schemeClr>
                </a:solidFill>
              </a:rPr>
              <a:t> </a:t>
            </a:r>
            <a:r>
              <a:rPr kumimoji="1" lang="en-US" altLang="zh-CN" dirty="0">
                <a:solidFill>
                  <a:schemeClr val="tx1">
                    <a:lumMod val="85000"/>
                    <a:lumOff val="15000"/>
                  </a:schemeClr>
                </a:solidFill>
              </a:rPr>
              <a:t>|</a:t>
            </a:r>
            <a:r>
              <a:rPr kumimoji="1" lang="zh-CN" altLang="en-US" dirty="0">
                <a:solidFill>
                  <a:schemeClr val="tx1">
                    <a:lumMod val="85000"/>
                    <a:lumOff val="15000"/>
                  </a:schemeClr>
                </a:solidFill>
              </a:rPr>
              <a:t> 运算符重载</a:t>
            </a:r>
          </a:p>
        </p:txBody>
      </p:sp>
      <p:sp>
        <p:nvSpPr>
          <p:cNvPr id="5" name="文本框 4">
            <a:extLst>
              <a:ext uri="{FF2B5EF4-FFF2-40B4-BE49-F238E27FC236}">
                <a16:creationId xmlns:a16="http://schemas.microsoft.com/office/drawing/2014/main" id="{204A09B4-60B2-C64E-EF91-6457D9CF03D6}"/>
              </a:ext>
            </a:extLst>
          </p:cNvPr>
          <p:cNvSpPr txBox="1"/>
          <p:nvPr/>
        </p:nvSpPr>
        <p:spPr>
          <a:xfrm>
            <a:off x="407745" y="1052736"/>
            <a:ext cx="4968800" cy="1915909"/>
          </a:xfrm>
          <a:prstGeom prst="rect">
            <a:avLst/>
          </a:prstGeom>
          <a:noFill/>
          <a:ln>
            <a:solidFill>
              <a:schemeClr val="tx1">
                <a:lumMod val="75000"/>
                <a:lumOff val="25000"/>
              </a:schemeClr>
            </a:solidFill>
          </a:ln>
        </p:spPr>
        <p:txBody>
          <a:bodyPr wrap="square">
            <a:spAutoFit/>
          </a:bodyPr>
          <a:lstStyle/>
          <a:p>
            <a:pPr marL="0" marR="0"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dirty="0">
                <a:solidFill>
                  <a:srgbClr val="D73A49"/>
                </a:solidFill>
                <a:effectLst/>
                <a:latin typeface="Source Code Pro" panose="020B0309030403020204" pitchFamily="34" charset="0"/>
                <a:ea typeface="宋体" panose="02010600030101010101" pitchFamily="2" charset="-122"/>
              </a:rPr>
              <a:t>class </a:t>
            </a:r>
            <a:r>
              <a:rPr lang="en-US" altLang="zh-CN" sz="1200" kern="0" dirty="0">
                <a:solidFill>
                  <a:srgbClr val="E36209"/>
                </a:solidFill>
                <a:effectLst/>
                <a:latin typeface="Source Code Pro" panose="020B0309030403020204" pitchFamily="34" charset="0"/>
                <a:ea typeface="宋体" panose="02010600030101010101" pitchFamily="2" charset="-122"/>
              </a:rPr>
              <a:t>Test</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6F42C1"/>
                </a:solidFill>
                <a:effectLst/>
                <a:latin typeface="Source Code Pro" panose="020B0309030403020204" pitchFamily="34" charset="0"/>
                <a:ea typeface="宋体" panose="02010600030101010101" pitchFamily="2" charset="-122"/>
              </a:rPr>
              <a:t>object</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def </a:t>
            </a:r>
            <a:r>
              <a:rPr lang="en-US" altLang="zh-CN" sz="1200" kern="0" dirty="0">
                <a:solidFill>
                  <a:srgbClr val="6F42C1"/>
                </a:solidFill>
                <a:effectLst/>
                <a:latin typeface="Source Code Pro" panose="020B0309030403020204" pitchFamily="34" charset="0"/>
                <a:ea typeface="宋体" panose="02010600030101010101" pitchFamily="2" charset="-122"/>
              </a:rPr>
              <a:t>__</a:t>
            </a:r>
            <a:r>
              <a:rPr lang="en-US" altLang="zh-CN" sz="1200" kern="0" dirty="0" err="1">
                <a:solidFill>
                  <a:srgbClr val="6F42C1"/>
                </a:solidFill>
                <a:effectLst/>
                <a:latin typeface="Source Code Pro" panose="020B0309030403020204" pitchFamily="34" charset="0"/>
                <a:ea typeface="宋体" panose="02010600030101010101" pitchFamily="2" charset="-122"/>
              </a:rPr>
              <a:t>init</a:t>
            </a:r>
            <a:r>
              <a:rPr lang="en-US" altLang="zh-CN" sz="1200" kern="0" dirty="0">
                <a:solidFill>
                  <a:srgbClr val="6F42C1"/>
                </a:solidFill>
                <a:effectLst/>
                <a:latin typeface="Source Code Pro" panose="020B0309030403020204" pitchFamily="34" charset="0"/>
                <a:ea typeface="宋体" panose="02010600030101010101" pitchFamily="2" charset="-122"/>
              </a:rPr>
              <a:t>__</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D73A49"/>
                </a:solidFill>
                <a:effectLst/>
                <a:latin typeface="Source Code Pro" panose="020B0309030403020204" pitchFamily="34" charset="0"/>
                <a:ea typeface="宋体" panose="02010600030101010101" pitchFamily="2" charset="-122"/>
              </a:rPr>
              <a:t>self</a:t>
            </a: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E16227"/>
                </a:solidFill>
                <a:effectLst/>
                <a:latin typeface="Source Code Pro" panose="020B0309030403020204" pitchFamily="34" charset="0"/>
                <a:ea typeface="宋体" panose="02010600030101010101" pitchFamily="2" charset="-122"/>
              </a:rPr>
              <a:t>name</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err="1">
                <a:solidFill>
                  <a:srgbClr val="D73A49"/>
                </a:solidFill>
                <a:effectLst/>
                <a:latin typeface="Source Code Pro" panose="020B0309030403020204" pitchFamily="34" charset="0"/>
                <a:ea typeface="宋体" panose="02010600030101010101" pitchFamily="2" charset="-122"/>
              </a:rPr>
              <a:t>self</a:t>
            </a:r>
            <a:r>
              <a:rPr lang="en-US" altLang="zh-CN" sz="1200" kern="0" dirty="0" err="1">
                <a:solidFill>
                  <a:srgbClr val="000000"/>
                </a:solidFill>
                <a:effectLst/>
                <a:latin typeface="Source Code Pro" panose="020B0309030403020204" pitchFamily="34" charset="0"/>
                <a:ea typeface="宋体" panose="02010600030101010101" pitchFamily="2" charset="-122"/>
              </a:rPr>
              <a:t>.name</a:t>
            </a: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E16227"/>
                </a:solidFill>
                <a:effectLst/>
                <a:latin typeface="Source Code Pro" panose="020B0309030403020204" pitchFamily="34" charset="0"/>
                <a:ea typeface="宋体" panose="02010600030101010101" pitchFamily="2" charset="-122"/>
              </a:rPr>
              <a:t>name</a:t>
            </a:r>
            <a:br>
              <a:rPr lang="en-US" altLang="zh-CN" sz="1200" kern="0" dirty="0">
                <a:solidFill>
                  <a:srgbClr val="E16227"/>
                </a:solidFill>
                <a:effectLst/>
                <a:latin typeface="Source Code Pro" panose="020B0309030403020204" pitchFamily="34" charset="0"/>
                <a:ea typeface="宋体" panose="02010600030101010101" pitchFamily="2" charset="-122"/>
              </a:rPr>
            </a:br>
            <a:br>
              <a:rPr lang="en-US" altLang="zh-CN" sz="1200" kern="0" dirty="0">
                <a:solidFill>
                  <a:srgbClr val="E16227"/>
                </a:solidFill>
                <a:effectLst/>
                <a:latin typeface="Source Code Pro" panose="020B0309030403020204" pitchFamily="34" charset="0"/>
                <a:ea typeface="宋体" panose="02010600030101010101" pitchFamily="2" charset="-122"/>
              </a:rPr>
            </a:br>
            <a:r>
              <a:rPr lang="en-US" altLang="zh-CN" sz="1200" kern="0" dirty="0">
                <a:solidFill>
                  <a:srgbClr val="E16227"/>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def </a:t>
            </a:r>
            <a:r>
              <a:rPr lang="en-US" altLang="zh-CN" sz="1200" kern="0" dirty="0">
                <a:solidFill>
                  <a:srgbClr val="6F42C1"/>
                </a:solidFill>
                <a:effectLst/>
                <a:latin typeface="Source Code Pro" panose="020B0309030403020204" pitchFamily="34" charset="0"/>
                <a:ea typeface="宋体" panose="02010600030101010101" pitchFamily="2" charset="-122"/>
              </a:rPr>
              <a:t>__str__</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D73A49"/>
                </a:solidFill>
                <a:effectLst/>
                <a:latin typeface="Source Code Pro" panose="020B0309030403020204" pitchFamily="34" charset="0"/>
                <a:ea typeface="宋体" panose="02010600030101010101" pitchFamily="2" charset="-122"/>
              </a:rPr>
              <a:t>self</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return </a:t>
            </a:r>
            <a:r>
              <a:rPr lang="en-US" altLang="zh-CN" sz="1200" kern="0" dirty="0" err="1">
                <a:solidFill>
                  <a:srgbClr val="032F62"/>
                </a:solidFill>
                <a:effectLst/>
                <a:latin typeface="Source Code Pro" panose="020B0309030403020204" pitchFamily="34" charset="0"/>
                <a:ea typeface="宋体" panose="02010600030101010101" pitchFamily="2" charset="-122"/>
              </a:rPr>
              <a:t>f"Test</a:t>
            </a:r>
            <a:r>
              <a:rPr lang="en-US" altLang="zh-CN" sz="1200" kern="0" dirty="0">
                <a:solidFill>
                  <a:srgbClr val="032F62"/>
                </a:solidFill>
                <a:effectLst/>
                <a:latin typeface="Source Code Pro" panose="020B0309030403020204" pitchFamily="34" charset="0"/>
                <a:ea typeface="宋体" panose="02010600030101010101" pitchFamily="2" charset="-122"/>
              </a:rPr>
              <a:t>(</a:t>
            </a:r>
            <a:r>
              <a:rPr lang="en-US" altLang="zh-CN" sz="1200" kern="0" dirty="0">
                <a:solidFill>
                  <a:srgbClr val="183691"/>
                </a:solidFill>
                <a:effectLst/>
                <a:latin typeface="Source Code Pro" panose="020B0309030403020204" pitchFamily="34" charset="0"/>
                <a:ea typeface="宋体" panose="02010600030101010101" pitchFamily="2" charset="-122"/>
              </a:rPr>
              <a:t>{</a:t>
            </a:r>
            <a:r>
              <a:rPr lang="en-US" altLang="zh-CN" sz="1200" kern="0" dirty="0" err="1">
                <a:solidFill>
                  <a:srgbClr val="D73A49"/>
                </a:solidFill>
                <a:effectLst/>
                <a:latin typeface="Source Code Pro" panose="020B0309030403020204" pitchFamily="34" charset="0"/>
                <a:ea typeface="宋体" panose="02010600030101010101" pitchFamily="2" charset="-122"/>
              </a:rPr>
              <a:t>self</a:t>
            </a:r>
            <a:r>
              <a:rPr lang="en-US" altLang="zh-CN" sz="1200" kern="0" dirty="0" err="1">
                <a:solidFill>
                  <a:srgbClr val="000000"/>
                </a:solidFill>
                <a:effectLst/>
                <a:latin typeface="Source Code Pro" panose="020B0309030403020204" pitchFamily="34" charset="0"/>
                <a:ea typeface="宋体" panose="02010600030101010101" pitchFamily="2" charset="-122"/>
              </a:rPr>
              <a:t>.name</a:t>
            </a:r>
            <a:r>
              <a:rPr lang="en-US" altLang="zh-CN" sz="1200" kern="0" dirty="0">
                <a:solidFill>
                  <a:srgbClr val="183691"/>
                </a:solidFill>
                <a:effectLst/>
                <a:latin typeface="Source Code Pro" panose="020B0309030403020204" pitchFamily="34" charset="0"/>
                <a:ea typeface="宋体" panose="02010600030101010101" pitchFamily="2" charset="-122"/>
              </a:rPr>
              <a:t>}</a:t>
            </a:r>
            <a:r>
              <a:rPr lang="en-US" altLang="zh-CN" sz="1200" kern="0" dirty="0">
                <a:solidFill>
                  <a:srgbClr val="032F62"/>
                </a:solidFill>
                <a:effectLst/>
                <a:latin typeface="Source Code Pro" panose="020B0309030403020204" pitchFamily="34" charset="0"/>
                <a:ea typeface="宋体" panose="02010600030101010101" pitchFamily="2" charset="-122"/>
              </a:rPr>
              <a:t>)"</a:t>
            </a:r>
            <a:br>
              <a:rPr lang="en-US" altLang="zh-CN" sz="1200" kern="0" dirty="0">
                <a:solidFill>
                  <a:srgbClr val="032F62"/>
                </a:solidFill>
                <a:effectLst/>
                <a:latin typeface="Source Code Pro" panose="020B0309030403020204" pitchFamily="34" charset="0"/>
                <a:ea typeface="宋体" panose="02010600030101010101" pitchFamily="2" charset="-122"/>
              </a:rPr>
            </a:br>
            <a:br>
              <a:rPr lang="en-US" altLang="zh-CN" sz="1200" kern="0" dirty="0">
                <a:solidFill>
                  <a:srgbClr val="032F62"/>
                </a:solidFill>
                <a:effectLst/>
                <a:latin typeface="Source Code Pro" panose="020B0309030403020204" pitchFamily="34" charset="0"/>
                <a:ea typeface="宋体" panose="02010600030101010101" pitchFamily="2" charset="-122"/>
              </a:rPr>
            </a:br>
            <a:r>
              <a:rPr lang="en-US" altLang="zh-CN" sz="1200" kern="0" dirty="0">
                <a:solidFill>
                  <a:srgbClr val="032F62"/>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def </a:t>
            </a:r>
            <a:r>
              <a:rPr lang="en-US" altLang="zh-CN" sz="1200" kern="0" dirty="0">
                <a:solidFill>
                  <a:srgbClr val="6F42C1"/>
                </a:solidFill>
                <a:effectLst/>
                <a:latin typeface="Source Code Pro" panose="020B0309030403020204" pitchFamily="34" charset="0"/>
                <a:ea typeface="宋体" panose="02010600030101010101" pitchFamily="2" charset="-122"/>
              </a:rPr>
              <a:t>__or__</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D73A49"/>
                </a:solidFill>
                <a:effectLst/>
                <a:latin typeface="Source Code Pro" panose="020B0309030403020204" pitchFamily="34" charset="0"/>
                <a:ea typeface="宋体" panose="02010600030101010101" pitchFamily="2" charset="-122"/>
              </a:rPr>
              <a:t>self</a:t>
            </a: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E16227"/>
                </a:solidFill>
                <a:effectLst/>
                <a:latin typeface="Source Code Pro" panose="020B0309030403020204" pitchFamily="34" charset="0"/>
                <a:ea typeface="宋体" panose="02010600030101010101" pitchFamily="2" charset="-122"/>
              </a:rPr>
              <a:t>other</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return </a:t>
            </a:r>
            <a:r>
              <a:rPr lang="en-US" altLang="zh-CN" sz="1200" kern="0" dirty="0" err="1">
                <a:solidFill>
                  <a:srgbClr val="000000"/>
                </a:solidFill>
                <a:effectLst/>
                <a:latin typeface="Source Code Pro" panose="020B0309030403020204" pitchFamily="34" charset="0"/>
                <a:ea typeface="宋体" panose="02010600030101010101" pitchFamily="2" charset="-122"/>
              </a:rPr>
              <a:t>MySequence</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D73A49"/>
                </a:solidFill>
                <a:effectLst/>
                <a:latin typeface="Source Code Pro" panose="020B0309030403020204" pitchFamily="34" charset="0"/>
                <a:ea typeface="宋体" panose="02010600030101010101" pitchFamily="2" charset="-122"/>
              </a:rPr>
              <a:t>self</a:t>
            </a: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E16227"/>
                </a:solidFill>
                <a:effectLst/>
                <a:latin typeface="Source Code Pro" panose="020B0309030403020204" pitchFamily="34" charset="0"/>
                <a:ea typeface="宋体" panose="02010600030101010101" pitchFamily="2" charset="-122"/>
              </a:rPr>
              <a:t>other</a:t>
            </a:r>
            <a:r>
              <a:rPr lang="en-US" altLang="zh-CN" sz="1200" kern="0" dirty="0">
                <a:solidFill>
                  <a:srgbClr val="000000"/>
                </a:solidFill>
                <a:effectLst/>
                <a:latin typeface="Source Code Pro" panose="020B0309030403020204" pitchFamily="34" charset="0"/>
                <a:ea typeface="宋体" panose="02010600030101010101" pitchFamily="2" charset="-122"/>
              </a:rPr>
              <a:t>)</a:t>
            </a:r>
            <a:endParaRPr lang="en-US" altLang="zh-CN" sz="1100" dirty="0">
              <a:effectLst/>
              <a:latin typeface="宋体" panose="02010600030101010101" pitchFamily="2" charset="-122"/>
              <a:ea typeface="宋体" panose="02010600030101010101" pitchFamily="2" charset="-122"/>
            </a:endParaRPr>
          </a:p>
          <a:p>
            <a:pPr marL="0" marR="0" algn="just"/>
            <a:r>
              <a:rPr lang="en-US" altLang="zh-CN" sz="1000" kern="100" dirty="0">
                <a:effectLst/>
                <a:latin typeface="Calibri" panose="020F0502020204030204" pitchFamily="34" charset="0"/>
                <a:ea typeface="宋体" panose="02010600030101010101" pitchFamily="2" charset="-122"/>
                <a:cs typeface="Times New Roman" panose="02020603050405020304" pitchFamily="18" charset="0"/>
              </a:rPr>
              <a:t> </a:t>
            </a:r>
          </a:p>
        </p:txBody>
      </p:sp>
      <p:sp>
        <p:nvSpPr>
          <p:cNvPr id="7" name="文本框 6">
            <a:extLst>
              <a:ext uri="{FF2B5EF4-FFF2-40B4-BE49-F238E27FC236}">
                <a16:creationId xmlns:a16="http://schemas.microsoft.com/office/drawing/2014/main" id="{DEC009B1-FC66-434A-774C-14CFC5FF339D}"/>
              </a:ext>
            </a:extLst>
          </p:cNvPr>
          <p:cNvSpPr txBox="1"/>
          <p:nvPr/>
        </p:nvSpPr>
        <p:spPr>
          <a:xfrm>
            <a:off x="407745" y="3405403"/>
            <a:ext cx="4968800" cy="2662267"/>
          </a:xfrm>
          <a:prstGeom prst="rect">
            <a:avLst/>
          </a:prstGeom>
          <a:noFill/>
          <a:ln>
            <a:solidFill>
              <a:schemeClr val="tx1">
                <a:lumMod val="75000"/>
                <a:lumOff val="25000"/>
              </a:schemeClr>
            </a:solidFill>
          </a:ln>
        </p:spPr>
        <p:txBody>
          <a:bodyPr wrap="square">
            <a:spAutoFit/>
          </a:bodyPr>
          <a:lstStyle/>
          <a:p>
            <a:pPr marL="0" marR="0"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dirty="0">
                <a:solidFill>
                  <a:srgbClr val="D73A49"/>
                </a:solidFill>
                <a:effectLst/>
                <a:latin typeface="Source Code Pro" panose="020B0309030403020204" pitchFamily="34" charset="0"/>
                <a:ea typeface="宋体" panose="02010600030101010101" pitchFamily="2" charset="-122"/>
              </a:rPr>
              <a:t>class </a:t>
            </a:r>
            <a:r>
              <a:rPr lang="en-US" altLang="zh-CN" sz="1200" kern="0" dirty="0" err="1">
                <a:solidFill>
                  <a:srgbClr val="E36209"/>
                </a:solidFill>
                <a:effectLst/>
                <a:latin typeface="Source Code Pro" panose="020B0309030403020204" pitchFamily="34" charset="0"/>
                <a:ea typeface="宋体" panose="02010600030101010101" pitchFamily="2" charset="-122"/>
              </a:rPr>
              <a:t>MySequence</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6F42C1"/>
                </a:solidFill>
                <a:effectLst/>
                <a:latin typeface="Source Code Pro" panose="020B0309030403020204" pitchFamily="34" charset="0"/>
                <a:ea typeface="宋体" panose="02010600030101010101" pitchFamily="2" charset="-122"/>
              </a:rPr>
              <a:t>object</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def </a:t>
            </a:r>
            <a:r>
              <a:rPr lang="en-US" altLang="zh-CN" sz="1200" kern="0" dirty="0">
                <a:solidFill>
                  <a:srgbClr val="6F42C1"/>
                </a:solidFill>
                <a:effectLst/>
                <a:latin typeface="Source Code Pro" panose="020B0309030403020204" pitchFamily="34" charset="0"/>
                <a:ea typeface="宋体" panose="02010600030101010101" pitchFamily="2" charset="-122"/>
              </a:rPr>
              <a:t>__</a:t>
            </a:r>
            <a:r>
              <a:rPr lang="en-US" altLang="zh-CN" sz="1200" kern="0" dirty="0" err="1">
                <a:solidFill>
                  <a:srgbClr val="6F42C1"/>
                </a:solidFill>
                <a:effectLst/>
                <a:latin typeface="Source Code Pro" panose="020B0309030403020204" pitchFamily="34" charset="0"/>
                <a:ea typeface="宋体" panose="02010600030101010101" pitchFamily="2" charset="-122"/>
              </a:rPr>
              <a:t>init</a:t>
            </a:r>
            <a:r>
              <a:rPr lang="en-US" altLang="zh-CN" sz="1200" kern="0" dirty="0">
                <a:solidFill>
                  <a:srgbClr val="6F42C1"/>
                </a:solidFill>
                <a:effectLst/>
                <a:latin typeface="Source Code Pro" panose="020B0309030403020204" pitchFamily="34" charset="0"/>
                <a:ea typeface="宋体" panose="02010600030101010101" pitchFamily="2" charset="-122"/>
              </a:rPr>
              <a:t>__</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D73A49"/>
                </a:solidFill>
                <a:effectLst/>
                <a:latin typeface="Source Code Pro" panose="020B0309030403020204" pitchFamily="34" charset="0"/>
                <a:ea typeface="宋体" panose="02010600030101010101" pitchFamily="2" charset="-122"/>
              </a:rPr>
              <a:t>self</a:t>
            </a: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E16227"/>
                </a:solidFill>
                <a:effectLst/>
                <a:latin typeface="Source Code Pro" panose="020B0309030403020204" pitchFamily="34" charset="0"/>
                <a:ea typeface="宋体" panose="02010600030101010101" pitchFamily="2" charset="-122"/>
              </a:rPr>
              <a:t>*</a:t>
            </a:r>
            <a:r>
              <a:rPr lang="en-US" altLang="zh-CN" sz="1200" kern="0" dirty="0" err="1">
                <a:solidFill>
                  <a:srgbClr val="E16227"/>
                </a:solidFill>
                <a:effectLst/>
                <a:latin typeface="Source Code Pro" panose="020B0309030403020204" pitchFamily="34" charset="0"/>
                <a:ea typeface="宋体" panose="02010600030101010101" pitchFamily="2" charset="-122"/>
              </a:rPr>
              <a:t>args</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err="1">
                <a:solidFill>
                  <a:srgbClr val="D73A49"/>
                </a:solidFill>
                <a:effectLst/>
                <a:latin typeface="Source Code Pro" panose="020B0309030403020204" pitchFamily="34" charset="0"/>
                <a:ea typeface="宋体" panose="02010600030101010101" pitchFamily="2" charset="-122"/>
              </a:rPr>
              <a:t>self</a:t>
            </a:r>
            <a:r>
              <a:rPr lang="en-US" altLang="zh-CN" sz="1200" kern="0" dirty="0" err="1">
                <a:solidFill>
                  <a:srgbClr val="000000"/>
                </a:solidFill>
                <a:effectLst/>
                <a:latin typeface="Source Code Pro" panose="020B0309030403020204" pitchFamily="34" charset="0"/>
                <a:ea typeface="宋体" panose="02010600030101010101" pitchFamily="2" charset="-122"/>
              </a:rPr>
              <a:t>.sequence</a:t>
            </a: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000000"/>
                </a:solidFill>
                <a:effectLst/>
                <a:latin typeface="Source Code Pro" panose="020B0309030403020204" pitchFamily="34" charset="0"/>
                <a:ea typeface="宋体" panose="02010600030101010101" pitchFamily="2" charset="-122"/>
              </a:rPr>
              <a:t>[]</a:t>
            </a:r>
            <a:br>
              <a:rPr lang="en-US" altLang="zh-CN" sz="1200" kern="0" dirty="0">
                <a:solidFill>
                  <a:srgbClr val="000000"/>
                </a:solidFill>
                <a:effectLst/>
                <a:latin typeface="Source Code Pro" panose="020B0309030403020204" pitchFamily="34" charset="0"/>
                <a:ea typeface="宋体" panose="02010600030101010101" pitchFamily="2" charset="-122"/>
              </a:rPr>
            </a:b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for </a:t>
            </a:r>
            <a:r>
              <a:rPr lang="en-US" altLang="zh-CN" sz="1200" kern="0" dirty="0" err="1">
                <a:solidFill>
                  <a:srgbClr val="000000"/>
                </a:solidFill>
                <a:effectLst/>
                <a:latin typeface="Source Code Pro" panose="020B0309030403020204" pitchFamily="34" charset="0"/>
                <a:ea typeface="宋体" panose="02010600030101010101" pitchFamily="2" charset="-122"/>
              </a:rPr>
              <a:t>arg</a:t>
            </a: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in </a:t>
            </a:r>
            <a:r>
              <a:rPr lang="en-US" altLang="zh-CN" sz="1200" kern="0" dirty="0" err="1">
                <a:solidFill>
                  <a:srgbClr val="E16227"/>
                </a:solidFill>
                <a:effectLst/>
                <a:latin typeface="Source Code Pro" panose="020B0309030403020204" pitchFamily="34" charset="0"/>
                <a:ea typeface="宋体" panose="02010600030101010101" pitchFamily="2" charset="-122"/>
              </a:rPr>
              <a:t>args</a:t>
            </a:r>
            <a:r>
              <a:rPr lang="en-US" altLang="zh-CN" sz="1200" kern="0" dirty="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err="1">
                <a:solidFill>
                  <a:srgbClr val="D73A49"/>
                </a:solidFill>
                <a:effectLst/>
                <a:latin typeface="Source Code Pro" panose="020B0309030403020204" pitchFamily="34" charset="0"/>
                <a:ea typeface="宋体" panose="02010600030101010101" pitchFamily="2" charset="-122"/>
              </a:rPr>
              <a:t>self</a:t>
            </a:r>
            <a:r>
              <a:rPr lang="en-US" altLang="zh-CN" sz="1200" kern="0" dirty="0" err="1">
                <a:solidFill>
                  <a:srgbClr val="000000"/>
                </a:solidFill>
                <a:effectLst/>
                <a:latin typeface="Source Code Pro" panose="020B0309030403020204" pitchFamily="34" charset="0"/>
                <a:ea typeface="宋体" panose="02010600030101010101" pitchFamily="2" charset="-122"/>
              </a:rPr>
              <a:t>.sequence.</a:t>
            </a:r>
            <a:r>
              <a:rPr lang="en-US" altLang="zh-CN" sz="1200" kern="0" dirty="0" err="1">
                <a:solidFill>
                  <a:srgbClr val="6F42C1"/>
                </a:solidFill>
                <a:effectLst/>
                <a:latin typeface="Source Code Pro" panose="020B0309030403020204" pitchFamily="34" charset="0"/>
                <a:ea typeface="宋体" panose="02010600030101010101" pitchFamily="2" charset="-122"/>
              </a:rPr>
              <a:t>append</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err="1">
                <a:solidFill>
                  <a:srgbClr val="000000"/>
                </a:solidFill>
                <a:effectLst/>
                <a:latin typeface="Source Code Pro" panose="020B0309030403020204" pitchFamily="34" charset="0"/>
                <a:ea typeface="宋体" panose="02010600030101010101" pitchFamily="2" charset="-122"/>
              </a:rPr>
              <a:t>arg</a:t>
            </a:r>
            <a:r>
              <a:rPr lang="en-US" altLang="zh-CN" sz="1200" kern="0" dirty="0">
                <a:solidFill>
                  <a:srgbClr val="000000"/>
                </a:solidFill>
                <a:effectLst/>
                <a:latin typeface="Source Code Pro" panose="020B0309030403020204" pitchFamily="34" charset="0"/>
                <a:ea typeface="宋体" panose="02010600030101010101" pitchFamily="2" charset="-122"/>
              </a:rPr>
              <a:t>)</a:t>
            </a:r>
            <a:br>
              <a:rPr lang="en-US" altLang="zh-CN" sz="1200" kern="0" dirty="0">
                <a:solidFill>
                  <a:srgbClr val="000000"/>
                </a:solidFill>
                <a:effectLst/>
                <a:latin typeface="Source Code Pro" panose="020B0309030403020204" pitchFamily="34" charset="0"/>
                <a:ea typeface="宋体" panose="02010600030101010101" pitchFamily="2" charset="-122"/>
              </a:rPr>
            </a:br>
            <a:br>
              <a:rPr lang="en-US" altLang="zh-CN" sz="1200" kern="0" dirty="0">
                <a:solidFill>
                  <a:srgbClr val="000000"/>
                </a:solidFill>
                <a:effectLst/>
                <a:latin typeface="Source Code Pro" panose="020B0309030403020204" pitchFamily="34" charset="0"/>
                <a:ea typeface="宋体" panose="02010600030101010101" pitchFamily="2" charset="-122"/>
              </a:rPr>
            </a:b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def </a:t>
            </a:r>
            <a:r>
              <a:rPr lang="en-US" altLang="zh-CN" sz="1200" kern="0" dirty="0">
                <a:solidFill>
                  <a:srgbClr val="6F42C1"/>
                </a:solidFill>
                <a:effectLst/>
                <a:latin typeface="Source Code Pro" panose="020B0309030403020204" pitchFamily="34" charset="0"/>
                <a:ea typeface="宋体" panose="02010600030101010101" pitchFamily="2" charset="-122"/>
              </a:rPr>
              <a:t>__</a:t>
            </a:r>
            <a:r>
              <a:rPr lang="en-US" altLang="zh-CN" sz="1200" kern="0">
                <a:solidFill>
                  <a:srgbClr val="6F42C1"/>
                </a:solidFill>
                <a:effectLst/>
                <a:latin typeface="Source Code Pro" panose="020B0309030403020204" pitchFamily="34" charset="0"/>
                <a:ea typeface="宋体" panose="02010600030101010101" pitchFamily="2" charset="-122"/>
              </a:rPr>
              <a:t>or__</a:t>
            </a:r>
            <a:r>
              <a:rPr lang="en-US" altLang="zh-CN" sz="1200" kern="0">
                <a:solidFill>
                  <a:srgbClr val="000000"/>
                </a:solidFill>
                <a:effectLst/>
                <a:latin typeface="Source Code Pro" panose="020B0309030403020204" pitchFamily="34" charset="0"/>
                <a:ea typeface="宋体" panose="02010600030101010101" pitchFamily="2" charset="-122"/>
              </a:rPr>
              <a:t>(</a:t>
            </a:r>
            <a:r>
              <a:rPr lang="en-US" altLang="zh-CN" sz="1200" kern="0">
                <a:solidFill>
                  <a:srgbClr val="D73A49"/>
                </a:solidFill>
                <a:effectLst/>
                <a:latin typeface="Source Code Pro" panose="020B0309030403020204" pitchFamily="34" charset="0"/>
                <a:ea typeface="宋体" panose="02010600030101010101" pitchFamily="2" charset="-122"/>
              </a:rPr>
              <a:t>self</a:t>
            </a:r>
            <a:r>
              <a:rPr lang="en-US" altLang="zh-CN" sz="1200" kern="0">
                <a:solidFill>
                  <a:srgbClr val="000000"/>
                </a:solidFill>
                <a:effectLst/>
                <a:latin typeface="Source Code Pro" panose="020B0309030403020204" pitchFamily="34" charset="0"/>
                <a:ea typeface="宋体" panose="02010600030101010101" pitchFamily="2" charset="-122"/>
              </a:rPr>
              <a:t>, </a:t>
            </a:r>
            <a:r>
              <a:rPr lang="en-US" altLang="zh-CN" sz="1200" kern="0">
                <a:solidFill>
                  <a:srgbClr val="E16227"/>
                </a:solidFill>
                <a:effectLst/>
                <a:latin typeface="Source Code Pro" panose="020B0309030403020204" pitchFamily="34" charset="0"/>
                <a:ea typeface="宋体" panose="02010600030101010101" pitchFamily="2" charset="-122"/>
              </a:rPr>
              <a:t>other</a:t>
            </a:r>
            <a:r>
              <a:rPr lang="en-US" altLang="zh-CN" sz="1200" kern="0">
                <a:solidFill>
                  <a:srgbClr val="000000"/>
                </a:solidFill>
                <a:effectLst/>
                <a:latin typeface="Source Code Pro" panose="020B0309030403020204" pitchFamily="34" charset="0"/>
                <a:ea typeface="宋体" panose="02010600030101010101" pitchFamily="2" charset="-122"/>
              </a:rPr>
              <a:t>)</a:t>
            </a:r>
            <a:r>
              <a:rPr lang="en-US" altLang="zh-CN" sz="1200" kern="0">
                <a:solidFill>
                  <a:srgbClr val="B31D28"/>
                </a:solidFill>
                <a:effectLst/>
                <a:latin typeface="Source Code Pro" panose="020B0309030403020204" pitchFamily="34" charset="0"/>
                <a:ea typeface="宋体" panose="02010600030101010101" pitchFamily="2" charset="-122"/>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B31D28"/>
                </a:solidFill>
                <a:latin typeface="Source Code Pro" panose="020B0309030403020204" pitchFamily="34" charset="0"/>
                <a:ea typeface="宋体" panose="02010600030101010101" pitchFamily="2" charset="-122"/>
              </a:rPr>
              <a:t>        </a:t>
            </a:r>
            <a:r>
              <a:rPr lang="en-US" altLang="zh-CN" sz="1200" kern="0">
                <a:solidFill>
                  <a:srgbClr val="D73A49"/>
                </a:solidFill>
                <a:latin typeface="Source Code Pro" panose="020B0309030403020204" pitchFamily="34" charset="0"/>
                <a:ea typeface="宋体" panose="02010600030101010101" pitchFamily="2" charset="-122"/>
              </a:rPr>
              <a:t>self</a:t>
            </a:r>
            <a:r>
              <a:rPr lang="en-US" altLang="zh-CN" sz="1200" kern="0">
                <a:solidFill>
                  <a:srgbClr val="000000"/>
                </a:solidFill>
                <a:latin typeface="Source Code Pro" panose="020B0309030403020204" pitchFamily="34" charset="0"/>
                <a:ea typeface="宋体" panose="02010600030101010101" pitchFamily="2" charset="-122"/>
              </a:rPr>
              <a:t>.sequence.</a:t>
            </a:r>
            <a:r>
              <a:rPr lang="en-US" altLang="zh-CN" sz="1200" kern="0">
                <a:solidFill>
                  <a:srgbClr val="6F42C1"/>
                </a:solidFill>
                <a:latin typeface="Source Code Pro" panose="020B0309030403020204" pitchFamily="34" charset="0"/>
                <a:ea typeface="宋体" panose="02010600030101010101" pitchFamily="2" charset="-122"/>
              </a:rPr>
              <a:t>append</a:t>
            </a:r>
            <a:r>
              <a:rPr lang="en-US" altLang="zh-CN" sz="1200" kern="0">
                <a:solidFill>
                  <a:srgbClr val="000000"/>
                </a:solidFill>
                <a:latin typeface="Source Code Pro" panose="020B0309030403020204" pitchFamily="34" charset="0"/>
                <a:ea typeface="宋体" panose="02010600030101010101" pitchFamily="2" charset="-122"/>
              </a:rPr>
              <a:t>(</a:t>
            </a:r>
            <a:r>
              <a:rPr lang="en-US" altLang="zh-CN" sz="1200" kern="0">
                <a:solidFill>
                  <a:srgbClr val="E16227"/>
                </a:solidFill>
                <a:latin typeface="Source Code Pro" panose="020B0309030403020204" pitchFamily="34" charset="0"/>
                <a:ea typeface="宋体" panose="02010600030101010101" pitchFamily="2" charset="-122"/>
              </a:rPr>
              <a:t>other</a:t>
            </a:r>
            <a:r>
              <a:rPr lang="en-US" altLang="zh-CN" sz="1200" kern="0">
                <a:solidFill>
                  <a:srgbClr val="000000"/>
                </a:solidFill>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a:solidFill>
                  <a:srgbClr val="B31D28"/>
                </a:solidFill>
                <a:effectLst/>
                <a:latin typeface="Source Code Pro" panose="020B0309030403020204" pitchFamily="34" charset="0"/>
                <a:ea typeface="宋体" panose="02010600030101010101" pitchFamily="2" charset="-122"/>
              </a:rPr>
              <a:t>        </a:t>
            </a:r>
            <a:r>
              <a:rPr lang="en-US" altLang="zh-CN" sz="1200" kern="0">
                <a:solidFill>
                  <a:srgbClr val="D73A49"/>
                </a:solidFill>
                <a:effectLst/>
                <a:latin typeface="Source Code Pro" panose="020B0309030403020204" pitchFamily="34" charset="0"/>
                <a:ea typeface="宋体" panose="02010600030101010101" pitchFamily="2" charset="-122"/>
              </a:rPr>
              <a:t>return</a:t>
            </a:r>
            <a:r>
              <a:rPr lang="en-US" altLang="zh-CN" sz="1200" kern="0">
                <a:solidFill>
                  <a:srgbClr val="D73A49"/>
                </a:solidFill>
                <a:latin typeface="Source Code Pro" panose="020B0309030403020204" pitchFamily="34" charset="0"/>
                <a:ea typeface="宋体" panose="02010600030101010101" pitchFamily="2" charset="-122"/>
              </a:rPr>
              <a:t> self</a:t>
            </a:r>
            <a:br>
              <a:rPr lang="en-US" altLang="zh-CN" sz="1200" kern="0" dirty="0">
                <a:solidFill>
                  <a:srgbClr val="000000"/>
                </a:solidFill>
                <a:effectLst/>
                <a:latin typeface="Source Code Pro" panose="020B0309030403020204" pitchFamily="34" charset="0"/>
                <a:ea typeface="宋体" panose="02010600030101010101" pitchFamily="2" charset="-122"/>
              </a:rPr>
            </a:br>
            <a:br>
              <a:rPr lang="en-US" altLang="zh-CN" sz="1200" kern="0" dirty="0">
                <a:solidFill>
                  <a:srgbClr val="000000"/>
                </a:solidFill>
                <a:effectLst/>
                <a:latin typeface="Source Code Pro" panose="020B0309030403020204" pitchFamily="34" charset="0"/>
                <a:ea typeface="宋体" panose="02010600030101010101" pitchFamily="2" charset="-122"/>
              </a:rPr>
            </a:b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def </a:t>
            </a:r>
            <a:r>
              <a:rPr lang="en-US" altLang="zh-CN" sz="1200" kern="0" dirty="0">
                <a:solidFill>
                  <a:srgbClr val="6F42C1"/>
                </a:solidFill>
                <a:effectLst/>
                <a:latin typeface="Source Code Pro" panose="020B0309030403020204" pitchFamily="34" charset="0"/>
                <a:ea typeface="宋体" panose="02010600030101010101" pitchFamily="2" charset="-122"/>
              </a:rPr>
              <a:t>run</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a:solidFill>
                  <a:srgbClr val="D73A49"/>
                </a:solidFill>
                <a:effectLst/>
                <a:latin typeface="Source Code Pro" panose="020B0309030403020204" pitchFamily="34" charset="0"/>
                <a:ea typeface="宋体" panose="02010600030101010101" pitchFamily="2" charset="-122"/>
              </a:rPr>
              <a:t>self</a:t>
            </a:r>
            <a:r>
              <a:rPr lang="en-US" altLang="zh-CN" sz="1200" kern="0">
                <a:solidFill>
                  <a:srgbClr val="000000"/>
                </a:solidFill>
                <a:effectLst/>
                <a:latin typeface="Source Code Pro" panose="020B0309030403020204" pitchFamily="34" charset="0"/>
                <a:ea typeface="宋体" panose="02010600030101010101" pitchFamily="2" charset="-122"/>
              </a:rPr>
              <a:t>)</a:t>
            </a:r>
            <a:r>
              <a:rPr lang="en-US" altLang="zh-CN" sz="1200" kern="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000000"/>
                </a:solidFill>
                <a:effectLst/>
                <a:latin typeface="Source Code Pro" panose="020B0309030403020204" pitchFamily="34" charset="0"/>
                <a:ea typeface="宋体" panose="02010600030101010101" pitchFamily="2" charset="-122"/>
              </a:rPr>
            </a:b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for </a:t>
            </a:r>
            <a:r>
              <a:rPr lang="en-US" altLang="zh-CN" sz="1200" kern="0" dirty="0" err="1">
                <a:solidFill>
                  <a:srgbClr val="000000"/>
                </a:solidFill>
                <a:effectLst/>
                <a:latin typeface="Source Code Pro" panose="020B0309030403020204" pitchFamily="34" charset="0"/>
                <a:ea typeface="宋体" panose="02010600030101010101" pitchFamily="2" charset="-122"/>
              </a:rPr>
              <a:t>arg</a:t>
            </a:r>
            <a:r>
              <a:rPr lang="en-US" altLang="zh-CN" sz="1200" kern="0" dirty="0">
                <a:solidFill>
                  <a:srgbClr val="000000"/>
                </a:solidFill>
                <a:effectLst/>
                <a:latin typeface="Source Code Pro" panose="020B0309030403020204" pitchFamily="34" charset="0"/>
                <a:ea typeface="宋体" panose="02010600030101010101" pitchFamily="2" charset="-122"/>
              </a:rPr>
              <a:t> </a:t>
            </a:r>
            <a:r>
              <a:rPr lang="en-US" altLang="zh-CN" sz="1200" kern="0" dirty="0">
                <a:solidFill>
                  <a:srgbClr val="D73A49"/>
                </a:solidFill>
                <a:effectLst/>
                <a:latin typeface="Source Code Pro" panose="020B0309030403020204" pitchFamily="34" charset="0"/>
                <a:ea typeface="宋体" panose="02010600030101010101" pitchFamily="2" charset="-122"/>
              </a:rPr>
              <a:t>in </a:t>
            </a:r>
            <a:r>
              <a:rPr lang="en-US" altLang="zh-CN" sz="1200" kern="0" dirty="0" err="1">
                <a:solidFill>
                  <a:srgbClr val="D73A49"/>
                </a:solidFill>
                <a:effectLst/>
                <a:latin typeface="Source Code Pro" panose="020B0309030403020204" pitchFamily="34" charset="0"/>
                <a:ea typeface="宋体" panose="02010600030101010101" pitchFamily="2" charset="-122"/>
              </a:rPr>
              <a:t>self</a:t>
            </a:r>
            <a:r>
              <a:rPr lang="en-US" altLang="zh-CN" sz="1200" kern="0" dirty="0" err="1">
                <a:solidFill>
                  <a:srgbClr val="000000"/>
                </a:solidFill>
                <a:effectLst/>
                <a:latin typeface="Source Code Pro" panose="020B0309030403020204" pitchFamily="34" charset="0"/>
                <a:ea typeface="宋体" panose="02010600030101010101" pitchFamily="2" charset="-122"/>
              </a:rPr>
              <a:t>.sequence</a:t>
            </a:r>
            <a:r>
              <a:rPr lang="en-US" altLang="zh-CN" sz="1200" kern="0" dirty="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000000"/>
                </a:solidFill>
                <a:effectLst/>
                <a:latin typeface="Source Code Pro" panose="020B0309030403020204" pitchFamily="34" charset="0"/>
                <a:ea typeface="宋体" panose="02010600030101010101" pitchFamily="2" charset="-122"/>
              </a:rPr>
              <a:t>print(</a:t>
            </a:r>
            <a:r>
              <a:rPr lang="en-US" altLang="zh-CN" sz="1200" kern="0" dirty="0" err="1">
                <a:solidFill>
                  <a:srgbClr val="000000"/>
                </a:solidFill>
                <a:effectLst/>
                <a:latin typeface="Source Code Pro" panose="020B0309030403020204" pitchFamily="34" charset="0"/>
                <a:ea typeface="宋体" panose="02010600030101010101" pitchFamily="2" charset="-122"/>
              </a:rPr>
              <a:t>arg</a:t>
            </a:r>
            <a:r>
              <a:rPr lang="en-US" altLang="zh-CN" sz="1200" kern="0" dirty="0">
                <a:solidFill>
                  <a:srgbClr val="000000"/>
                </a:solidFill>
                <a:effectLst/>
                <a:latin typeface="Source Code Pro" panose="020B0309030403020204" pitchFamily="34" charset="0"/>
                <a:ea typeface="宋体" panose="02010600030101010101" pitchFamily="2" charset="-122"/>
              </a:rPr>
              <a:t>)</a:t>
            </a:r>
            <a:endParaRPr lang="en-US" altLang="zh-CN" sz="1400" dirty="0">
              <a:effectLst/>
              <a:latin typeface="宋体" panose="02010600030101010101" pitchFamily="2" charset="-122"/>
              <a:ea typeface="宋体" panose="02010600030101010101" pitchFamily="2" charset="-122"/>
            </a:endParaRP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 </a:t>
            </a:r>
          </a:p>
        </p:txBody>
      </p:sp>
      <p:sp>
        <p:nvSpPr>
          <p:cNvPr id="9" name="文本框 8">
            <a:extLst>
              <a:ext uri="{FF2B5EF4-FFF2-40B4-BE49-F238E27FC236}">
                <a16:creationId xmlns:a16="http://schemas.microsoft.com/office/drawing/2014/main" id="{6CF46235-4A32-CD02-639F-AA1A4C9A0C7F}"/>
              </a:ext>
            </a:extLst>
          </p:cNvPr>
          <p:cNvSpPr txBox="1"/>
          <p:nvPr/>
        </p:nvSpPr>
        <p:spPr>
          <a:xfrm>
            <a:off x="6130145" y="1052736"/>
            <a:ext cx="4392488" cy="1569660"/>
          </a:xfrm>
          <a:prstGeom prst="rect">
            <a:avLst/>
          </a:prstGeom>
          <a:noFill/>
          <a:ln>
            <a:solidFill>
              <a:schemeClr val="tx1">
                <a:lumMod val="75000"/>
                <a:lumOff val="25000"/>
              </a:schemeClr>
            </a:solidFill>
          </a:ln>
        </p:spPr>
        <p:txBody>
          <a:bodyPr wrap="square">
            <a:spAutoFit/>
          </a:bodyPr>
          <a:lstStyle/>
          <a:p>
            <a:pPr marL="0" marR="0"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dirty="0">
                <a:solidFill>
                  <a:srgbClr val="D73A49"/>
                </a:solidFill>
                <a:effectLst/>
                <a:latin typeface="Source Code Pro" panose="020B0309030403020204" pitchFamily="34" charset="0"/>
                <a:ea typeface="宋体" panose="02010600030101010101" pitchFamily="2" charset="-122"/>
              </a:rPr>
              <a:t>if </a:t>
            </a:r>
            <a:r>
              <a:rPr lang="en-US" altLang="zh-CN" sz="1200" kern="0" dirty="0">
                <a:solidFill>
                  <a:srgbClr val="000000"/>
                </a:solidFill>
                <a:effectLst/>
                <a:latin typeface="Source Code Pro" panose="020B0309030403020204" pitchFamily="34" charset="0"/>
                <a:ea typeface="宋体" panose="02010600030101010101" pitchFamily="2" charset="-122"/>
              </a:rPr>
              <a:t>__name__ </a:t>
            </a: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032F62"/>
                </a:solidFill>
                <a:effectLst/>
                <a:latin typeface="Source Code Pro" panose="020B0309030403020204" pitchFamily="34" charset="0"/>
                <a:ea typeface="宋体" panose="02010600030101010101" pitchFamily="2" charset="-122"/>
              </a:rPr>
              <a:t>"__main__"</a:t>
            </a:r>
            <a:r>
              <a:rPr lang="en-US" altLang="zh-CN" sz="1200" kern="0" dirty="0">
                <a:solidFill>
                  <a:srgbClr val="B31D28"/>
                </a:solidFill>
                <a:effectLst/>
                <a:latin typeface="Source Code Pro" panose="020B0309030403020204" pitchFamily="34" charset="0"/>
                <a:ea typeface="宋体" panose="02010600030101010101" pitchFamily="2" charset="-122"/>
              </a:rPr>
              <a:t>:</a:t>
            </a:r>
            <a:br>
              <a:rPr lang="en-US" altLang="zh-CN" sz="1200" kern="0" dirty="0">
                <a:solidFill>
                  <a:srgbClr val="B31D28"/>
                </a:solidFill>
                <a:effectLst/>
                <a:latin typeface="Source Code Pro" panose="020B0309030403020204" pitchFamily="34" charset="0"/>
                <a:ea typeface="宋体" panose="02010600030101010101" pitchFamily="2" charset="-122"/>
              </a:rPr>
            </a:b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000000"/>
                </a:solidFill>
                <a:effectLst/>
                <a:latin typeface="Source Code Pro" panose="020B0309030403020204" pitchFamily="34" charset="0"/>
                <a:ea typeface="宋体" panose="02010600030101010101" pitchFamily="2" charset="-122"/>
              </a:rPr>
              <a:t>a </a:t>
            </a: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6F42C1"/>
                </a:solidFill>
                <a:effectLst/>
                <a:latin typeface="Source Code Pro" panose="020B0309030403020204" pitchFamily="34" charset="0"/>
                <a:ea typeface="宋体" panose="02010600030101010101" pitchFamily="2" charset="-122"/>
              </a:rPr>
              <a:t>Test</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032F62"/>
                </a:solidFill>
                <a:effectLst/>
                <a:latin typeface="Source Code Pro" panose="020B0309030403020204" pitchFamily="34" charset="0"/>
                <a:ea typeface="宋体" panose="02010600030101010101" pitchFamily="2" charset="-122"/>
              </a:rPr>
              <a:t>"a"</a:t>
            </a:r>
            <a:r>
              <a:rPr lang="en-US" altLang="zh-CN" sz="1200" kern="0" dirty="0">
                <a:solidFill>
                  <a:srgbClr val="000000"/>
                </a:solidFill>
                <a:effectLst/>
                <a:latin typeface="Source Code Pro" panose="020B0309030403020204" pitchFamily="34" charset="0"/>
                <a:ea typeface="宋体" panose="02010600030101010101" pitchFamily="2" charset="-122"/>
              </a:rPr>
              <a:t>)</a:t>
            </a:r>
            <a:br>
              <a:rPr lang="en-US" altLang="zh-CN" sz="1200" kern="0" dirty="0">
                <a:solidFill>
                  <a:srgbClr val="000000"/>
                </a:solidFill>
                <a:effectLst/>
                <a:latin typeface="Source Code Pro" panose="020B0309030403020204" pitchFamily="34" charset="0"/>
                <a:ea typeface="宋体" panose="02010600030101010101" pitchFamily="2" charset="-122"/>
              </a:rPr>
            </a:br>
            <a:r>
              <a:rPr lang="en-US" altLang="zh-CN" sz="1200" kern="0" dirty="0">
                <a:solidFill>
                  <a:srgbClr val="000000"/>
                </a:solidFill>
                <a:effectLst/>
                <a:latin typeface="Source Code Pro" panose="020B0309030403020204" pitchFamily="34" charset="0"/>
                <a:ea typeface="宋体" panose="02010600030101010101" pitchFamily="2" charset="-122"/>
              </a:rPr>
              <a:t>    b </a:t>
            </a: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6F42C1"/>
                </a:solidFill>
                <a:effectLst/>
                <a:latin typeface="Source Code Pro" panose="020B0309030403020204" pitchFamily="34" charset="0"/>
                <a:ea typeface="宋体" panose="02010600030101010101" pitchFamily="2" charset="-122"/>
              </a:rPr>
              <a:t>Test</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032F62"/>
                </a:solidFill>
                <a:effectLst/>
                <a:latin typeface="Source Code Pro" panose="020B0309030403020204" pitchFamily="34" charset="0"/>
                <a:ea typeface="宋体" panose="02010600030101010101" pitchFamily="2" charset="-122"/>
              </a:rPr>
              <a:t>"b"</a:t>
            </a:r>
            <a:r>
              <a:rPr lang="en-US" altLang="zh-CN" sz="1200" kern="0" dirty="0">
                <a:solidFill>
                  <a:srgbClr val="000000"/>
                </a:solidFill>
                <a:effectLst/>
                <a:latin typeface="Source Code Pro" panose="020B0309030403020204" pitchFamily="34" charset="0"/>
                <a:ea typeface="宋体" panose="02010600030101010101" pitchFamily="2" charset="-122"/>
              </a:rPr>
              <a:t>)</a:t>
            </a:r>
            <a:br>
              <a:rPr lang="en-US" altLang="zh-CN" sz="1200" kern="0" dirty="0">
                <a:solidFill>
                  <a:srgbClr val="000000"/>
                </a:solidFill>
                <a:effectLst/>
                <a:latin typeface="Source Code Pro" panose="020B0309030403020204" pitchFamily="34" charset="0"/>
                <a:ea typeface="宋体" panose="02010600030101010101" pitchFamily="2" charset="-122"/>
              </a:rPr>
            </a:br>
            <a:r>
              <a:rPr lang="en-US" altLang="zh-CN" sz="1200" kern="0" dirty="0">
                <a:solidFill>
                  <a:srgbClr val="000000"/>
                </a:solidFill>
                <a:effectLst/>
                <a:latin typeface="Source Code Pro" panose="020B0309030403020204" pitchFamily="34" charset="0"/>
                <a:ea typeface="宋体" panose="02010600030101010101" pitchFamily="2" charset="-122"/>
              </a:rPr>
              <a:t>    c </a:t>
            </a: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6F42C1"/>
                </a:solidFill>
                <a:effectLst/>
                <a:latin typeface="Source Code Pro" panose="020B0309030403020204" pitchFamily="34" charset="0"/>
                <a:ea typeface="宋体" panose="02010600030101010101" pitchFamily="2" charset="-122"/>
              </a:rPr>
              <a:t>Test</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dirty="0">
                <a:solidFill>
                  <a:srgbClr val="032F62"/>
                </a:solidFill>
                <a:effectLst/>
                <a:latin typeface="Source Code Pro" panose="020B0309030403020204" pitchFamily="34" charset="0"/>
                <a:ea typeface="宋体" panose="02010600030101010101" pitchFamily="2" charset="-122"/>
              </a:rPr>
              <a:t>"c"</a:t>
            </a:r>
            <a:r>
              <a:rPr lang="en-US" altLang="zh-CN" sz="1200" kern="0" dirty="0">
                <a:solidFill>
                  <a:srgbClr val="000000"/>
                </a:solidFill>
                <a:effectLst/>
                <a:latin typeface="Source Code Pro" panose="020B0309030403020204" pitchFamily="34" charset="0"/>
                <a:ea typeface="宋体" panose="02010600030101010101" pitchFamily="2" charset="-122"/>
              </a:rPr>
              <a:t>)</a:t>
            </a:r>
            <a:br>
              <a:rPr lang="en-US" altLang="zh-CN" sz="1200" kern="0" dirty="0">
                <a:solidFill>
                  <a:srgbClr val="000000"/>
                </a:solidFill>
                <a:effectLst/>
                <a:latin typeface="Source Code Pro" panose="020B0309030403020204" pitchFamily="34" charset="0"/>
                <a:ea typeface="宋体" panose="02010600030101010101" pitchFamily="2" charset="-122"/>
              </a:rPr>
            </a:br>
            <a:r>
              <a:rPr lang="en-US" altLang="zh-CN" sz="1200" kern="0" dirty="0">
                <a:solidFill>
                  <a:srgbClr val="000000"/>
                </a:solidFill>
                <a:effectLst/>
                <a:latin typeface="Source Code Pro" panose="020B0309030403020204" pitchFamily="34" charset="0"/>
                <a:ea typeface="宋体" panose="02010600030101010101" pitchFamily="2" charset="-122"/>
              </a:rPr>
              <a:t>    </a:t>
            </a:r>
            <a:br>
              <a:rPr lang="en-US" altLang="zh-CN" sz="1200" kern="0" dirty="0">
                <a:solidFill>
                  <a:srgbClr val="000000"/>
                </a:solidFill>
                <a:effectLst/>
                <a:latin typeface="Source Code Pro" panose="020B0309030403020204" pitchFamily="34" charset="0"/>
                <a:ea typeface="宋体" panose="02010600030101010101" pitchFamily="2" charset="-122"/>
              </a:rPr>
            </a:br>
            <a:r>
              <a:rPr lang="en-US" altLang="zh-CN" sz="1200" kern="0" dirty="0">
                <a:solidFill>
                  <a:srgbClr val="000000"/>
                </a:solidFill>
                <a:effectLst/>
                <a:latin typeface="Source Code Pro" panose="020B0309030403020204" pitchFamily="34" charset="0"/>
                <a:ea typeface="宋体" panose="02010600030101010101" pitchFamily="2" charset="-122"/>
              </a:rPr>
              <a:t>    d </a:t>
            </a: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000000"/>
                </a:solidFill>
                <a:effectLst/>
                <a:latin typeface="Source Code Pro" panose="020B0309030403020204" pitchFamily="34" charset="0"/>
                <a:ea typeface="宋体" panose="02010600030101010101" pitchFamily="2" charset="-122"/>
              </a:rPr>
              <a:t>a </a:t>
            </a:r>
            <a:r>
              <a:rPr lang="en-US" altLang="zh-CN" sz="1200" kern="0" dirty="0">
                <a:solidFill>
                  <a:srgbClr val="B31D28"/>
                </a:solidFill>
                <a:effectLst/>
                <a:latin typeface="Source Code Pro" panose="020B0309030403020204" pitchFamily="34" charset="0"/>
                <a:ea typeface="宋体" panose="02010600030101010101" pitchFamily="2" charset="-122"/>
              </a:rPr>
              <a:t>| </a:t>
            </a:r>
            <a:r>
              <a:rPr lang="en-US" altLang="zh-CN" sz="1200" kern="0" dirty="0">
                <a:solidFill>
                  <a:srgbClr val="000000"/>
                </a:solidFill>
                <a:effectLst/>
                <a:latin typeface="Source Code Pro" panose="020B0309030403020204" pitchFamily="34" charset="0"/>
                <a:ea typeface="宋体" panose="02010600030101010101" pitchFamily="2" charset="-122"/>
              </a:rPr>
              <a:t>b </a:t>
            </a:r>
            <a:r>
              <a:rPr lang="en-US" altLang="zh-CN" sz="1200" kern="0">
                <a:solidFill>
                  <a:srgbClr val="B31D28"/>
                </a:solidFill>
                <a:effectLst/>
                <a:latin typeface="Source Code Pro" panose="020B0309030403020204" pitchFamily="34" charset="0"/>
                <a:ea typeface="宋体" panose="02010600030101010101" pitchFamily="2" charset="-122"/>
              </a:rPr>
              <a:t>| </a:t>
            </a:r>
            <a:r>
              <a:rPr lang="en-US" altLang="zh-CN" sz="1200" kern="0">
                <a:solidFill>
                  <a:srgbClr val="000000"/>
                </a:solidFill>
                <a:effectLst/>
                <a:latin typeface="Source Code Pro" panose="020B0309030403020204" pitchFamily="34" charset="0"/>
                <a:ea typeface="宋体" panose="02010600030101010101" pitchFamily="2" charset="-122"/>
              </a:rPr>
              <a:t>c</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000000"/>
                </a:solidFill>
                <a:latin typeface="Source Code Pro" panose="020B0309030403020204" pitchFamily="34" charset="0"/>
                <a:ea typeface="宋体" panose="02010600030101010101" pitchFamily="2" charset="-122"/>
              </a:rPr>
              <a:t>    d.</a:t>
            </a:r>
            <a:r>
              <a:rPr lang="en-US" altLang="zh-CN" sz="1200" kern="0">
                <a:solidFill>
                  <a:srgbClr val="6F42C1"/>
                </a:solidFill>
                <a:latin typeface="Source Code Pro" panose="020B0309030403020204" pitchFamily="34" charset="0"/>
                <a:ea typeface="宋体" panose="02010600030101010101" pitchFamily="2" charset="-122"/>
              </a:rPr>
              <a:t>run</a:t>
            </a:r>
            <a:r>
              <a:rPr lang="en-US" altLang="zh-CN" sz="1200" kern="0">
                <a:solidFill>
                  <a:srgbClr val="000000"/>
                </a:solidFill>
                <a:latin typeface="Source Code Pro" panose="020B0309030403020204" pitchFamily="34" charset="0"/>
                <a:ea typeface="宋体" panose="02010600030101010101" pitchFamily="2" charset="-122"/>
              </a:rPr>
              <a:t>()</a:t>
            </a:r>
            <a:br>
              <a:rPr lang="en-US" altLang="zh-CN" sz="1200" kern="0" dirty="0">
                <a:solidFill>
                  <a:srgbClr val="000000"/>
                </a:solidFill>
                <a:effectLst/>
                <a:latin typeface="Source Code Pro" panose="020B0309030403020204" pitchFamily="34" charset="0"/>
                <a:ea typeface="宋体" panose="02010600030101010101" pitchFamily="2" charset="-122"/>
              </a:rPr>
            </a:br>
            <a:r>
              <a:rPr lang="en-US" altLang="zh-CN" sz="1200" kern="0" dirty="0">
                <a:solidFill>
                  <a:srgbClr val="000000"/>
                </a:solidFill>
                <a:effectLst/>
                <a:latin typeface="Source Code Pro" panose="020B0309030403020204" pitchFamily="34" charset="0"/>
                <a:ea typeface="宋体" panose="02010600030101010101" pitchFamily="2" charset="-122"/>
              </a:rPr>
              <a:t>    print(</a:t>
            </a:r>
            <a:r>
              <a:rPr lang="en-US" altLang="zh-CN" sz="1200" kern="0" dirty="0">
                <a:solidFill>
                  <a:srgbClr val="6F42C1"/>
                </a:solidFill>
                <a:effectLst/>
                <a:latin typeface="Source Code Pro" panose="020B0309030403020204" pitchFamily="34" charset="0"/>
                <a:ea typeface="宋体" panose="02010600030101010101" pitchFamily="2" charset="-122"/>
              </a:rPr>
              <a:t>type</a:t>
            </a:r>
            <a:r>
              <a:rPr lang="en-US" altLang="zh-CN" sz="1200" kern="0" dirty="0">
                <a:solidFill>
                  <a:srgbClr val="000000"/>
                </a:solidFill>
                <a:effectLst/>
                <a:latin typeface="Source Code Pro" panose="020B0309030403020204" pitchFamily="34" charset="0"/>
                <a:ea typeface="宋体" panose="02010600030101010101" pitchFamily="2" charset="-122"/>
              </a:rPr>
              <a:t>(</a:t>
            </a:r>
            <a:r>
              <a:rPr lang="en-US" altLang="zh-CN" sz="1200" kern="0">
                <a:solidFill>
                  <a:srgbClr val="000000"/>
                </a:solidFill>
                <a:effectLst/>
                <a:latin typeface="Source Code Pro" panose="020B0309030403020204" pitchFamily="34" charset="0"/>
                <a:ea typeface="宋体" panose="02010600030101010101" pitchFamily="2" charset="-122"/>
              </a:rPr>
              <a:t>d))</a:t>
            </a:r>
            <a:endPar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descr="文本&#10;&#10;AI 生成的内容可能不正确。">
            <a:extLst>
              <a:ext uri="{FF2B5EF4-FFF2-40B4-BE49-F238E27FC236}">
                <a16:creationId xmlns:a16="http://schemas.microsoft.com/office/drawing/2014/main" id="{3D5E1F61-CCCE-815F-6234-3E9C596E3F85}"/>
              </a:ext>
            </a:extLst>
          </p:cNvPr>
          <p:cNvPicPr>
            <a:picLocks noChangeAspect="1"/>
          </p:cNvPicPr>
          <p:nvPr/>
        </p:nvPicPr>
        <p:blipFill>
          <a:blip r:embed="rId2"/>
          <a:stretch>
            <a:fillRect/>
          </a:stretch>
        </p:blipFill>
        <p:spPr>
          <a:xfrm>
            <a:off x="6096000" y="3429000"/>
            <a:ext cx="4048125" cy="1714500"/>
          </a:xfrm>
          <a:prstGeom prst="rect">
            <a:avLst/>
          </a:prstGeom>
        </p:spPr>
      </p:pic>
    </p:spTree>
    <p:extLst>
      <p:ext uri="{BB962C8B-B14F-4D97-AF65-F5344CB8AC3E}">
        <p14:creationId xmlns:p14="http://schemas.microsoft.com/office/powerpoint/2010/main" val="1583313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53319-79AF-448F-2251-5F069024A087}"/>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7C8DC7AD-EC31-2CEA-732F-F67838EBF6D4}"/>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af-ZA"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StrOutputParser</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解析器</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193134B3-CED0-D129-F098-501A945FCC13}"/>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9" name="文本占位符 4">
            <a:extLst>
              <a:ext uri="{FF2B5EF4-FFF2-40B4-BE49-F238E27FC236}">
                <a16:creationId xmlns:a16="http://schemas.microsoft.com/office/drawing/2014/main" id="{F3D50634-3E48-F6AA-B418-6234D809567D}"/>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10" name="文本占位符 4">
            <a:extLst>
              <a:ext uri="{FF2B5EF4-FFF2-40B4-BE49-F238E27FC236}">
                <a16:creationId xmlns:a16="http://schemas.microsoft.com/office/drawing/2014/main" id="{2E4B821C-44A8-6C77-0E46-FB0B7E8886EC}"/>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059162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9223-E5E2-F9CE-3561-051E9A3848C7}"/>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D284C01-3ACA-168C-5D85-7C02AA3DFCA8}"/>
              </a:ext>
            </a:extLst>
          </p:cNvPr>
          <p:cNvSpPr>
            <a:spLocks noGrp="1"/>
          </p:cNvSpPr>
          <p:nvPr>
            <p:ph type="body" sz="quarter" idx="10"/>
          </p:nvPr>
        </p:nvSpPr>
        <p:spPr/>
        <p:txBody>
          <a:bodyPr/>
          <a:lstStyle/>
          <a:p>
            <a:r>
              <a:rPr kumimoji="1" lang="af-ZA" altLang="zh-CN">
                <a:solidFill>
                  <a:schemeClr val="tx1">
                    <a:lumMod val="85000"/>
                    <a:lumOff val="15000"/>
                  </a:schemeClr>
                </a:solidFill>
              </a:rPr>
              <a:t>StrOutputParser</a:t>
            </a:r>
            <a:r>
              <a:rPr kumimoji="1" lang="zh-CN" altLang="en-US">
                <a:solidFill>
                  <a:schemeClr val="tx1">
                    <a:lumMod val="85000"/>
                    <a:lumOff val="15000"/>
                  </a:schemeClr>
                </a:solidFill>
              </a:rPr>
              <a:t>字符串输出解析器</a:t>
            </a:r>
            <a:endParaRPr kumimoji="1" lang="zh-CN" altLang="en-US" dirty="0">
              <a:solidFill>
                <a:schemeClr val="tx1">
                  <a:lumMod val="85000"/>
                  <a:lumOff val="15000"/>
                </a:schemeClr>
              </a:solidFill>
            </a:endParaRPr>
          </a:p>
        </p:txBody>
      </p:sp>
      <p:sp>
        <p:nvSpPr>
          <p:cNvPr id="5" name="文本占位符 4">
            <a:extLst>
              <a:ext uri="{FF2B5EF4-FFF2-40B4-BE49-F238E27FC236}">
                <a16:creationId xmlns:a16="http://schemas.microsoft.com/office/drawing/2014/main" id="{81C031A3-7405-3112-7620-DCF3B56BEF85}"/>
              </a:ext>
            </a:extLst>
          </p:cNvPr>
          <p:cNvSpPr>
            <a:spLocks noGrp="1"/>
          </p:cNvSpPr>
          <p:nvPr>
            <p:ph type="body" sz="quarter" idx="11"/>
          </p:nvPr>
        </p:nvSpPr>
        <p:spPr/>
        <p:txBody>
          <a:bodyPr/>
          <a:lstStyle/>
          <a:p>
            <a:r>
              <a:rPr lang="zh-CN" altLang="en-US">
                <a:solidFill>
                  <a:schemeClr val="tx1">
                    <a:lumMod val="85000"/>
                    <a:lumOff val="15000"/>
                  </a:schemeClr>
                </a:solidFill>
              </a:rPr>
              <a:t>有如下代码，想要以第一次模型的输出结果，第二次去询问模型：</a:t>
            </a:r>
            <a:endParaRPr lang="en-US" altLang="zh-CN">
              <a:solidFill>
                <a:schemeClr val="tx1">
                  <a:lumMod val="85000"/>
                  <a:lumOff val="15000"/>
                </a:schemeClr>
              </a:solidFill>
            </a:endParaRPr>
          </a:p>
          <a:p>
            <a:endParaRPr lang="en-US" altLang="zh-CN">
              <a:solidFill>
                <a:schemeClr val="tx1">
                  <a:lumMod val="85000"/>
                  <a:lumOff val="15000"/>
                </a:schemeClr>
              </a:solidFill>
            </a:endParaRPr>
          </a:p>
          <a:p>
            <a:endParaRPr lang="en-US" altLang="zh-CN">
              <a:solidFill>
                <a:schemeClr val="tx1">
                  <a:lumMod val="85000"/>
                  <a:lumOff val="15000"/>
                </a:schemeClr>
              </a:solidFill>
            </a:endParaRPr>
          </a:p>
          <a:p>
            <a:endParaRPr lang="en-US" altLang="zh-CN">
              <a:solidFill>
                <a:schemeClr val="tx1">
                  <a:lumMod val="85000"/>
                  <a:lumOff val="15000"/>
                </a:schemeClr>
              </a:solidFill>
            </a:endParaRPr>
          </a:p>
          <a:p>
            <a:endParaRPr lang="en-US" altLang="zh-CN">
              <a:solidFill>
                <a:schemeClr val="tx1">
                  <a:lumMod val="85000"/>
                  <a:lumOff val="15000"/>
                </a:schemeClr>
              </a:solidFill>
            </a:endParaRPr>
          </a:p>
          <a:p>
            <a:endParaRPr lang="en-US" altLang="zh-CN">
              <a:solidFill>
                <a:schemeClr val="tx1">
                  <a:lumMod val="85000"/>
                  <a:lumOff val="15000"/>
                </a:schemeClr>
              </a:solidFill>
            </a:endParaRPr>
          </a:p>
          <a:p>
            <a:endParaRPr lang="en-US" altLang="zh-CN">
              <a:solidFill>
                <a:schemeClr val="tx1">
                  <a:lumMod val="85000"/>
                  <a:lumOff val="15000"/>
                </a:schemeClr>
              </a:solidFill>
            </a:endParaRPr>
          </a:p>
          <a:p>
            <a:endParaRPr lang="en-US" altLang="zh-CN">
              <a:solidFill>
                <a:schemeClr val="tx1">
                  <a:lumMod val="85000"/>
                  <a:lumOff val="15000"/>
                </a:schemeClr>
              </a:solidFill>
            </a:endParaRPr>
          </a:p>
          <a:p>
            <a:endParaRPr lang="en-US" altLang="zh-CN">
              <a:solidFill>
                <a:schemeClr val="tx1">
                  <a:lumMod val="85000"/>
                  <a:lumOff val="15000"/>
                </a:schemeClr>
              </a:solidFill>
            </a:endParaRPr>
          </a:p>
          <a:p>
            <a:pPr marL="285750" indent="-285750">
              <a:buFont typeface="Arial" panose="020B0604020202020204" pitchFamily="34" charset="0"/>
              <a:buChar char="•"/>
            </a:pPr>
            <a:r>
              <a:rPr lang="zh-CN" altLang="en-US">
                <a:solidFill>
                  <a:schemeClr val="tx1">
                    <a:lumMod val="85000"/>
                    <a:lumOff val="15000"/>
                  </a:schemeClr>
                </a:solidFill>
              </a:rPr>
              <a:t>链的构建完全符合要求（参与的组件）</a:t>
            </a:r>
            <a:endParaRPr lang="en-US" altLang="zh-CN">
              <a:solidFill>
                <a:schemeClr val="tx1">
                  <a:lumMod val="85000"/>
                  <a:lumOff val="15000"/>
                </a:schemeClr>
              </a:solidFill>
            </a:endParaRPr>
          </a:p>
          <a:p>
            <a:pPr marL="285750" indent="-285750">
              <a:buFont typeface="Arial" panose="020B0604020202020204" pitchFamily="34" charset="0"/>
              <a:buChar char="•"/>
            </a:pPr>
            <a:r>
              <a:rPr lang="zh-CN" altLang="en-US">
                <a:solidFill>
                  <a:schemeClr val="tx1">
                    <a:lumMod val="85000"/>
                    <a:lumOff val="15000"/>
                  </a:schemeClr>
                </a:solidFill>
              </a:rPr>
              <a:t>但是运行报错（</a:t>
            </a:r>
            <a:r>
              <a:rPr lang="af-ZA" altLang="zh-CN" sz="900">
                <a:solidFill>
                  <a:srgbClr val="C00000"/>
                </a:solidFill>
              </a:rPr>
              <a:t>ValueError: Invalid input type &lt;class 'langchain_core.messages.ai.AIMessage'&gt;. Must be a PromptValue, str, or list of BaseMessages.</a:t>
            </a:r>
            <a:r>
              <a:rPr lang="zh-CN" altLang="en-US">
                <a:solidFill>
                  <a:schemeClr val="tx1">
                    <a:lumMod val="85000"/>
                    <a:lumOff val="15000"/>
                  </a:schemeClr>
                </a:solidFill>
              </a:rPr>
              <a:t>）</a:t>
            </a:r>
          </a:p>
        </p:txBody>
      </p:sp>
      <p:sp>
        <p:nvSpPr>
          <p:cNvPr id="7" name="文本框 6">
            <a:extLst>
              <a:ext uri="{FF2B5EF4-FFF2-40B4-BE49-F238E27FC236}">
                <a16:creationId xmlns:a16="http://schemas.microsoft.com/office/drawing/2014/main" id="{144C1870-D2D3-80F3-FFD8-8E0B22F0D369}"/>
              </a:ext>
            </a:extLst>
          </p:cNvPr>
          <p:cNvSpPr txBox="1"/>
          <p:nvPr/>
        </p:nvSpPr>
        <p:spPr>
          <a:xfrm>
            <a:off x="550862" y="1556792"/>
            <a:ext cx="7268311"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langchain_core.prompts </a:t>
            </a: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PromptTemplate</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from </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langchain_community.chat_models.tongyi </a:t>
            </a:r>
            <a:r>
              <a:rPr lang="en-US" altLang="zh-CN" sz="1400" kern="0">
                <a:solidFill>
                  <a:srgbClr val="0033B3"/>
                </a:solidFill>
                <a:effectLst/>
                <a:latin typeface="Courier New" panose="02070309020205020404" pitchFamily="49" charset="0"/>
                <a:ea typeface="宋体" panose="02010600030101010101" pitchFamily="2" charset="-122"/>
                <a:cs typeface="Times New Roman" panose="02020603050405020304" pitchFamily="18" charset="0"/>
              </a:rPr>
              <a:t>import </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ChatTongyi</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model = ChatTongyi(</a:t>
            </a:r>
            <a:r>
              <a:rPr lang="en-US" altLang="zh-CN" sz="1400" kern="0">
                <a:solidFill>
                  <a:srgbClr val="660099"/>
                </a:solidFill>
                <a:effectLst/>
                <a:latin typeface="Courier New" panose="02070309020205020404" pitchFamily="49" charset="0"/>
                <a:ea typeface="宋体" panose="02010600030101010101" pitchFamily="2" charset="-122"/>
                <a:cs typeface="Times New Roman" panose="02020603050405020304" pitchFamily="18" charset="0"/>
              </a:rPr>
              <a:t>model</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"qwen3-max"</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prompt = PromptTemplate.from_template(</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我邻居姓：</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{lastname}, </a:t>
            </a:r>
            <a:r>
              <a:rPr lang="zh-CN" altLang="zh-CN" sz="14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刚生了</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{gender}</a:t>
            </a:r>
            <a:r>
              <a:rPr lang="zh-CN" altLang="zh-CN" sz="14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，请起名，仅告知名字无需其它内容</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chain = prompt | model | model</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 = chain.invoke({</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"lastname"</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张</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"gender"</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67D17"/>
                </a:solidFill>
                <a:effectLst/>
                <a:latin typeface="等线" panose="02010600030101010101" pitchFamily="2" charset="-122"/>
                <a:ea typeface="宋体" panose="02010600030101010101" pitchFamily="2" charset="-122"/>
                <a:cs typeface="Courier New" panose="02070309020205020404" pitchFamily="49" charset="0"/>
              </a:rPr>
              <a:t>女儿</a:t>
            </a:r>
            <a:r>
              <a:rPr lang="en-US" altLang="zh-CN" sz="1400" kern="0">
                <a:solidFill>
                  <a:srgbClr val="067D17"/>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b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br>
            <a:r>
              <a:rPr lang="en-US" altLang="zh-CN" sz="1400"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print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(res.content)</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7920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2C3B1-5538-66CF-A6DB-6368832A8E9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8B7793C-4566-956B-1392-2DB27CC96BAB}"/>
              </a:ext>
            </a:extLst>
          </p:cNvPr>
          <p:cNvSpPr>
            <a:spLocks noGrp="1"/>
          </p:cNvSpPr>
          <p:nvPr>
            <p:ph type="body" sz="quarter" idx="10"/>
          </p:nvPr>
        </p:nvSpPr>
        <p:spPr/>
        <p:txBody>
          <a:bodyPr/>
          <a:lstStyle/>
          <a:p>
            <a:r>
              <a:rPr kumimoji="1" lang="af-ZA" altLang="zh-CN">
                <a:solidFill>
                  <a:schemeClr val="tx1">
                    <a:lumMod val="85000"/>
                    <a:lumOff val="15000"/>
                  </a:schemeClr>
                </a:solidFill>
              </a:rPr>
              <a:t>StrOutputParser</a:t>
            </a:r>
            <a:r>
              <a:rPr kumimoji="1" lang="zh-CN" altLang="en-US">
                <a:solidFill>
                  <a:schemeClr val="tx1">
                    <a:lumMod val="85000"/>
                    <a:lumOff val="15000"/>
                  </a:schemeClr>
                </a:solidFill>
              </a:rPr>
              <a:t>字符串输出解析器</a:t>
            </a:r>
            <a:endParaRPr kumimoji="1" lang="zh-CN" altLang="en-US" dirty="0">
              <a:solidFill>
                <a:schemeClr val="tx1">
                  <a:lumMod val="85000"/>
                  <a:lumOff val="15000"/>
                </a:schemeClr>
              </a:solidFill>
            </a:endParaRPr>
          </a:p>
        </p:txBody>
      </p:sp>
      <p:sp>
        <p:nvSpPr>
          <p:cNvPr id="5" name="文本占位符 4">
            <a:extLst>
              <a:ext uri="{FF2B5EF4-FFF2-40B4-BE49-F238E27FC236}">
                <a16:creationId xmlns:a16="http://schemas.microsoft.com/office/drawing/2014/main" id="{4D7CD5CD-A9BB-E710-30BF-DE0C5EAF4195}"/>
              </a:ext>
            </a:extLst>
          </p:cNvPr>
          <p:cNvSpPr>
            <a:spLocks noGrp="1"/>
          </p:cNvSpPr>
          <p:nvPr>
            <p:ph type="body" sz="quarter" idx="11"/>
          </p:nvPr>
        </p:nvSpPr>
        <p:spPr>
          <a:xfrm>
            <a:off x="479425" y="1412776"/>
            <a:ext cx="11161713" cy="4787899"/>
          </a:xfrm>
        </p:spPr>
        <p:txBody>
          <a:bodyPr/>
          <a:lstStyle/>
          <a:p>
            <a:r>
              <a:rPr lang="zh-CN" altLang="en-US">
                <a:solidFill>
                  <a:schemeClr val="tx1">
                    <a:lumMod val="85000"/>
                    <a:lumOff val="15000"/>
                  </a:schemeClr>
                </a:solidFill>
              </a:rPr>
              <a:t>错误的主要原因是：</a:t>
            </a:r>
            <a:endParaRPr lang="en-US" altLang="zh-CN">
              <a:solidFill>
                <a:schemeClr val="tx1">
                  <a:lumMod val="85000"/>
                  <a:lumOff val="15000"/>
                </a:schemeClr>
              </a:solidFill>
            </a:endParaRPr>
          </a:p>
          <a:p>
            <a:pPr marL="285750" indent="-285750">
              <a:buFont typeface="Arial" panose="020B0604020202020204" pitchFamily="34" charset="0"/>
              <a:buChar char="•"/>
            </a:pPr>
            <a:r>
              <a:rPr lang="en-US" altLang="zh-CN">
                <a:solidFill>
                  <a:schemeClr val="tx1">
                    <a:lumMod val="85000"/>
                    <a:lumOff val="15000"/>
                  </a:schemeClr>
                </a:solidFill>
              </a:rPr>
              <a:t>prompt</a:t>
            </a:r>
            <a:r>
              <a:rPr lang="zh-CN" altLang="en-US">
                <a:solidFill>
                  <a:schemeClr val="tx1">
                    <a:lumMod val="85000"/>
                    <a:lumOff val="15000"/>
                  </a:schemeClr>
                </a:solidFill>
              </a:rPr>
              <a:t>的结果是</a:t>
            </a:r>
            <a:r>
              <a:rPr lang="en-US" altLang="zh-CN">
                <a:solidFill>
                  <a:schemeClr val="tx1">
                    <a:lumMod val="85000"/>
                    <a:lumOff val="15000"/>
                  </a:schemeClr>
                </a:solidFill>
              </a:rPr>
              <a:t>PromptValue</a:t>
            </a:r>
            <a:r>
              <a:rPr lang="zh-CN" altLang="en-US">
                <a:solidFill>
                  <a:schemeClr val="tx1">
                    <a:lumMod val="85000"/>
                    <a:lumOff val="15000"/>
                  </a:schemeClr>
                </a:solidFill>
              </a:rPr>
              <a:t>类型，输入给了</a:t>
            </a:r>
            <a:r>
              <a:rPr lang="en-US" altLang="zh-CN">
                <a:solidFill>
                  <a:schemeClr val="tx1">
                    <a:lumMod val="85000"/>
                    <a:lumOff val="15000"/>
                  </a:schemeClr>
                </a:solidFill>
              </a:rPr>
              <a:t>model</a:t>
            </a:r>
          </a:p>
          <a:p>
            <a:pPr marL="285750" indent="-285750">
              <a:buFont typeface="Arial" panose="020B0604020202020204" pitchFamily="34" charset="0"/>
              <a:buChar char="•"/>
            </a:pPr>
            <a:r>
              <a:rPr lang="en-US" altLang="zh-CN">
                <a:solidFill>
                  <a:schemeClr val="tx1">
                    <a:lumMod val="85000"/>
                    <a:lumOff val="15000"/>
                  </a:schemeClr>
                </a:solidFill>
              </a:rPr>
              <a:t>model</a:t>
            </a:r>
            <a:r>
              <a:rPr lang="zh-CN" altLang="en-US">
                <a:solidFill>
                  <a:schemeClr val="tx1">
                    <a:lumMod val="85000"/>
                    <a:lumOff val="15000"/>
                  </a:schemeClr>
                </a:solidFill>
              </a:rPr>
              <a:t>的输出结果是：</a:t>
            </a:r>
            <a:endParaRPr lang="en-US" altLang="zh-CN">
              <a:solidFill>
                <a:schemeClr val="tx1">
                  <a:lumMod val="85000"/>
                  <a:lumOff val="15000"/>
                </a:schemeClr>
              </a:solidFill>
            </a:endParaRPr>
          </a:p>
          <a:p>
            <a:endParaRPr lang="en-US" altLang="zh-CN">
              <a:solidFill>
                <a:schemeClr val="tx1">
                  <a:lumMod val="85000"/>
                  <a:lumOff val="15000"/>
                </a:schemeClr>
              </a:solidFill>
            </a:endParaRPr>
          </a:p>
          <a:p>
            <a:r>
              <a:rPr lang="zh-CN" altLang="en-US">
                <a:solidFill>
                  <a:schemeClr val="tx1">
                    <a:lumMod val="85000"/>
                    <a:lumOff val="15000"/>
                  </a:schemeClr>
                </a:solidFill>
              </a:rPr>
              <a:t>模型（</a:t>
            </a:r>
            <a:r>
              <a:rPr lang="en-US" altLang="zh-CN">
                <a:solidFill>
                  <a:schemeClr val="tx1">
                    <a:lumMod val="85000"/>
                    <a:lumOff val="15000"/>
                  </a:schemeClr>
                </a:solidFill>
              </a:rPr>
              <a:t>ChatTongyi</a:t>
            </a:r>
            <a:r>
              <a:rPr lang="zh-CN" altLang="en-US">
                <a:solidFill>
                  <a:schemeClr val="tx1">
                    <a:lumMod val="85000"/>
                    <a:lumOff val="15000"/>
                  </a:schemeClr>
                </a:solidFill>
              </a:rPr>
              <a:t>）源码中关于</a:t>
            </a:r>
            <a:r>
              <a:rPr lang="en-US" altLang="zh-CN">
                <a:solidFill>
                  <a:schemeClr val="tx1">
                    <a:lumMod val="85000"/>
                    <a:lumOff val="15000"/>
                  </a:schemeClr>
                </a:solidFill>
              </a:rPr>
              <a:t>invoke</a:t>
            </a:r>
            <a:r>
              <a:rPr lang="zh-CN" altLang="en-US">
                <a:solidFill>
                  <a:schemeClr val="tx1">
                    <a:lumMod val="85000"/>
                    <a:lumOff val="15000"/>
                  </a:schemeClr>
                </a:solidFill>
              </a:rPr>
              <a:t>方法明确指定了</a:t>
            </a:r>
            <a:r>
              <a:rPr lang="en-US" altLang="zh-CN">
                <a:solidFill>
                  <a:schemeClr val="tx1">
                    <a:lumMod val="85000"/>
                    <a:lumOff val="15000"/>
                  </a:schemeClr>
                </a:solidFill>
              </a:rPr>
              <a:t>input</a:t>
            </a:r>
            <a:r>
              <a:rPr lang="zh-CN" altLang="en-US">
                <a:solidFill>
                  <a:schemeClr val="tx1">
                    <a:lumMod val="85000"/>
                    <a:lumOff val="15000"/>
                  </a:schemeClr>
                </a:solidFill>
              </a:rPr>
              <a:t>的类型：</a:t>
            </a:r>
            <a:endParaRPr lang="en-US" altLang="zh-CN">
              <a:solidFill>
                <a:schemeClr val="tx1">
                  <a:lumMod val="85000"/>
                  <a:lumOff val="15000"/>
                </a:schemeClr>
              </a:solidFill>
            </a:endParaRPr>
          </a:p>
          <a:p>
            <a:endParaRPr lang="en-US" altLang="zh-CN">
              <a:solidFill>
                <a:schemeClr val="tx1">
                  <a:lumMod val="85000"/>
                  <a:lumOff val="15000"/>
                </a:schemeClr>
              </a:solidFill>
            </a:endParaRPr>
          </a:p>
        </p:txBody>
      </p:sp>
      <p:sp>
        <p:nvSpPr>
          <p:cNvPr id="7" name="文本框 6">
            <a:extLst>
              <a:ext uri="{FF2B5EF4-FFF2-40B4-BE49-F238E27FC236}">
                <a16:creationId xmlns:a16="http://schemas.microsoft.com/office/drawing/2014/main" id="{F94E26D9-3CFF-73DB-E4C4-33048F14D224}"/>
              </a:ext>
            </a:extLst>
          </p:cNvPr>
          <p:cNvSpPr txBox="1"/>
          <p:nvPr/>
        </p:nvSpPr>
        <p:spPr>
          <a:xfrm>
            <a:off x="550862" y="1007540"/>
            <a:ext cx="7268311"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chain = prompt | model | model</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38D2D39E-7E11-67DD-A815-85F48CA20403}"/>
              </a:ext>
            </a:extLst>
          </p:cNvPr>
          <p:cNvSpPr/>
          <p:nvPr/>
        </p:nvSpPr>
        <p:spPr>
          <a:xfrm>
            <a:off x="3215680" y="2060848"/>
            <a:ext cx="1584176" cy="34099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600">
                <a:latin typeface="Consolas" panose="020B0609020204030204" pitchFamily="49" charset="0"/>
              </a:rPr>
              <a:t>AIMessage</a:t>
            </a:r>
            <a:endParaRPr lang="zh-CN" altLang="en-US" sz="1600">
              <a:latin typeface="Consolas" panose="020B0609020204030204" pitchFamily="49" charset="0"/>
            </a:endParaRPr>
          </a:p>
        </p:txBody>
      </p:sp>
      <p:sp>
        <p:nvSpPr>
          <p:cNvPr id="6" name="文本框 5">
            <a:extLst>
              <a:ext uri="{FF2B5EF4-FFF2-40B4-BE49-F238E27FC236}">
                <a16:creationId xmlns:a16="http://schemas.microsoft.com/office/drawing/2014/main" id="{10F98914-7999-7694-9445-1D761FC338F8}"/>
              </a:ext>
            </a:extLst>
          </p:cNvPr>
          <p:cNvSpPr txBox="1"/>
          <p:nvPr/>
        </p:nvSpPr>
        <p:spPr>
          <a:xfrm>
            <a:off x="550862" y="3347150"/>
            <a:ext cx="3888432" cy="1908215"/>
          </a:xfrm>
          <a:prstGeom prst="rect">
            <a:avLst/>
          </a:prstGeom>
          <a:noFill/>
        </p:spPr>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9E880D"/>
                </a:solidFill>
                <a:effectLst/>
                <a:latin typeface="Consolas" panose="020B0609020204030204" pitchFamily="49" charset="0"/>
                <a:ea typeface="宋体" panose="02010600030101010101" pitchFamily="2" charset="-122"/>
                <a:cs typeface="Times New Roman" panose="02020603050405020304" pitchFamily="18" charset="0"/>
              </a:rPr>
              <a:t>@override</a:t>
            </a:r>
            <a:br>
              <a:rPr lang="en-US" altLang="zh-CN" sz="1200" kern="0">
                <a:solidFill>
                  <a:srgbClr val="9E880D"/>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def </a:t>
            </a:r>
            <a:r>
              <a:rPr lang="en-US" altLang="zh-CN" sz="1200" kern="0">
                <a:solidFill>
                  <a:srgbClr val="00627A"/>
                </a:solidFill>
                <a:effectLst/>
                <a:latin typeface="Consolas" panose="020B0609020204030204" pitchFamily="49" charset="0"/>
                <a:ea typeface="宋体" panose="02010600030101010101" pitchFamily="2" charset="-122"/>
                <a:cs typeface="Times New Roman" panose="02020603050405020304" pitchFamily="18" charset="0"/>
              </a:rPr>
              <a:t>invoke</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94558D"/>
                </a:solidFill>
                <a:effectLst/>
                <a:latin typeface="Consolas" panose="020B0609020204030204" pitchFamily="49" charset="0"/>
                <a:ea typeface="宋体" panose="02010600030101010101" pitchFamily="2" charset="-122"/>
                <a:cs typeface="Times New Roman" panose="02020603050405020304" pitchFamily="18" charset="0"/>
              </a:rPr>
              <a:t>self</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input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LanguageModelInput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config</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RunnableConfig | None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None</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stop</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80"/>
                </a:solidFill>
                <a:effectLst/>
                <a:latin typeface="Consolas" panose="020B0609020204030204" pitchFamily="49" charset="0"/>
                <a:ea typeface="宋体" panose="02010600030101010101" pitchFamily="2" charset="-122"/>
                <a:cs typeface="Times New Roman" panose="02020603050405020304" pitchFamily="18" charset="0"/>
              </a:rPr>
              <a:t>list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00080"/>
                </a:solidFill>
                <a:effectLst/>
                <a:latin typeface="Consolas" panose="020B0609020204030204" pitchFamily="49" charset="0"/>
                <a:ea typeface="宋体" panose="02010600030101010101" pitchFamily="2" charset="-122"/>
                <a:cs typeface="Times New Roman" panose="02020603050405020304" pitchFamily="18" charset="0"/>
              </a:rPr>
              <a:t>str</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 </a:t>
            </a: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None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None</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**kwargs: Any</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-&gt;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AIMessage</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endParaRPr lang="zh-CN" altLang="zh-CN" sz="1050" kern="100">
              <a:effectLst/>
              <a:latin typeface="Consolas" panose="020B0609020204030204" pitchFamily="49" charset="0"/>
              <a:ea typeface="等线" panose="02010600030101010101" pitchFamily="2" charset="-122"/>
              <a:cs typeface="Times New Roman" panose="02020603050405020304" pitchFamily="18" charset="0"/>
            </a:endParaRPr>
          </a:p>
          <a:p>
            <a:pPr algn="just">
              <a:buNone/>
            </a:pPr>
            <a:r>
              <a:rPr lang="en-US" altLang="zh-CN" sz="1050" kern="100">
                <a:effectLst/>
                <a:latin typeface="Consolas" panose="020B0609020204030204" pitchFamily="49" charset="0"/>
                <a:ea typeface="等线" panose="02010600030101010101" pitchFamily="2" charset="-122"/>
                <a:cs typeface="Times New Roman" panose="02020603050405020304" pitchFamily="18" charset="0"/>
              </a:rPr>
              <a:t> </a:t>
            </a:r>
            <a:endParaRPr lang="zh-CN" altLang="zh-CN" sz="1050" kern="100">
              <a:effectLst/>
              <a:latin typeface="Consolas" panose="020B0609020204030204" pitchFamily="49" charset="0"/>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7B12C04-46B7-57CF-F94C-C675FF139671}"/>
              </a:ext>
            </a:extLst>
          </p:cNvPr>
          <p:cNvSpPr txBox="1"/>
          <p:nvPr/>
        </p:nvSpPr>
        <p:spPr>
          <a:xfrm>
            <a:off x="550862" y="5408268"/>
            <a:ext cx="6697266" cy="461665"/>
          </a:xfrm>
          <a:prstGeom prst="rect">
            <a:avLst/>
          </a:prstGeom>
          <a:noFill/>
        </p:spPr>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LanguageModelInput = PromptValue | </a:t>
            </a:r>
            <a:r>
              <a:rPr lang="en-US" altLang="zh-CN" sz="1200" kern="0">
                <a:solidFill>
                  <a:srgbClr val="000080"/>
                </a:solidFill>
                <a:effectLst/>
                <a:latin typeface="Consolas" panose="020B0609020204030204" pitchFamily="49" charset="0"/>
                <a:ea typeface="宋体" panose="02010600030101010101" pitchFamily="2" charset="-122"/>
                <a:cs typeface="Times New Roman" panose="02020603050405020304" pitchFamily="18" charset="0"/>
              </a:rPr>
              <a:t>str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Sequence[MessageLikeRepresentation]</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"""Input to a language model."""</a:t>
            </a:r>
            <a:endParaRPr lang="zh-CN" altLang="zh-CN" sz="1050" kern="100">
              <a:effectLst/>
              <a:latin typeface="Consolas" panose="020B0609020204030204" pitchFamily="49" charset="0"/>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7C8250F3-76F4-57FE-0CAD-F72985E6D661}"/>
              </a:ext>
            </a:extLst>
          </p:cNvPr>
          <p:cNvSpPr txBox="1"/>
          <p:nvPr/>
        </p:nvSpPr>
        <p:spPr>
          <a:xfrm>
            <a:off x="5376545" y="3930562"/>
            <a:ext cx="4392488" cy="830997"/>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需要做类型转换</a:t>
            </a:r>
            <a:endParaRPr kumimoji="1" lang="en-US" altLang="zh-CN" sz="1600">
              <a:latin typeface="DEJAVU SANS MONO" panose="020B0609030804020204" pitchFamily="49" charset="0"/>
              <a:ea typeface="阿里巴巴普惠体" pitchFamily="18" charset="-122"/>
            </a:endParaRPr>
          </a:p>
          <a:p>
            <a:pPr algn="l"/>
            <a:r>
              <a:rPr kumimoji="1" lang="zh-CN" altLang="en-US" sz="1600">
                <a:latin typeface="DEJAVU SANS MONO" panose="020B0609030804020204" pitchFamily="49" charset="0"/>
                <a:ea typeface="阿里巴巴普惠体" pitchFamily="18" charset="-122"/>
              </a:rPr>
              <a:t>可以借助</a:t>
            </a:r>
            <a:r>
              <a:rPr kumimoji="1" lang="en-US" altLang="zh-CN" sz="1600">
                <a:latin typeface="DEJAVU SANS MONO" panose="020B0609030804020204" pitchFamily="49" charset="0"/>
                <a:ea typeface="阿里巴巴普惠体" pitchFamily="18" charset="-122"/>
              </a:rPr>
              <a:t>LangChain</a:t>
            </a:r>
            <a:r>
              <a:rPr kumimoji="1" lang="zh-CN" altLang="en-US" sz="1600">
                <a:latin typeface="DEJAVU SANS MONO" panose="020B0609030804020204" pitchFamily="49" charset="0"/>
                <a:ea typeface="阿里巴巴普惠体" pitchFamily="18" charset="-122"/>
              </a:rPr>
              <a:t>内置的解析器</a:t>
            </a:r>
            <a:endParaRPr kumimoji="1" lang="en-US" altLang="zh-CN" sz="1600">
              <a:latin typeface="DEJAVU SANS MONO" panose="020B0609030804020204" pitchFamily="49" charset="0"/>
              <a:ea typeface="阿里巴巴普惠体" pitchFamily="18" charset="-122"/>
            </a:endParaRPr>
          </a:p>
          <a:p>
            <a:pPr marL="285750" indent="-285750" algn="l">
              <a:buFont typeface="Arial" panose="020B0604020202020204" pitchFamily="34" charset="0"/>
              <a:buChar char="•"/>
            </a:pPr>
            <a:r>
              <a:rPr kumimoji="1" lang="en-US" altLang="zh-CN" sz="1600">
                <a:latin typeface="DEJAVU SANS MONO" panose="020B0609030804020204" pitchFamily="49" charset="0"/>
                <a:ea typeface="阿里巴巴普惠体" pitchFamily="18" charset="-122"/>
              </a:rPr>
              <a:t>StrOutputParser</a:t>
            </a:r>
            <a:r>
              <a:rPr kumimoji="1" lang="zh-CN" altLang="en-US" sz="1600">
                <a:latin typeface="DEJAVU SANS MONO" panose="020B0609030804020204" pitchFamily="49" charset="0"/>
                <a:ea typeface="阿里巴巴普惠体" pitchFamily="18" charset="-122"/>
              </a:rPr>
              <a:t>字符串输出解析器</a:t>
            </a:r>
          </a:p>
        </p:txBody>
      </p:sp>
    </p:spTree>
    <p:extLst>
      <p:ext uri="{BB962C8B-B14F-4D97-AF65-F5344CB8AC3E}">
        <p14:creationId xmlns:p14="http://schemas.microsoft.com/office/powerpoint/2010/main" val="17888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blinds(horizontal)">
                                      <p:cBhvr>
                                        <p:cTn id="12" dur="500"/>
                                        <p:tgtEl>
                                          <p:spTgt spid="5">
                                            <p:txEl>
                                              <p:pRg st="4" end="4"/>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6D1FB-B377-D914-4959-45EAF80F2B6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456C640-E62E-FAA8-BD1A-F321007D14C2}"/>
              </a:ext>
            </a:extLst>
          </p:cNvPr>
          <p:cNvSpPr>
            <a:spLocks noGrp="1"/>
          </p:cNvSpPr>
          <p:nvPr>
            <p:ph type="body" sz="quarter" idx="10"/>
          </p:nvPr>
        </p:nvSpPr>
        <p:spPr/>
        <p:txBody>
          <a:bodyPr/>
          <a:lstStyle/>
          <a:p>
            <a:r>
              <a:rPr kumimoji="1" lang="af-ZA" altLang="zh-CN">
                <a:solidFill>
                  <a:schemeClr val="tx1">
                    <a:lumMod val="85000"/>
                    <a:lumOff val="15000"/>
                  </a:schemeClr>
                </a:solidFill>
              </a:rPr>
              <a:t>StrOutputParser</a:t>
            </a:r>
            <a:r>
              <a:rPr kumimoji="1" lang="zh-CN" altLang="en-US">
                <a:solidFill>
                  <a:schemeClr val="tx1">
                    <a:lumMod val="85000"/>
                    <a:lumOff val="15000"/>
                  </a:schemeClr>
                </a:solidFill>
              </a:rPr>
              <a:t>字符串输出解析器</a:t>
            </a:r>
            <a:endParaRPr kumimoji="1" lang="zh-CN" altLang="en-US" dirty="0">
              <a:solidFill>
                <a:schemeClr val="tx1">
                  <a:lumMod val="85000"/>
                  <a:lumOff val="15000"/>
                </a:schemeClr>
              </a:solidFill>
            </a:endParaRPr>
          </a:p>
        </p:txBody>
      </p:sp>
      <p:sp>
        <p:nvSpPr>
          <p:cNvPr id="5" name="文本占位符 4">
            <a:extLst>
              <a:ext uri="{FF2B5EF4-FFF2-40B4-BE49-F238E27FC236}">
                <a16:creationId xmlns:a16="http://schemas.microsoft.com/office/drawing/2014/main" id="{9752239A-C162-19AF-C6A0-E2D21D347BAE}"/>
              </a:ext>
            </a:extLst>
          </p:cNvPr>
          <p:cNvSpPr>
            <a:spLocks noGrp="1"/>
          </p:cNvSpPr>
          <p:nvPr>
            <p:ph type="body" sz="quarter" idx="11"/>
          </p:nvPr>
        </p:nvSpPr>
        <p:spPr>
          <a:xfrm>
            <a:off x="479425" y="1052736"/>
            <a:ext cx="11161713" cy="5147939"/>
          </a:xfrm>
        </p:spPr>
        <p:txBody>
          <a:bodyPr/>
          <a:lstStyle/>
          <a:p>
            <a:r>
              <a:rPr lang="en-US" altLang="zh-CN">
                <a:solidFill>
                  <a:schemeClr val="tx1">
                    <a:lumMod val="85000"/>
                    <a:lumOff val="15000"/>
                  </a:schemeClr>
                </a:solidFill>
              </a:rPr>
              <a:t>StrOutputParser</a:t>
            </a:r>
            <a:r>
              <a:rPr lang="zh-CN" altLang="en-US">
                <a:solidFill>
                  <a:schemeClr val="tx1">
                    <a:lumMod val="85000"/>
                    <a:lumOff val="15000"/>
                  </a:schemeClr>
                </a:solidFill>
              </a:rPr>
              <a:t>是</a:t>
            </a:r>
            <a:r>
              <a:rPr lang="en-US" altLang="zh-CN">
                <a:solidFill>
                  <a:schemeClr val="tx1">
                    <a:lumMod val="85000"/>
                    <a:lumOff val="15000"/>
                  </a:schemeClr>
                </a:solidFill>
              </a:rPr>
              <a:t>LangChain</a:t>
            </a:r>
            <a:r>
              <a:rPr lang="zh-CN" altLang="en-US">
                <a:solidFill>
                  <a:schemeClr val="tx1">
                    <a:lumMod val="85000"/>
                    <a:lumOff val="15000"/>
                  </a:schemeClr>
                </a:solidFill>
              </a:rPr>
              <a:t>内置的简单字符串解析器</a:t>
            </a:r>
            <a:endParaRPr lang="en-US" altLang="zh-CN">
              <a:solidFill>
                <a:schemeClr val="tx1">
                  <a:lumMod val="85000"/>
                  <a:lumOff val="15000"/>
                </a:schemeClr>
              </a:solidFill>
            </a:endParaRPr>
          </a:p>
          <a:p>
            <a:pPr marL="285750" indent="-285750">
              <a:buFont typeface="Arial" panose="020B0604020202020204" pitchFamily="34" charset="0"/>
              <a:buChar char="•"/>
            </a:pPr>
            <a:r>
              <a:rPr lang="zh-CN" altLang="en-US">
                <a:solidFill>
                  <a:schemeClr val="tx1">
                    <a:lumMod val="85000"/>
                    <a:lumOff val="15000"/>
                  </a:schemeClr>
                </a:solidFill>
              </a:rPr>
              <a:t>可以将</a:t>
            </a:r>
            <a:r>
              <a:rPr lang="en-US" altLang="zh-CN">
                <a:solidFill>
                  <a:schemeClr val="tx1">
                    <a:lumMod val="85000"/>
                    <a:lumOff val="15000"/>
                  </a:schemeClr>
                </a:solidFill>
              </a:rPr>
              <a:t>AIMessage</a:t>
            </a:r>
            <a:r>
              <a:rPr lang="zh-CN" altLang="en-US">
                <a:solidFill>
                  <a:schemeClr val="tx1">
                    <a:lumMod val="85000"/>
                    <a:lumOff val="15000"/>
                  </a:schemeClr>
                </a:solidFill>
              </a:rPr>
              <a:t>解析为简单的字符串，符合了模型</a:t>
            </a:r>
            <a:r>
              <a:rPr lang="en-US" altLang="zh-CN">
                <a:solidFill>
                  <a:schemeClr val="tx1">
                    <a:lumMod val="85000"/>
                    <a:lumOff val="15000"/>
                  </a:schemeClr>
                </a:solidFill>
              </a:rPr>
              <a:t>invoke</a:t>
            </a:r>
            <a:r>
              <a:rPr lang="zh-CN" altLang="en-US">
                <a:solidFill>
                  <a:schemeClr val="tx1">
                    <a:lumMod val="85000"/>
                    <a:lumOff val="15000"/>
                  </a:schemeClr>
                </a:solidFill>
              </a:rPr>
              <a:t>方法要求（可传入字符串，不接收</a:t>
            </a:r>
            <a:r>
              <a:rPr lang="en-US" altLang="zh-CN">
                <a:solidFill>
                  <a:schemeClr val="tx1">
                    <a:lumMod val="85000"/>
                    <a:lumOff val="15000"/>
                  </a:schemeClr>
                </a:solidFill>
              </a:rPr>
              <a:t>AIMessage</a:t>
            </a:r>
            <a:r>
              <a:rPr lang="zh-CN" altLang="en-US">
                <a:solidFill>
                  <a:schemeClr val="tx1">
                    <a:lumMod val="85000"/>
                    <a:lumOff val="15000"/>
                  </a:schemeClr>
                </a:solidFill>
              </a:rPr>
              <a:t>类型）</a:t>
            </a:r>
            <a:endParaRPr lang="en-US" altLang="zh-CN">
              <a:solidFill>
                <a:schemeClr val="tx1">
                  <a:lumMod val="85000"/>
                  <a:lumOff val="15000"/>
                </a:schemeClr>
              </a:solidFill>
            </a:endParaRPr>
          </a:p>
          <a:p>
            <a:pPr marL="285750" indent="-285750">
              <a:buFont typeface="Arial" panose="020B0604020202020204" pitchFamily="34" charset="0"/>
              <a:buChar char="•"/>
            </a:pPr>
            <a:r>
              <a:rPr lang="zh-CN" altLang="en-US">
                <a:solidFill>
                  <a:schemeClr val="tx1">
                    <a:lumMod val="85000"/>
                    <a:lumOff val="15000"/>
                  </a:schemeClr>
                </a:solidFill>
              </a:rPr>
              <a:t>是</a:t>
            </a:r>
            <a:r>
              <a:rPr lang="en-US" altLang="zh-CN">
                <a:solidFill>
                  <a:schemeClr val="tx1">
                    <a:lumMod val="85000"/>
                    <a:lumOff val="15000"/>
                  </a:schemeClr>
                </a:solidFill>
              </a:rPr>
              <a:t>Runnable</a:t>
            </a:r>
            <a:r>
              <a:rPr lang="zh-CN" altLang="en-US">
                <a:solidFill>
                  <a:schemeClr val="tx1">
                    <a:lumMod val="85000"/>
                    <a:lumOff val="15000"/>
                  </a:schemeClr>
                </a:solidFill>
              </a:rPr>
              <a:t>接口的子类（可以加入链）</a:t>
            </a:r>
            <a:endParaRPr lang="en-US" altLang="zh-CN">
              <a:solidFill>
                <a:schemeClr val="tx1">
                  <a:lumMod val="85000"/>
                  <a:lumOff val="15000"/>
                </a:schemeClr>
              </a:solidFill>
            </a:endParaRPr>
          </a:p>
          <a:p>
            <a:endParaRPr lang="en-US" altLang="zh-CN">
              <a:solidFill>
                <a:schemeClr val="tx1">
                  <a:lumMod val="85000"/>
                  <a:lumOff val="15000"/>
                </a:schemeClr>
              </a:solidFill>
            </a:endParaRPr>
          </a:p>
        </p:txBody>
      </p:sp>
      <p:sp>
        <p:nvSpPr>
          <p:cNvPr id="4" name="文本框 3">
            <a:extLst>
              <a:ext uri="{FF2B5EF4-FFF2-40B4-BE49-F238E27FC236}">
                <a16:creationId xmlns:a16="http://schemas.microsoft.com/office/drawing/2014/main" id="{1D6A8D9C-B139-8E61-D052-1E798B25E6F0}"/>
              </a:ext>
            </a:extLst>
          </p:cNvPr>
          <p:cNvSpPr txBox="1"/>
          <p:nvPr/>
        </p:nvSpPr>
        <p:spPr>
          <a:xfrm>
            <a:off x="550862" y="3717032"/>
            <a:ext cx="3888432" cy="1908215"/>
          </a:xfrm>
          <a:prstGeom prst="rect">
            <a:avLst/>
          </a:prstGeom>
          <a:noFill/>
        </p:spPr>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9E880D"/>
                </a:solidFill>
                <a:effectLst/>
                <a:latin typeface="Consolas" panose="020B0609020204030204" pitchFamily="49" charset="0"/>
                <a:ea typeface="宋体" panose="02010600030101010101" pitchFamily="2" charset="-122"/>
                <a:cs typeface="Times New Roman" panose="02020603050405020304" pitchFamily="18" charset="0"/>
              </a:rPr>
              <a:t>@override</a:t>
            </a:r>
            <a:br>
              <a:rPr lang="en-US" altLang="zh-CN" sz="1200" kern="0">
                <a:solidFill>
                  <a:srgbClr val="9E880D"/>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def </a:t>
            </a:r>
            <a:r>
              <a:rPr lang="en-US" altLang="zh-CN" sz="1200" kern="0">
                <a:solidFill>
                  <a:srgbClr val="00627A"/>
                </a:solidFill>
                <a:effectLst/>
                <a:latin typeface="Consolas" panose="020B0609020204030204" pitchFamily="49" charset="0"/>
                <a:ea typeface="宋体" panose="02010600030101010101" pitchFamily="2" charset="-122"/>
                <a:cs typeface="Times New Roman" panose="02020603050405020304" pitchFamily="18" charset="0"/>
              </a:rPr>
              <a:t>invoke</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94558D"/>
                </a:solidFill>
                <a:effectLst/>
                <a:latin typeface="Consolas" panose="020B0609020204030204" pitchFamily="49" charset="0"/>
                <a:ea typeface="宋体" panose="02010600030101010101" pitchFamily="2" charset="-122"/>
                <a:cs typeface="Times New Roman" panose="02020603050405020304" pitchFamily="18" charset="0"/>
              </a:rPr>
              <a:t>self</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input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LanguageModelInput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config</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RunnableConfig | None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None</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stop</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80"/>
                </a:solidFill>
                <a:effectLst/>
                <a:latin typeface="Consolas" panose="020B0609020204030204" pitchFamily="49" charset="0"/>
                <a:ea typeface="宋体" panose="02010600030101010101" pitchFamily="2" charset="-122"/>
                <a:cs typeface="Times New Roman" panose="02020603050405020304" pitchFamily="18" charset="0"/>
              </a:rPr>
              <a:t>list</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r>
              <a:rPr lang="en-US" altLang="zh-CN" sz="1200" kern="0">
                <a:solidFill>
                  <a:srgbClr val="000080"/>
                </a:solidFill>
                <a:effectLst/>
                <a:latin typeface="Consolas" panose="020B0609020204030204" pitchFamily="49" charset="0"/>
                <a:ea typeface="宋体" panose="02010600030101010101" pitchFamily="2" charset="-122"/>
                <a:cs typeface="Times New Roman" panose="02020603050405020304" pitchFamily="18" charset="0"/>
              </a:rPr>
              <a:t>str</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 </a:t>
            </a: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None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33B3"/>
                </a:solidFill>
                <a:effectLst/>
                <a:latin typeface="Consolas" panose="020B0609020204030204" pitchFamily="49" charset="0"/>
                <a:ea typeface="宋体" panose="02010600030101010101" pitchFamily="2" charset="-122"/>
                <a:cs typeface="Times New Roman" panose="02020603050405020304" pitchFamily="18" charset="0"/>
              </a:rPr>
              <a:t>None</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**kwargs: Any</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-&gt; </a:t>
            </a:r>
            <a:r>
              <a:rPr lang="en-US" altLang="zh-CN" sz="1200" kern="0">
                <a:solidFill>
                  <a:srgbClr val="000000"/>
                </a:solidFill>
                <a:effectLst/>
                <a:latin typeface="Consolas" panose="020B0609020204030204" pitchFamily="49" charset="0"/>
                <a:ea typeface="宋体" panose="02010600030101010101" pitchFamily="2" charset="-122"/>
                <a:cs typeface="Times New Roman" panose="02020603050405020304" pitchFamily="18" charset="0"/>
              </a:rPr>
              <a:t>AIMessage</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a:t>
            </a:r>
            <a:endParaRPr lang="zh-CN" altLang="zh-CN" sz="1050" kern="100">
              <a:effectLst/>
              <a:latin typeface="Consolas" panose="020B0609020204030204" pitchFamily="49" charset="0"/>
              <a:ea typeface="等线" panose="02010600030101010101" pitchFamily="2" charset="-122"/>
              <a:cs typeface="Times New Roman" panose="02020603050405020304" pitchFamily="18" charset="0"/>
            </a:endParaRPr>
          </a:p>
          <a:p>
            <a:pPr algn="just">
              <a:buNone/>
            </a:pPr>
            <a:r>
              <a:rPr lang="en-US" altLang="zh-CN" sz="1050" kern="100">
                <a:effectLst/>
                <a:latin typeface="Consolas" panose="020B0609020204030204" pitchFamily="49" charset="0"/>
                <a:ea typeface="等线" panose="02010600030101010101" pitchFamily="2" charset="-122"/>
                <a:cs typeface="Times New Roman" panose="02020603050405020304" pitchFamily="18" charset="0"/>
              </a:rPr>
              <a:t> </a:t>
            </a:r>
            <a:endParaRPr lang="zh-CN" altLang="zh-CN" sz="1050" kern="100">
              <a:effectLst/>
              <a:latin typeface="Consolas" panose="020B0609020204030204" pitchFamily="49" charset="0"/>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3704829-4FFF-8167-27F2-60437570B37A}"/>
              </a:ext>
            </a:extLst>
          </p:cNvPr>
          <p:cNvSpPr txBox="1"/>
          <p:nvPr/>
        </p:nvSpPr>
        <p:spPr>
          <a:xfrm>
            <a:off x="550862" y="5778150"/>
            <a:ext cx="6697266" cy="461665"/>
          </a:xfrm>
          <a:prstGeom prst="rect">
            <a:avLst/>
          </a:prstGeom>
          <a:noFill/>
        </p:spPr>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LanguageModelInput = PromptValue | </a:t>
            </a:r>
            <a:r>
              <a:rPr lang="en-US" altLang="zh-CN" sz="1200" kern="0">
                <a:solidFill>
                  <a:srgbClr val="000080"/>
                </a:solidFill>
                <a:effectLst/>
                <a:latin typeface="Consolas" panose="020B0609020204030204" pitchFamily="49" charset="0"/>
                <a:ea typeface="宋体" panose="02010600030101010101" pitchFamily="2" charset="-122"/>
                <a:cs typeface="Times New Roman" panose="02020603050405020304" pitchFamily="18" charset="0"/>
              </a:rPr>
              <a:t>str </a:t>
            </a:r>
            <a: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t>| Sequence[MessageLikeRepresentation]</a:t>
            </a:r>
            <a:br>
              <a:rPr lang="en-US" altLang="zh-CN" sz="1200" kern="0">
                <a:solidFill>
                  <a:srgbClr val="080808"/>
                </a:solidFill>
                <a:effectLst/>
                <a:latin typeface="Consolas" panose="020B0609020204030204" pitchFamily="49" charset="0"/>
                <a:ea typeface="宋体" panose="02010600030101010101" pitchFamily="2" charset="-122"/>
                <a:cs typeface="Times New Roman" panose="02020603050405020304" pitchFamily="18" charset="0"/>
              </a:rPr>
            </a:br>
            <a:r>
              <a:rPr lang="en-US" altLang="zh-CN" sz="1200" kern="0">
                <a:solidFill>
                  <a:srgbClr val="067D17"/>
                </a:solidFill>
                <a:effectLst/>
                <a:latin typeface="Consolas" panose="020B0609020204030204" pitchFamily="49" charset="0"/>
                <a:ea typeface="宋体" panose="02010600030101010101" pitchFamily="2" charset="-122"/>
                <a:cs typeface="Times New Roman" panose="02020603050405020304" pitchFamily="18" charset="0"/>
              </a:rPr>
              <a:t>"""Input to a language model."""</a:t>
            </a:r>
            <a:endParaRPr lang="zh-CN" altLang="zh-CN" sz="1050" kern="100">
              <a:effectLst/>
              <a:latin typeface="Consolas" panose="020B0609020204030204" pitchFamily="49" charset="0"/>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E6F95EB4-E3C3-31AD-456D-D51A0395DA2D}"/>
              </a:ext>
            </a:extLst>
          </p:cNvPr>
          <p:cNvSpPr txBox="1"/>
          <p:nvPr/>
        </p:nvSpPr>
        <p:spPr>
          <a:xfrm>
            <a:off x="479440" y="2821791"/>
            <a:ext cx="7268311"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rPr>
              <a:t>parser = StrOutputParser()</a:t>
            </a:r>
            <a:endPar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chain = prompt | model |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rPr>
              <a:t>parser | </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model</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47293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0E3B5-FBC7-D7DE-841E-F7D9743735DB}"/>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09E5C2AB-FC1A-29F6-6CFD-E7BBA4850BDA}"/>
              </a:ext>
            </a:extLst>
          </p:cNvPr>
          <p:cNvSpPr>
            <a:spLocks noGrp="1"/>
          </p:cNvSpPr>
          <p:nvPr>
            <p:ph type="body" sz="quarter" idx="11"/>
          </p:nvPr>
        </p:nvSpPr>
        <p:spPr/>
        <p:txBody>
          <a:bodyPr/>
          <a:lstStyle/>
          <a:p>
            <a:r>
              <a:rPr lang="zh-CN" altLang="en-US">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向量的基础概念</a:t>
            </a:r>
            <a:endParaRPr lang="zh-CN" altLang="en-US">
              <a:solidFill>
                <a:schemeClr val="tx1">
                  <a:lumMod val="85000"/>
                  <a:lumOff val="15000"/>
                </a:schemeClr>
              </a:solidFill>
              <a:latin typeface="方正姚体_GBK" panose="02000000000000000000" charset="-122"/>
              <a:ea typeface="方正姚体_GBK" panose="02000000000000000000" charset="-122"/>
              <a:cs typeface="方正姚体_GBK" panose="02000000000000000000" charset="-122"/>
              <a:sym typeface="方正姚体_GBK" panose="02000000000000000000" charset="-122"/>
            </a:endParaRPr>
          </a:p>
        </p:txBody>
      </p:sp>
      <p:sp>
        <p:nvSpPr>
          <p:cNvPr id="6" name="文本框 5">
            <a:extLst>
              <a:ext uri="{FF2B5EF4-FFF2-40B4-BE49-F238E27FC236}">
                <a16:creationId xmlns:a16="http://schemas.microsoft.com/office/drawing/2014/main" id="{2ABD2A1A-9AF6-13E6-D05D-719B53D8472D}"/>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i="1" u="sng" dirty="0">
                <a:latin typeface="+mj-ea"/>
                <a:ea typeface="+mj-ea"/>
                <a:cs typeface="+mj-ea"/>
              </a:rPr>
              <a:t>Part : </a:t>
            </a:r>
            <a:r>
              <a:rPr lang="en-US" altLang="zh-CN" i="1" u="sng" dirty="0">
                <a:latin typeface="+mj-ea"/>
                <a:ea typeface="+mj-ea"/>
                <a:cs typeface="+mj-ea"/>
              </a:rPr>
              <a:t>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8" name="文本占位符 4">
            <a:extLst>
              <a:ext uri="{FF2B5EF4-FFF2-40B4-BE49-F238E27FC236}">
                <a16:creationId xmlns:a16="http://schemas.microsoft.com/office/drawing/2014/main" id="{26A0ED9B-41E1-25B1-B93F-21067668C795}"/>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9" name="文本占位符 4">
            <a:extLst>
              <a:ext uri="{FF2B5EF4-FFF2-40B4-BE49-F238E27FC236}">
                <a16:creationId xmlns:a16="http://schemas.microsoft.com/office/drawing/2014/main" id="{D8328719-8DB6-72AA-B78F-87CED9EE7637}"/>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8970574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1DE4C-B7CE-737D-6D08-2D7E9D69675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154685B-DDE2-F385-5FE0-12E3B7D4E3FA}"/>
              </a:ext>
            </a:extLst>
          </p:cNvPr>
          <p:cNvSpPr>
            <a:spLocks noGrp="1"/>
          </p:cNvSpPr>
          <p:nvPr>
            <p:ph type="body" sz="quarter" idx="10"/>
          </p:nvPr>
        </p:nvSpPr>
        <p:spPr>
          <a:xfrm>
            <a:off x="5265090" y="1736725"/>
            <a:ext cx="6231510" cy="3384550"/>
          </a:xfrm>
        </p:spPr>
        <p:txBody>
          <a:bodyPr/>
          <a:lstStyle/>
          <a:p>
            <a:pPr marL="0" indent="0">
              <a:buNone/>
            </a:pPr>
            <a:r>
              <a:rPr lang="en-US" altLang="zh-CN">
                <a:solidFill>
                  <a:schemeClr val="tx1">
                    <a:lumMod val="85000"/>
                    <a:lumOff val="15000"/>
                  </a:schemeClr>
                </a:solidFill>
                <a:latin typeface="DEJAVU SANS MONO" panose="020B0609030804020204" pitchFamily="49" charset="0"/>
              </a:rPr>
              <a:t>StrOutputParser</a:t>
            </a:r>
            <a:r>
              <a:rPr lang="zh-CN" altLang="en-US">
                <a:solidFill>
                  <a:schemeClr val="tx1">
                    <a:lumMod val="85000"/>
                    <a:lumOff val="15000"/>
                  </a:schemeClr>
                </a:solidFill>
                <a:latin typeface="DEJAVU SANS MONO" panose="020B0609030804020204" pitchFamily="49" charset="0"/>
              </a:rPr>
              <a:t>是</a:t>
            </a:r>
            <a:r>
              <a:rPr lang="en-US" altLang="zh-CN">
                <a:solidFill>
                  <a:schemeClr val="tx1">
                    <a:lumMod val="85000"/>
                    <a:lumOff val="15000"/>
                  </a:schemeClr>
                </a:solidFill>
                <a:latin typeface="DEJAVU SANS MONO" panose="020B0609030804020204" pitchFamily="49" charset="0"/>
              </a:rPr>
              <a:t>LangChain</a:t>
            </a:r>
            <a:r>
              <a:rPr lang="zh-CN" altLang="en-US">
                <a:solidFill>
                  <a:schemeClr val="tx1">
                    <a:lumMod val="85000"/>
                    <a:lumOff val="15000"/>
                  </a:schemeClr>
                </a:solidFill>
                <a:latin typeface="DEJAVU SANS MONO" panose="020B0609030804020204" pitchFamily="49" charset="0"/>
              </a:rPr>
              <a:t>内置的简单字符串解析器。</a:t>
            </a:r>
            <a:endParaRPr lang="en-US" altLang="zh-CN">
              <a:solidFill>
                <a:schemeClr val="tx1">
                  <a:lumMod val="85000"/>
                  <a:lumOff val="15000"/>
                </a:schemeClr>
              </a:solidFill>
              <a:latin typeface="DEJAVU SANS MONO" panose="020B0609030804020204" pitchFamily="49" charset="0"/>
            </a:endParaRPr>
          </a:p>
          <a:p>
            <a:r>
              <a:rPr lang="zh-CN" altLang="en-US">
                <a:solidFill>
                  <a:schemeClr val="tx1">
                    <a:lumMod val="85000"/>
                    <a:lumOff val="15000"/>
                  </a:schemeClr>
                </a:solidFill>
                <a:effectLst/>
                <a:latin typeface="DEJAVU SANS MONO" panose="020B0609030804020204" pitchFamily="49" charset="0"/>
              </a:rPr>
              <a:t>可以将</a:t>
            </a:r>
            <a:r>
              <a:rPr lang="en-US" altLang="zh-CN">
                <a:solidFill>
                  <a:schemeClr val="tx1">
                    <a:lumMod val="85000"/>
                    <a:lumOff val="15000"/>
                  </a:schemeClr>
                </a:solidFill>
                <a:effectLst/>
                <a:latin typeface="DEJAVU SANS MONO" panose="020B0609030804020204" pitchFamily="49" charset="0"/>
              </a:rPr>
              <a:t>AIMessage</a:t>
            </a:r>
            <a:r>
              <a:rPr lang="zh-CN" altLang="en-US">
                <a:solidFill>
                  <a:schemeClr val="tx1">
                    <a:lumMod val="85000"/>
                    <a:lumOff val="15000"/>
                  </a:schemeClr>
                </a:solidFill>
                <a:effectLst/>
                <a:latin typeface="DEJAVU SANS MONO" panose="020B0609030804020204" pitchFamily="49" charset="0"/>
              </a:rPr>
              <a:t>类型转换为基础字符串</a:t>
            </a:r>
            <a:endParaRPr lang="en-US" altLang="zh-CN">
              <a:solidFill>
                <a:schemeClr val="tx1">
                  <a:lumMod val="85000"/>
                  <a:lumOff val="15000"/>
                </a:schemeClr>
              </a:solidFill>
              <a:effectLst/>
              <a:latin typeface="DEJAVU SANS MONO" panose="020B0609030804020204" pitchFamily="49" charset="0"/>
            </a:endParaRPr>
          </a:p>
          <a:p>
            <a:r>
              <a:rPr lang="zh-CN" altLang="en-US">
                <a:solidFill>
                  <a:schemeClr val="tx1">
                    <a:lumMod val="85000"/>
                    <a:lumOff val="15000"/>
                  </a:schemeClr>
                </a:solidFill>
                <a:latin typeface="DEJAVU SANS MONO" panose="020B0609030804020204" pitchFamily="49" charset="0"/>
              </a:rPr>
              <a:t>可以加入</a:t>
            </a:r>
            <a:r>
              <a:rPr lang="en-US" altLang="zh-CN">
                <a:solidFill>
                  <a:schemeClr val="tx1">
                    <a:lumMod val="85000"/>
                    <a:lumOff val="15000"/>
                  </a:schemeClr>
                </a:solidFill>
                <a:latin typeface="DEJAVU SANS MONO" panose="020B0609030804020204" pitchFamily="49" charset="0"/>
              </a:rPr>
              <a:t>chain</a:t>
            </a:r>
            <a:r>
              <a:rPr lang="zh-CN" altLang="en-US">
                <a:solidFill>
                  <a:schemeClr val="tx1">
                    <a:lumMod val="85000"/>
                    <a:lumOff val="15000"/>
                  </a:schemeClr>
                </a:solidFill>
                <a:latin typeface="DEJAVU SANS MONO" panose="020B0609030804020204" pitchFamily="49" charset="0"/>
              </a:rPr>
              <a:t>作为组件存在（</a:t>
            </a:r>
            <a:r>
              <a:rPr lang="en-US" altLang="zh-CN">
                <a:solidFill>
                  <a:schemeClr val="tx1">
                    <a:lumMod val="85000"/>
                    <a:lumOff val="15000"/>
                  </a:schemeClr>
                </a:solidFill>
                <a:latin typeface="DEJAVU SANS MONO" panose="020B0609030804020204" pitchFamily="49" charset="0"/>
              </a:rPr>
              <a:t>Runnable</a:t>
            </a:r>
            <a:r>
              <a:rPr lang="zh-CN" altLang="en-US">
                <a:solidFill>
                  <a:schemeClr val="tx1">
                    <a:lumMod val="85000"/>
                    <a:lumOff val="15000"/>
                  </a:schemeClr>
                </a:solidFill>
                <a:latin typeface="DEJAVU SANS MONO" panose="020B0609030804020204" pitchFamily="49" charset="0"/>
              </a:rPr>
              <a:t>接口子类）</a:t>
            </a:r>
            <a:endParaRPr lang="en-US" altLang="zh-CN">
              <a:solidFill>
                <a:schemeClr val="tx1">
                  <a:lumMod val="85000"/>
                  <a:lumOff val="15000"/>
                </a:schemeClr>
              </a:solidFill>
              <a:latin typeface="DEJAVU SANS MONO" panose="020B0609030804020204" pitchFamily="49" charset="0"/>
            </a:endParaRPr>
          </a:p>
        </p:txBody>
      </p:sp>
    </p:spTree>
    <p:extLst>
      <p:ext uri="{BB962C8B-B14F-4D97-AF65-F5344CB8AC3E}">
        <p14:creationId xmlns:p14="http://schemas.microsoft.com/office/powerpoint/2010/main" val="952462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070EE-0DC8-9B2C-3F34-6B3A3B339189}"/>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DC2040BC-22E4-0F72-2E5E-AA3866895D2E}"/>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Runnable</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接口</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E0B615C8-DC16-AF13-7495-9B2BDFCEAFD6}"/>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C1758EC6-44F8-0D63-689E-6DCD680C388E}"/>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8D11505D-FC1A-D24D-8B6D-090A9C9B4F8A}"/>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3409479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4A7E7-270D-F7AB-3D00-7EF57AE00E9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01B43C5-F61C-9D33-F8D0-94E854C0FAEB}"/>
              </a:ext>
            </a:extLst>
          </p:cNvPr>
          <p:cNvSpPr>
            <a:spLocks noGrp="1"/>
          </p:cNvSpPr>
          <p:nvPr>
            <p:ph type="body" sz="quarter" idx="10"/>
          </p:nvPr>
        </p:nvSpPr>
        <p:spPr/>
        <p:txBody>
          <a:bodyPr/>
          <a:lstStyle/>
          <a:p>
            <a:r>
              <a:rPr lang="en-US" altLang="zh-CN" dirty="0">
                <a:solidFill>
                  <a:schemeClr val="tx1">
                    <a:lumMod val="85000"/>
                    <a:lumOff val="15000"/>
                  </a:schemeClr>
                </a:solidFill>
              </a:rPr>
              <a:t>Runnable</a:t>
            </a:r>
            <a:r>
              <a:rPr lang="zh-CN" altLang="en-US" dirty="0">
                <a:solidFill>
                  <a:schemeClr val="tx1">
                    <a:lumMod val="85000"/>
                    <a:lumOff val="15000"/>
                  </a:schemeClr>
                </a:solidFill>
              </a:rPr>
              <a:t>接口</a:t>
            </a:r>
            <a:endParaRPr lang="en-US" altLang="zh-CN"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6B7CD2BB-99FA-D688-5706-7B0B868CA55D}"/>
              </a:ext>
            </a:extLst>
          </p:cNvPr>
          <p:cNvSpPr>
            <a:spLocks noGrp="1"/>
          </p:cNvSpPr>
          <p:nvPr>
            <p:ph type="body" sz="quarter" idx="11"/>
          </p:nvPr>
        </p:nvSpPr>
        <p:spPr>
          <a:xfrm>
            <a:off x="479425" y="1124584"/>
            <a:ext cx="11385550" cy="1967059"/>
          </a:xfrm>
        </p:spPr>
        <p:txBody>
          <a:bodyPr/>
          <a:lstStyle/>
          <a:p>
            <a:pPr>
              <a:buFont typeface="Arial" panose="020B0604020202090204" pitchFamily="34" charset="0"/>
            </a:pPr>
            <a:r>
              <a:rPr lang="en-US" altLang="zh-CN" sz="1600" dirty="0">
                <a:solidFill>
                  <a:schemeClr val="tx1">
                    <a:lumMod val="85000"/>
                    <a:lumOff val="15000"/>
                  </a:schemeClr>
                </a:solidFill>
              </a:rPr>
              <a:t>LangChain </a:t>
            </a:r>
            <a:r>
              <a:rPr lang="zh-CN" altLang="en-US" sz="1600" dirty="0">
                <a:solidFill>
                  <a:schemeClr val="tx1">
                    <a:lumMod val="85000"/>
                    <a:lumOff val="15000"/>
                  </a:schemeClr>
                </a:solidFill>
              </a:rPr>
              <a:t>中的绝大多数</a:t>
            </a:r>
            <a:r>
              <a:rPr lang="zh-CN" altLang="en-US" sz="1600">
                <a:solidFill>
                  <a:schemeClr val="tx1">
                    <a:lumMod val="85000"/>
                    <a:lumOff val="15000"/>
                  </a:schemeClr>
                </a:solidFill>
              </a:rPr>
              <a:t>核心组件都继承了 </a:t>
            </a:r>
            <a:r>
              <a:rPr lang="en-US" altLang="zh-CN" sz="1600" dirty="0">
                <a:solidFill>
                  <a:schemeClr val="tx1">
                    <a:lumMod val="85000"/>
                    <a:lumOff val="15000"/>
                  </a:schemeClr>
                </a:solidFill>
              </a:rPr>
              <a:t>Runnable </a:t>
            </a:r>
            <a:r>
              <a:rPr lang="zh-CN" altLang="en-US" sz="1600" dirty="0">
                <a:solidFill>
                  <a:schemeClr val="tx1">
                    <a:lumMod val="85000"/>
                    <a:lumOff val="15000"/>
                  </a:schemeClr>
                </a:solidFill>
              </a:rPr>
              <a:t>抽象基类（位于 </a:t>
            </a:r>
            <a:r>
              <a:rPr lang="en-US" altLang="zh-CN" sz="1600" dirty="0" err="1">
                <a:solidFill>
                  <a:schemeClr val="tx1">
                    <a:lumMod val="85000"/>
                    <a:lumOff val="15000"/>
                  </a:schemeClr>
                </a:solidFill>
              </a:rPr>
              <a:t>langchain_core.runnables.base</a:t>
            </a:r>
            <a:r>
              <a:rPr lang="zh-CN" altLang="en-US" sz="1600" dirty="0">
                <a:solidFill>
                  <a:schemeClr val="tx1">
                    <a:lumMod val="85000"/>
                    <a:lumOff val="15000"/>
                  </a:schemeClr>
                </a:solidFill>
              </a:rPr>
              <a:t>）。</a:t>
            </a:r>
            <a:endParaRPr lang="en-US" altLang="zh-CN" sz="1600" dirty="0">
              <a:solidFill>
                <a:schemeClr val="tx1">
                  <a:lumMod val="85000"/>
                  <a:lumOff val="15000"/>
                </a:schemeClr>
              </a:solidFill>
            </a:endParaRPr>
          </a:p>
          <a:p>
            <a:pPr>
              <a:buFont typeface="Arial" panose="020B0604020202090204" pitchFamily="34" charset="0"/>
            </a:pPr>
            <a:r>
              <a:rPr lang="zh-CN" altLang="en-US" sz="1600" dirty="0">
                <a:solidFill>
                  <a:schemeClr val="tx1">
                    <a:lumMod val="85000"/>
                    <a:lumOff val="15000"/>
                  </a:schemeClr>
                </a:solidFill>
              </a:rPr>
              <a:t>代码：</a:t>
            </a:r>
            <a:endParaRPr lang="en-US" altLang="zh-CN" sz="1600" dirty="0">
              <a:solidFill>
                <a:schemeClr val="tx1">
                  <a:lumMod val="85000"/>
                  <a:lumOff val="15000"/>
                </a:schemeClr>
              </a:solidFill>
            </a:endParaRPr>
          </a:p>
          <a:p>
            <a:pPr>
              <a:buFont typeface="Arial" panose="020B0604020202090204" pitchFamily="34" charset="0"/>
            </a:pPr>
            <a:r>
              <a:rPr lang="en-US" altLang="zh-CN" sz="1600" i="1" u="sng" kern="0" dirty="0">
                <a:solidFill>
                  <a:srgbClr val="000000"/>
                </a:solidFill>
                <a:effectLst/>
                <a:latin typeface="Source Code Pro" panose="020B0309030403020204" pitchFamily="34" charset="0"/>
                <a:ea typeface="宋体" panose="02010600030101010101" pitchFamily="2" charset="-122"/>
              </a:rPr>
              <a:t>chain </a:t>
            </a:r>
            <a:r>
              <a:rPr lang="en-US" altLang="zh-CN" sz="1600" i="1" u="sng" kern="0">
                <a:solidFill>
                  <a:srgbClr val="B31D28"/>
                </a:solidFill>
                <a:effectLst/>
                <a:latin typeface="Source Code Pro" panose="020B0309030403020204" pitchFamily="34" charset="0"/>
                <a:ea typeface="宋体" panose="02010600030101010101" pitchFamily="2" charset="-122"/>
              </a:rPr>
              <a:t>= </a:t>
            </a:r>
            <a:r>
              <a:rPr lang="en-US" altLang="zh-CN" sz="1600" i="1" u="sng" kern="0">
                <a:solidFill>
                  <a:srgbClr val="000000"/>
                </a:solidFill>
                <a:effectLst/>
                <a:latin typeface="Source Code Pro" panose="020B0309030403020204" pitchFamily="34" charset="0"/>
                <a:ea typeface="宋体" panose="02010600030101010101" pitchFamily="2" charset="-122"/>
              </a:rPr>
              <a:t>prompt </a:t>
            </a:r>
            <a:r>
              <a:rPr lang="en-US" altLang="zh-CN" sz="1600" i="1" u="sng" kern="0">
                <a:solidFill>
                  <a:srgbClr val="B31D28"/>
                </a:solidFill>
                <a:effectLst/>
                <a:latin typeface="Source Code Pro" panose="020B0309030403020204" pitchFamily="34" charset="0"/>
                <a:ea typeface="宋体" panose="02010600030101010101" pitchFamily="2" charset="-122"/>
              </a:rPr>
              <a:t>| </a:t>
            </a:r>
            <a:r>
              <a:rPr lang="en-US" altLang="zh-CN" sz="1600" i="1" u="sng" kern="0">
                <a:solidFill>
                  <a:srgbClr val="000000"/>
                </a:solidFill>
                <a:effectLst/>
                <a:latin typeface="Source Code Pro" panose="020B0309030403020204" pitchFamily="34" charset="0"/>
                <a:ea typeface="宋体" panose="02010600030101010101" pitchFamily="2" charset="-122"/>
              </a:rPr>
              <a:t>model</a:t>
            </a:r>
            <a:endParaRPr lang="en-US" altLang="zh-CN" sz="1600" i="1" u="sng" kern="0" dirty="0">
              <a:solidFill>
                <a:srgbClr val="000000"/>
              </a:solidFill>
              <a:effectLst/>
              <a:latin typeface="Source Code Pro" panose="020B0309030403020204" pitchFamily="34" charset="0"/>
              <a:ea typeface="宋体" panose="02010600030101010101" pitchFamily="2" charset="-122"/>
            </a:endParaRPr>
          </a:p>
          <a:p>
            <a:r>
              <a:rPr lang="en-US" altLang="zh-CN" sz="1600" dirty="0">
                <a:solidFill>
                  <a:schemeClr val="tx1">
                    <a:lumMod val="85000"/>
                    <a:lumOff val="15000"/>
                  </a:schemeClr>
                </a:solidFill>
              </a:rPr>
              <a:t>chain</a:t>
            </a:r>
            <a:r>
              <a:rPr lang="zh-CN" altLang="en-US" sz="1600" dirty="0">
                <a:solidFill>
                  <a:schemeClr val="tx1">
                    <a:lumMod val="85000"/>
                    <a:lumOff val="15000"/>
                  </a:schemeClr>
                </a:solidFill>
              </a:rPr>
              <a:t>变量</a:t>
            </a:r>
            <a:r>
              <a:rPr lang="zh-CN" altLang="en-US" sz="1600">
                <a:solidFill>
                  <a:schemeClr val="tx1">
                    <a:lumMod val="85000"/>
                    <a:lumOff val="15000"/>
                  </a:schemeClr>
                </a:solidFill>
              </a:rPr>
              <a:t>是</a:t>
            </a:r>
            <a:r>
              <a:rPr lang="en-US" altLang="zh-CN" sz="1600">
                <a:solidFill>
                  <a:schemeClr val="tx1">
                    <a:lumMod val="85000"/>
                    <a:lumOff val="15000"/>
                  </a:schemeClr>
                </a:solidFill>
              </a:rPr>
              <a:t>RunnableSequence</a:t>
            </a:r>
            <a:r>
              <a:rPr lang="zh-CN" altLang="en-US" sz="1600">
                <a:solidFill>
                  <a:schemeClr val="tx1">
                    <a:lumMod val="85000"/>
                    <a:lumOff val="15000"/>
                  </a:schemeClr>
                </a:solidFill>
              </a:rPr>
              <a:t>（</a:t>
            </a:r>
            <a:r>
              <a:rPr lang="en-US" altLang="zh-CN" sz="1600">
                <a:solidFill>
                  <a:schemeClr val="tx1">
                    <a:lumMod val="85000"/>
                    <a:lumOff val="15000"/>
                  </a:schemeClr>
                </a:solidFill>
              </a:rPr>
              <a:t>RunnableSerializable</a:t>
            </a:r>
            <a:r>
              <a:rPr lang="zh-CN" altLang="en-US" sz="1600">
                <a:solidFill>
                  <a:schemeClr val="tx1">
                    <a:lumMod val="85000"/>
                    <a:lumOff val="15000"/>
                  </a:schemeClr>
                </a:solidFill>
              </a:rPr>
              <a:t>子类）类型</a:t>
            </a:r>
            <a:endParaRPr lang="en-US" altLang="zh-CN" sz="1600" dirty="0">
              <a:solidFill>
                <a:schemeClr val="tx1">
                  <a:lumMod val="85000"/>
                  <a:lumOff val="15000"/>
                </a:schemeClr>
              </a:solidFill>
            </a:endParaRPr>
          </a:p>
          <a:p>
            <a:r>
              <a:rPr lang="zh-CN" altLang="en-US" sz="1600">
                <a:solidFill>
                  <a:schemeClr val="tx1">
                    <a:lumMod val="85000"/>
                    <a:lumOff val="15000"/>
                  </a:schemeClr>
                </a:solidFill>
              </a:rPr>
              <a:t>而</a:t>
            </a:r>
            <a:r>
              <a:rPr lang="zh-CN" altLang="en-US" sz="1600" dirty="0">
                <a:solidFill>
                  <a:schemeClr val="tx1">
                    <a:lumMod val="85000"/>
                    <a:lumOff val="15000"/>
                  </a:schemeClr>
                </a:solidFill>
              </a:rPr>
              <a:t>得到这个类型的原因就是</a:t>
            </a:r>
            <a:r>
              <a:rPr lang="en-US" altLang="zh-CN" sz="1600" dirty="0">
                <a:solidFill>
                  <a:schemeClr val="tx1">
                    <a:lumMod val="85000"/>
                    <a:lumOff val="15000"/>
                  </a:schemeClr>
                </a:solidFill>
              </a:rPr>
              <a:t>Runnable</a:t>
            </a:r>
            <a:r>
              <a:rPr lang="zh-CN" altLang="en-US" sz="1600" dirty="0">
                <a:solidFill>
                  <a:schemeClr val="tx1">
                    <a:lumMod val="85000"/>
                    <a:lumOff val="15000"/>
                  </a:schemeClr>
                </a:solidFill>
              </a:rPr>
              <a:t>基类内部对</a:t>
            </a:r>
            <a:r>
              <a:rPr lang="en-US" altLang="zh-CN" sz="1600" i="1" dirty="0">
                <a:solidFill>
                  <a:schemeClr val="tx1">
                    <a:lumMod val="85000"/>
                    <a:lumOff val="15000"/>
                  </a:schemeClr>
                </a:solidFill>
                <a:highlight>
                  <a:srgbClr val="00FFFF"/>
                </a:highlight>
              </a:rPr>
              <a:t>__or__</a:t>
            </a:r>
            <a:r>
              <a:rPr lang="zh-CN" altLang="en-US" sz="1600" dirty="0">
                <a:solidFill>
                  <a:schemeClr val="tx1">
                    <a:lumMod val="85000"/>
                    <a:lumOff val="15000"/>
                  </a:schemeClr>
                </a:solidFill>
              </a:rPr>
              <a:t>魔术方法的</a:t>
            </a:r>
            <a:r>
              <a:rPr lang="zh-CN" altLang="en-US" sz="1600">
                <a:solidFill>
                  <a:schemeClr val="tx1">
                    <a:lumMod val="85000"/>
                    <a:lumOff val="15000"/>
                  </a:schemeClr>
                </a:solidFill>
              </a:rPr>
              <a:t>改写。</a:t>
            </a:r>
            <a:endParaRPr lang="en-US" altLang="zh-CN" sz="1600" dirty="0">
              <a:solidFill>
                <a:schemeClr val="tx1">
                  <a:lumMod val="85000"/>
                  <a:lumOff val="15000"/>
                </a:schemeClr>
              </a:solidFill>
            </a:endParaRPr>
          </a:p>
          <a:p>
            <a:r>
              <a:rPr lang="zh-CN" altLang="en-US" sz="1600">
                <a:solidFill>
                  <a:schemeClr val="tx1">
                    <a:lumMod val="85000"/>
                    <a:lumOff val="15000"/>
                  </a:schemeClr>
                </a:solidFill>
              </a:rPr>
              <a:t>同时，在后面继续使用</a:t>
            </a:r>
            <a:r>
              <a:rPr lang="en-US" altLang="zh-CN" sz="1600">
                <a:solidFill>
                  <a:schemeClr val="tx1">
                    <a:lumMod val="85000"/>
                    <a:lumOff val="15000"/>
                  </a:schemeClr>
                </a:solidFill>
              </a:rPr>
              <a:t>|</a:t>
            </a:r>
            <a:r>
              <a:rPr lang="zh-CN" altLang="en-US" sz="1600">
                <a:solidFill>
                  <a:schemeClr val="tx1">
                    <a:lumMod val="85000"/>
                    <a:lumOff val="15000"/>
                  </a:schemeClr>
                </a:solidFill>
              </a:rPr>
              <a:t>添加新的组件，依旧会得到</a:t>
            </a:r>
            <a:r>
              <a:rPr lang="en-US" altLang="zh-CN" sz="1600">
                <a:solidFill>
                  <a:schemeClr val="tx1">
                    <a:lumMod val="85000"/>
                    <a:lumOff val="15000"/>
                  </a:schemeClr>
                </a:solidFill>
              </a:rPr>
              <a:t>RunnableSequence</a:t>
            </a:r>
            <a:r>
              <a:rPr lang="zh-CN" altLang="en-US" sz="1600">
                <a:solidFill>
                  <a:schemeClr val="tx1">
                    <a:lumMod val="85000"/>
                    <a:lumOff val="15000"/>
                  </a:schemeClr>
                </a:solidFill>
              </a:rPr>
              <a:t>，这就是链的基础架构。</a:t>
            </a:r>
            <a:endParaRPr lang="en-US" altLang="zh-CN" sz="1600" dirty="0">
              <a:solidFill>
                <a:schemeClr val="tx1">
                  <a:lumMod val="85000"/>
                  <a:lumOff val="15000"/>
                </a:schemeClr>
              </a:solidFill>
            </a:endParaRPr>
          </a:p>
          <a:p>
            <a:pPr>
              <a:buFont typeface="Arial" panose="020B0604020202090204" pitchFamily="34" charset="0"/>
            </a:pPr>
            <a:endParaRPr lang="en-US" altLang="zh-CN" sz="1600" dirty="0">
              <a:solidFill>
                <a:schemeClr val="tx1">
                  <a:lumMod val="85000"/>
                  <a:lumOff val="15000"/>
                </a:schemeClr>
              </a:solidFill>
            </a:endParaRPr>
          </a:p>
        </p:txBody>
      </p:sp>
      <p:pic>
        <p:nvPicPr>
          <p:cNvPr id="4" name="图片 3">
            <a:extLst>
              <a:ext uri="{FF2B5EF4-FFF2-40B4-BE49-F238E27FC236}">
                <a16:creationId xmlns:a16="http://schemas.microsoft.com/office/drawing/2014/main" id="{83F648DE-E47B-F687-ABA3-77F32A16EE59}"/>
              </a:ext>
            </a:extLst>
          </p:cNvPr>
          <p:cNvPicPr>
            <a:picLocks noChangeAspect="1"/>
          </p:cNvPicPr>
          <p:nvPr/>
        </p:nvPicPr>
        <p:blipFill>
          <a:blip r:embed="rId2"/>
          <a:stretch>
            <a:fillRect/>
          </a:stretch>
        </p:blipFill>
        <p:spPr>
          <a:xfrm>
            <a:off x="479425" y="3237743"/>
            <a:ext cx="4536504" cy="3245705"/>
          </a:xfrm>
          <a:prstGeom prst="rect">
            <a:avLst/>
          </a:prstGeom>
        </p:spPr>
      </p:pic>
      <p:sp>
        <p:nvSpPr>
          <p:cNvPr id="5" name="矩形 4">
            <a:extLst>
              <a:ext uri="{FF2B5EF4-FFF2-40B4-BE49-F238E27FC236}">
                <a16:creationId xmlns:a16="http://schemas.microsoft.com/office/drawing/2014/main" id="{F7B96EF2-FE92-FDA7-5A60-151AFE9B8B1C}"/>
              </a:ext>
            </a:extLst>
          </p:cNvPr>
          <p:cNvSpPr/>
          <p:nvPr/>
        </p:nvSpPr>
        <p:spPr>
          <a:xfrm>
            <a:off x="551433" y="1777484"/>
            <a:ext cx="720031" cy="360040"/>
          </a:xfrm>
          <a:prstGeom prst="rect">
            <a:avLst/>
          </a:prstGeom>
          <a:noFill/>
          <a:ln w="19050"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9121FE4C-ADBF-9BFF-8818-5EF501AC3E5D}"/>
              </a:ext>
            </a:extLst>
          </p:cNvPr>
          <p:cNvSpPr/>
          <p:nvPr/>
        </p:nvSpPr>
        <p:spPr>
          <a:xfrm>
            <a:off x="577193" y="6120027"/>
            <a:ext cx="4150655" cy="360040"/>
          </a:xfrm>
          <a:prstGeom prst="rect">
            <a:avLst/>
          </a:prstGeom>
          <a:noFill/>
          <a:ln w="19050"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9ADEE37-8B10-359F-CB54-DC69ED1C60CB}"/>
              </a:ext>
            </a:extLst>
          </p:cNvPr>
          <p:cNvSpPr/>
          <p:nvPr/>
        </p:nvSpPr>
        <p:spPr>
          <a:xfrm>
            <a:off x="6172200" y="4458432"/>
            <a:ext cx="3240360" cy="432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RunnableSequence</a:t>
            </a:r>
            <a:r>
              <a:rPr kumimoji="1" lang="zh-CN" altLang="en-US" dirty="0"/>
              <a:t>对象</a:t>
            </a:r>
          </a:p>
        </p:txBody>
      </p:sp>
      <p:cxnSp>
        <p:nvCxnSpPr>
          <p:cNvPr id="9" name="直线箭头连接符 8">
            <a:extLst>
              <a:ext uri="{FF2B5EF4-FFF2-40B4-BE49-F238E27FC236}">
                <a16:creationId xmlns:a16="http://schemas.microsoft.com/office/drawing/2014/main" id="{FD538B41-21DE-6DA8-AF9F-A6FADC8A2B49}"/>
              </a:ext>
            </a:extLst>
          </p:cNvPr>
          <p:cNvCxnSpPr>
            <a:cxnSpLocks/>
            <a:stCxn id="5" idx="2"/>
            <a:endCxn id="7" idx="1"/>
          </p:cNvCxnSpPr>
          <p:nvPr/>
        </p:nvCxnSpPr>
        <p:spPr>
          <a:xfrm>
            <a:off x="911449" y="2137524"/>
            <a:ext cx="5260751" cy="2536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直线箭头连接符 12">
            <a:extLst>
              <a:ext uri="{FF2B5EF4-FFF2-40B4-BE49-F238E27FC236}">
                <a16:creationId xmlns:a16="http://schemas.microsoft.com/office/drawing/2014/main" id="{C194D4F1-E4CD-1035-BAE5-A4C0238C4A6C}"/>
              </a:ext>
            </a:extLst>
          </p:cNvPr>
          <p:cNvCxnSpPr>
            <a:cxnSpLocks/>
            <a:endCxn id="7" idx="1"/>
          </p:cNvCxnSpPr>
          <p:nvPr/>
        </p:nvCxnSpPr>
        <p:spPr>
          <a:xfrm flipV="1">
            <a:off x="4727848" y="4674456"/>
            <a:ext cx="1444352" cy="16255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0359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000"/>
                            </p:stCondLst>
                            <p:childTnLst>
                              <p:par>
                                <p:cTn id="19" presetID="3" presetClass="entr" presetSubtype="1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96AA0-7AA6-040A-DDCD-D4085B996F15}"/>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1BDBC44B-0396-BAEE-E9C0-5C544E4BB294}"/>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JsonOutputParser&amp;</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多模型执行链</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A07CE0F0-7F25-2E12-BC9B-488395B65F9C}"/>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EF1FDE62-886E-B556-B878-8A17CF7105C5}"/>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74F8D40E-815A-6AC4-EA4F-84CCA65A37C8}"/>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4748135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8EB51-62B7-325B-8C54-9B20E4D702E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401F407-8B9F-525C-76C1-C8E22035DF1B}"/>
              </a:ext>
            </a:extLst>
          </p:cNvPr>
          <p:cNvSpPr>
            <a:spLocks noGrp="1"/>
          </p:cNvSpPr>
          <p:nvPr>
            <p:ph type="body" sz="quarter" idx="10"/>
          </p:nvPr>
        </p:nvSpPr>
        <p:spPr/>
        <p:txBody>
          <a:bodyPr/>
          <a:lstStyle/>
          <a:p>
            <a:r>
              <a:rPr lang="en-US" altLang="zh-CN" dirty="0">
                <a:solidFill>
                  <a:schemeClr val="tx1">
                    <a:lumMod val="85000"/>
                    <a:lumOff val="15000"/>
                  </a:schemeClr>
                </a:solidFill>
              </a:rPr>
              <a:t>JsonOutputParser</a:t>
            </a:r>
          </a:p>
        </p:txBody>
      </p:sp>
      <p:sp>
        <p:nvSpPr>
          <p:cNvPr id="3" name="文本占位符 2">
            <a:extLst>
              <a:ext uri="{FF2B5EF4-FFF2-40B4-BE49-F238E27FC236}">
                <a16:creationId xmlns:a16="http://schemas.microsoft.com/office/drawing/2014/main" id="{085F945D-10B7-EC21-A5D6-726531322F53}"/>
              </a:ext>
            </a:extLst>
          </p:cNvPr>
          <p:cNvSpPr>
            <a:spLocks noGrp="1"/>
          </p:cNvSpPr>
          <p:nvPr>
            <p:ph type="body" sz="quarter" idx="11"/>
          </p:nvPr>
        </p:nvSpPr>
        <p:spPr>
          <a:xfrm>
            <a:off x="479425" y="1556790"/>
            <a:ext cx="11385550" cy="2367773"/>
          </a:xfrm>
        </p:spPr>
        <p:txBody>
          <a:bodyPr/>
          <a:lstStyle/>
          <a:p>
            <a:pPr>
              <a:buFont typeface="Arial" panose="020B0604020202090204" pitchFamily="34" charset="0"/>
            </a:pPr>
            <a:r>
              <a:rPr lang="zh-CN" altLang="en-US" sz="1600" dirty="0">
                <a:solidFill>
                  <a:schemeClr val="tx1">
                    <a:lumMod val="85000"/>
                    <a:lumOff val="15000"/>
                  </a:schemeClr>
                </a:solidFill>
              </a:rPr>
              <a:t>在前面我们完成了这样的需求去构建多模型链，不过这种做法并不标准，因为：</a:t>
            </a:r>
            <a:endParaRPr lang="en-US" altLang="zh-CN" sz="1600" dirty="0">
              <a:solidFill>
                <a:schemeClr val="tx1">
                  <a:lumMod val="85000"/>
                  <a:lumOff val="15000"/>
                </a:schemeClr>
              </a:solidFill>
            </a:endParaRPr>
          </a:p>
          <a:p>
            <a:pPr>
              <a:buFont typeface="Arial" panose="020B0604020202090204" pitchFamily="34" charset="0"/>
            </a:pPr>
            <a:r>
              <a:rPr lang="zh-CN" altLang="en-US" sz="1600" dirty="0">
                <a:solidFill>
                  <a:srgbClr val="C00000"/>
                </a:solidFill>
              </a:rPr>
              <a:t>上一个模型的输出，没有被处理就输入下一个模型。</a:t>
            </a:r>
            <a:endParaRPr lang="en-US" altLang="zh-CN" sz="1600" dirty="0">
              <a:solidFill>
                <a:srgbClr val="C00000"/>
              </a:solidFill>
            </a:endParaRPr>
          </a:p>
          <a:p>
            <a:pPr>
              <a:buFont typeface="Arial" panose="020B0604020202090204" pitchFamily="34" charset="0"/>
            </a:pPr>
            <a:r>
              <a:rPr lang="zh-CN" altLang="en-US" sz="1600" dirty="0">
                <a:solidFill>
                  <a:schemeClr val="tx1">
                    <a:lumMod val="85000"/>
                    <a:lumOff val="15000"/>
                  </a:schemeClr>
                </a:solidFill>
              </a:rPr>
              <a:t>正常情况下我们应该有如下处理逻辑：</a:t>
            </a:r>
            <a:endParaRPr lang="en-US" altLang="zh-CN" sz="1600" dirty="0">
              <a:solidFill>
                <a:schemeClr val="tx1">
                  <a:lumMod val="85000"/>
                  <a:lumOff val="15000"/>
                </a:schemeClr>
              </a:solidFill>
            </a:endParaRPr>
          </a:p>
          <a:p>
            <a:pPr>
              <a:buFont typeface="Arial" panose="020B0604020202090204" pitchFamily="34" charset="0"/>
            </a:pPr>
            <a:endParaRPr lang="en-US" altLang="zh-CN" sz="1600" dirty="0">
              <a:solidFill>
                <a:schemeClr val="tx1">
                  <a:lumMod val="85000"/>
                  <a:lumOff val="15000"/>
                </a:schemeClr>
              </a:solidFill>
            </a:endParaRPr>
          </a:p>
          <a:p>
            <a:pPr>
              <a:buFont typeface="Arial" panose="020B0604020202090204" pitchFamily="34" charset="0"/>
            </a:pPr>
            <a:endParaRPr lang="en-US" altLang="zh-CN" sz="1600" dirty="0">
              <a:solidFill>
                <a:schemeClr val="tx1">
                  <a:lumMod val="85000"/>
                  <a:lumOff val="15000"/>
                </a:schemeClr>
              </a:solidFill>
            </a:endParaRPr>
          </a:p>
          <a:p>
            <a:pPr>
              <a:buFont typeface="Arial" panose="020B0604020202090204" pitchFamily="34" charset="0"/>
            </a:pPr>
            <a:endParaRPr lang="en-US" altLang="zh-CN" sz="1600" dirty="0">
              <a:solidFill>
                <a:schemeClr val="tx1">
                  <a:lumMod val="85000"/>
                  <a:lumOff val="15000"/>
                </a:schemeClr>
              </a:solidFill>
            </a:endParaRPr>
          </a:p>
          <a:p>
            <a:pPr>
              <a:buFont typeface="Arial" panose="020B0604020202090204" pitchFamily="34" charset="0"/>
            </a:pPr>
            <a:r>
              <a:rPr lang="zh-CN" altLang="en-US" sz="1600" dirty="0">
                <a:solidFill>
                  <a:schemeClr val="tx1">
                    <a:lumMod val="85000"/>
                    <a:lumOff val="15000"/>
                  </a:schemeClr>
                </a:solidFill>
              </a:rPr>
              <a:t>即：</a:t>
            </a:r>
            <a:endParaRPr lang="en-US" altLang="zh-CN" sz="1600" dirty="0">
              <a:solidFill>
                <a:schemeClr val="tx1">
                  <a:lumMod val="85000"/>
                  <a:lumOff val="15000"/>
                </a:schemeClr>
              </a:solidFill>
            </a:endParaRPr>
          </a:p>
          <a:p>
            <a:pPr marL="285750" indent="-285750">
              <a:buFont typeface="Arial" panose="020B0604020202020204" pitchFamily="34" charset="0"/>
              <a:buChar char="•"/>
            </a:pPr>
            <a:r>
              <a:rPr lang="zh-CN" altLang="en-US" sz="1600" dirty="0">
                <a:solidFill>
                  <a:schemeClr val="tx1">
                    <a:lumMod val="85000"/>
                    <a:lumOff val="15000"/>
                  </a:schemeClr>
                </a:solidFill>
              </a:rPr>
              <a:t>上一个模型的输出结果，应该作为提示词模版的输入，构建下一个提示词，用来二次调用模型。</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p:txBody>
      </p:sp>
      <p:sp>
        <p:nvSpPr>
          <p:cNvPr id="8" name="文本框 7">
            <a:extLst>
              <a:ext uri="{FF2B5EF4-FFF2-40B4-BE49-F238E27FC236}">
                <a16:creationId xmlns:a16="http://schemas.microsoft.com/office/drawing/2014/main" id="{49ABA9AF-0AD2-3E94-2B1B-53DDED1C17A9}"/>
              </a:ext>
            </a:extLst>
          </p:cNvPr>
          <p:cNvSpPr txBox="1"/>
          <p:nvPr/>
        </p:nvSpPr>
        <p:spPr>
          <a:xfrm>
            <a:off x="550862" y="1007540"/>
            <a:ext cx="7268311"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chain = prompt | model | parser | model | parser</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descr="卡通人物&#10;&#10;AI 生成的内容可能不正确。">
            <a:extLst>
              <a:ext uri="{FF2B5EF4-FFF2-40B4-BE49-F238E27FC236}">
                <a16:creationId xmlns:a16="http://schemas.microsoft.com/office/drawing/2014/main" id="{B4091F67-81AC-62A3-7037-AD3E51CB67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44088" y="4849440"/>
            <a:ext cx="1747912" cy="1747912"/>
          </a:xfrm>
          <a:prstGeom prst="rect">
            <a:avLst/>
          </a:prstGeom>
        </p:spPr>
      </p:pic>
      <p:sp>
        <p:nvSpPr>
          <p:cNvPr id="12" name="文本框 11">
            <a:extLst>
              <a:ext uri="{FF2B5EF4-FFF2-40B4-BE49-F238E27FC236}">
                <a16:creationId xmlns:a16="http://schemas.microsoft.com/office/drawing/2014/main" id="{64948572-7098-DA8A-B06B-5CFCEDEBECB3}"/>
              </a:ext>
            </a:extLst>
          </p:cNvPr>
          <p:cNvSpPr txBox="1"/>
          <p:nvPr/>
        </p:nvSpPr>
        <p:spPr>
          <a:xfrm>
            <a:off x="479424" y="2737000"/>
            <a:ext cx="9964663"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invoke</a:t>
            </a:r>
            <a:r>
              <a:rPr lang="zh-CN" altLang="en-US"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stream</a:t>
            </a:r>
            <a:r>
              <a:rPr lang="zh-CN" altLang="en-US"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初始输入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提示词模板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模型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b="1" kern="0">
                <a:solidFill>
                  <a:srgbClr val="C00000"/>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数据处理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b="1" kern="0">
                <a:solidFill>
                  <a:srgbClr val="C00000"/>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提示词模板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模型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解析器</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结果</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2545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E5F50-6DD4-101E-8BB0-FF2A29F5C1F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7E3BE93-4A54-D086-7FEC-A8590AE17C2B}"/>
              </a:ext>
            </a:extLst>
          </p:cNvPr>
          <p:cNvSpPr>
            <a:spLocks noGrp="1"/>
          </p:cNvSpPr>
          <p:nvPr>
            <p:ph type="body" sz="quarter" idx="10"/>
          </p:nvPr>
        </p:nvSpPr>
        <p:spPr/>
        <p:txBody>
          <a:bodyPr/>
          <a:lstStyle/>
          <a:p>
            <a:r>
              <a:rPr lang="en-US" altLang="zh-CN" dirty="0">
                <a:solidFill>
                  <a:schemeClr val="tx1">
                    <a:lumMod val="85000"/>
                    <a:lumOff val="15000"/>
                  </a:schemeClr>
                </a:solidFill>
              </a:rPr>
              <a:t>JsonOutputParser</a:t>
            </a:r>
          </a:p>
        </p:txBody>
      </p:sp>
      <p:sp>
        <p:nvSpPr>
          <p:cNvPr id="3" name="文本占位符 2">
            <a:extLst>
              <a:ext uri="{FF2B5EF4-FFF2-40B4-BE49-F238E27FC236}">
                <a16:creationId xmlns:a16="http://schemas.microsoft.com/office/drawing/2014/main" id="{C5495767-01E4-7B03-EF39-3E7B3FC1B827}"/>
              </a:ext>
            </a:extLst>
          </p:cNvPr>
          <p:cNvSpPr>
            <a:spLocks noGrp="1"/>
          </p:cNvSpPr>
          <p:nvPr>
            <p:ph type="body" sz="quarter" idx="11"/>
          </p:nvPr>
        </p:nvSpPr>
        <p:spPr>
          <a:xfrm>
            <a:off x="479425" y="908720"/>
            <a:ext cx="11385550" cy="3015843"/>
          </a:xfrm>
        </p:spPr>
        <p:txBody>
          <a:bodyPr/>
          <a:lstStyle/>
          <a:p>
            <a:r>
              <a:rPr lang="zh-CN" altLang="en-US" sz="1600" dirty="0">
                <a:solidFill>
                  <a:schemeClr val="tx1">
                    <a:lumMod val="85000"/>
                    <a:lumOff val="15000"/>
                  </a:schemeClr>
                </a:solidFill>
              </a:rPr>
              <a:t>根据输出和输入的要求：</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a:p>
            <a:pPr marL="285750" indent="-285750">
              <a:buFont typeface="Arial" panose="020B0604020202020204" pitchFamily="34" charset="0"/>
              <a:buChar char="•"/>
            </a:pPr>
            <a:r>
              <a:rPr lang="zh-CN" altLang="en-US" sz="1600" dirty="0">
                <a:solidFill>
                  <a:schemeClr val="tx1">
                    <a:lumMod val="85000"/>
                    <a:lumOff val="15000"/>
                  </a:schemeClr>
                </a:solidFill>
              </a:rPr>
              <a:t>模型的输出为：</a:t>
            </a:r>
            <a:r>
              <a:rPr lang="en-US" altLang="zh-CN" sz="1600" dirty="0">
                <a:solidFill>
                  <a:schemeClr val="tx1">
                    <a:lumMod val="85000"/>
                    <a:lumOff val="15000"/>
                  </a:schemeClr>
                </a:solidFill>
              </a:rPr>
              <a:t>AIMessage</a:t>
            </a:r>
            <a:r>
              <a:rPr lang="zh-CN" altLang="en-US" sz="1600" dirty="0">
                <a:solidFill>
                  <a:schemeClr val="tx1">
                    <a:lumMod val="85000"/>
                    <a:lumOff val="15000"/>
                  </a:schemeClr>
                </a:solidFill>
              </a:rPr>
              <a:t>类对象</a:t>
            </a:r>
            <a:endParaRPr lang="en-US" altLang="zh-CN" sz="1600" dirty="0">
              <a:solidFill>
                <a:schemeClr val="tx1">
                  <a:lumMod val="85000"/>
                  <a:lumOff val="15000"/>
                </a:schemeClr>
              </a:solidFill>
            </a:endParaRPr>
          </a:p>
          <a:p>
            <a:pPr marL="285750" indent="-285750">
              <a:buFont typeface="Arial" panose="020B0604020202020204" pitchFamily="34" charset="0"/>
              <a:buChar char="•"/>
            </a:pPr>
            <a:r>
              <a:rPr lang="zh-CN" altLang="en-US" sz="1600" dirty="0">
                <a:solidFill>
                  <a:schemeClr val="tx1">
                    <a:lumMod val="85000"/>
                    <a:lumOff val="15000"/>
                  </a:schemeClr>
                </a:solidFill>
              </a:rPr>
              <a:t>提示词模板要求输入如右侧代码：</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a:p>
            <a:r>
              <a:rPr lang="zh-CN" altLang="en-US" sz="1600" dirty="0">
                <a:solidFill>
                  <a:schemeClr val="tx1">
                    <a:lumMod val="85000"/>
                    <a:lumOff val="15000"/>
                  </a:schemeClr>
                </a:solidFill>
              </a:rPr>
              <a:t>所以，我们需要完成：</a:t>
            </a:r>
            <a:endParaRPr lang="en-US" altLang="zh-CN" sz="1600" dirty="0">
              <a:solidFill>
                <a:schemeClr val="tx1">
                  <a:lumMod val="85000"/>
                  <a:lumOff val="15000"/>
                </a:schemeClr>
              </a:solidFill>
            </a:endParaRPr>
          </a:p>
          <a:p>
            <a:r>
              <a:rPr lang="zh-CN" altLang="en-US" sz="1600" dirty="0">
                <a:solidFill>
                  <a:schemeClr val="tx1">
                    <a:lumMod val="85000"/>
                    <a:lumOff val="15000"/>
                  </a:schemeClr>
                </a:solidFill>
              </a:rPr>
              <a:t>将模型输出的</a:t>
            </a:r>
            <a:r>
              <a:rPr lang="en-US" altLang="zh-CN" sz="1600" dirty="0">
                <a:solidFill>
                  <a:schemeClr val="tx1">
                    <a:lumMod val="85000"/>
                    <a:lumOff val="15000"/>
                  </a:schemeClr>
                </a:solidFill>
              </a:rPr>
              <a:t>AIMessage</a:t>
            </a:r>
            <a:r>
              <a:rPr lang="zh-CN" altLang="en-US" sz="1600" dirty="0">
                <a:solidFill>
                  <a:schemeClr val="tx1">
                    <a:lumMod val="85000"/>
                    <a:lumOff val="15000"/>
                  </a:schemeClr>
                </a:solidFill>
              </a:rPr>
              <a:t> </a:t>
            </a:r>
            <a:r>
              <a:rPr lang="en-US" altLang="zh-CN" sz="1600" dirty="0">
                <a:solidFill>
                  <a:schemeClr val="tx1">
                    <a:lumMod val="85000"/>
                    <a:lumOff val="15000"/>
                  </a:schemeClr>
                </a:solidFill>
                <a:sym typeface="Wingdings" pitchFamily="2" charset="2"/>
              </a:rPr>
              <a:t> </a:t>
            </a:r>
            <a:r>
              <a:rPr lang="zh-CN" altLang="en-US" sz="1600" dirty="0">
                <a:solidFill>
                  <a:schemeClr val="tx1">
                    <a:lumMod val="85000"/>
                    <a:lumOff val="15000"/>
                  </a:schemeClr>
                </a:solidFill>
                <a:sym typeface="Wingdings" pitchFamily="2" charset="2"/>
              </a:rPr>
              <a:t>转为字典 </a:t>
            </a:r>
            <a:r>
              <a:rPr lang="en-US" altLang="zh-CN" sz="1600" dirty="0">
                <a:solidFill>
                  <a:schemeClr val="tx1">
                    <a:lumMod val="85000"/>
                    <a:lumOff val="15000"/>
                  </a:schemeClr>
                </a:solidFill>
                <a:sym typeface="Wingdings" pitchFamily="2" charset="2"/>
              </a:rPr>
              <a:t> </a:t>
            </a:r>
            <a:r>
              <a:rPr lang="zh-CN" altLang="en-US" sz="1600" dirty="0">
                <a:solidFill>
                  <a:schemeClr val="tx1">
                    <a:lumMod val="85000"/>
                    <a:lumOff val="15000"/>
                  </a:schemeClr>
                </a:solidFill>
                <a:sym typeface="Wingdings" pitchFamily="2" charset="2"/>
              </a:rPr>
              <a:t>注入第二个提示词模板中，形成新的提示词（</a:t>
            </a:r>
            <a:r>
              <a:rPr lang="en-US" altLang="zh-CN" sz="1600" dirty="0">
                <a:solidFill>
                  <a:schemeClr val="tx1">
                    <a:lumMod val="85000"/>
                    <a:lumOff val="15000"/>
                  </a:schemeClr>
                </a:solidFill>
                <a:sym typeface="Wingdings" pitchFamily="2" charset="2"/>
              </a:rPr>
              <a:t>PromptValue</a:t>
            </a:r>
            <a:r>
              <a:rPr lang="zh-CN" altLang="en-US" sz="1600" dirty="0">
                <a:solidFill>
                  <a:schemeClr val="tx1">
                    <a:lumMod val="85000"/>
                    <a:lumOff val="15000"/>
                  </a:schemeClr>
                </a:solidFill>
                <a:sym typeface="Wingdings" pitchFamily="2" charset="2"/>
              </a:rPr>
              <a:t>对象）</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p:txBody>
      </p:sp>
      <p:pic>
        <p:nvPicPr>
          <p:cNvPr id="11" name="图片 10" descr="卡通人物&#10;&#10;AI 生成的内容可能不正确。">
            <a:extLst>
              <a:ext uri="{FF2B5EF4-FFF2-40B4-BE49-F238E27FC236}">
                <a16:creationId xmlns:a16="http://schemas.microsoft.com/office/drawing/2014/main" id="{950D35D5-F799-9303-6157-7EB31E91AC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44088" y="4849440"/>
            <a:ext cx="1747912" cy="1747912"/>
          </a:xfrm>
          <a:prstGeom prst="rect">
            <a:avLst/>
          </a:prstGeom>
        </p:spPr>
      </p:pic>
      <p:sp>
        <p:nvSpPr>
          <p:cNvPr id="4" name="文本框 3">
            <a:extLst>
              <a:ext uri="{FF2B5EF4-FFF2-40B4-BE49-F238E27FC236}">
                <a16:creationId xmlns:a16="http://schemas.microsoft.com/office/drawing/2014/main" id="{73B8CF3E-F50F-5566-4950-DC1713C56133}"/>
              </a:ext>
            </a:extLst>
          </p:cNvPr>
          <p:cNvSpPr txBox="1"/>
          <p:nvPr/>
        </p:nvSpPr>
        <p:spPr>
          <a:xfrm>
            <a:off x="479424" y="1309634"/>
            <a:ext cx="9964663"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invoke</a:t>
            </a:r>
            <a:r>
              <a:rPr lang="zh-CN" altLang="en-US"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stream</a:t>
            </a:r>
            <a:r>
              <a:rPr lang="zh-CN" altLang="en-US" sz="1400" kern="0">
                <a:solidFill>
                  <a:srgbClr val="080808"/>
                </a:solidFill>
                <a:effectLst/>
                <a:latin typeface="Courier New" panose="02070309020205020404" pitchFamily="49" charset="0"/>
                <a:ea typeface="宋体" panose="02010600030101010101" pitchFamily="2" charset="-122"/>
                <a:cs typeface="Times New Roman" panose="02020603050405020304" pitchFamily="18" charset="0"/>
              </a:rPr>
              <a:t> 初始输入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提示词模板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模型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b="1" kern="0">
                <a:solidFill>
                  <a:srgbClr val="C00000"/>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数据处理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b="1" kern="0">
                <a:solidFill>
                  <a:srgbClr val="C00000"/>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提示词模板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模型 </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解析器</a:t>
            </a:r>
            <a:r>
              <a:rPr lang="en-US" altLang="zh-CN"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 </a:t>
            </a:r>
            <a:r>
              <a:rPr lang="zh-CN" altLang="en-US" sz="1400" kern="0">
                <a:solidFill>
                  <a:srgbClr val="080808"/>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结果</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6D22047-EB5A-D926-B57A-50E14B18DE2E}"/>
              </a:ext>
            </a:extLst>
          </p:cNvPr>
          <p:cNvSpPr txBox="1"/>
          <p:nvPr/>
        </p:nvSpPr>
        <p:spPr>
          <a:xfrm>
            <a:off x="4223792" y="1847657"/>
            <a:ext cx="6333892" cy="1015663"/>
          </a:xfrm>
          <a:prstGeom prst="rect">
            <a:avLst/>
          </a:prstGeom>
          <a:noFill/>
        </p:spPr>
        <p:txBody>
          <a:bodyPr wrap="square">
            <a:spAutoFit/>
          </a:bodyPr>
          <a:lstStyle/>
          <a:p>
            <a:r>
              <a:rPr lang="en" altLang="zh-CN" sz="1400">
                <a:solidFill>
                  <a:srgbClr val="D73A49"/>
                </a:solidFill>
                <a:effectLst/>
                <a:latin typeface="DEJAVU SANS MONO" panose="020B0609030804020204" pitchFamily="49" charset="0"/>
                <a:ea typeface="DEJAVU SANS MONO" panose="020B0609030804020204" pitchFamily="49" charset="0"/>
                <a:cs typeface="DEJAVU SANS MONO" panose="020B0609030804020204" pitchFamily="49" charset="0"/>
              </a:rPr>
              <a:t>def </a:t>
            </a:r>
            <a:r>
              <a:rPr lang="en" altLang="zh-CN" sz="1400">
                <a:solidFill>
                  <a:srgbClr val="6F42C1"/>
                </a:solidFill>
                <a:effectLst/>
                <a:latin typeface="DEJAVU SANS MONO" panose="020B0609030804020204" pitchFamily="49" charset="0"/>
                <a:ea typeface="DEJAVU SANS MONO" panose="020B0609030804020204" pitchFamily="49" charset="0"/>
                <a:cs typeface="DEJAVU SANS MONO" panose="020B0609030804020204" pitchFamily="49" charset="0"/>
              </a:rPr>
              <a:t>invoke</a:t>
            </a:r>
            <a:r>
              <a:rPr lang="en" altLang="zh-CN" sz="1400">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a:t>
            </a:r>
            <a:br>
              <a:rPr lang="en" altLang="zh-CN" sz="1400">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br>
            <a:r>
              <a:rPr lang="en" altLang="zh-CN" sz="1400">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    self, </a:t>
            </a:r>
            <a:r>
              <a:rPr lang="en" altLang="zh-CN" sz="1400">
                <a:solidFill>
                  <a:srgbClr val="E16227"/>
                </a:solidFill>
                <a:effectLst/>
                <a:latin typeface="DEJAVU SANS MONO" panose="020B0609030804020204" pitchFamily="49" charset="0"/>
                <a:ea typeface="DEJAVU SANS MONO" panose="020B0609030804020204" pitchFamily="49" charset="0"/>
                <a:cs typeface="DEJAVU SANS MONO" panose="020B0609030804020204" pitchFamily="49" charset="0"/>
              </a:rPr>
              <a:t>input</a:t>
            </a:r>
            <a:r>
              <a:rPr lang="en" altLang="zh-CN" sz="1400">
                <a:solidFill>
                  <a:srgbClr val="B31D28"/>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b="1">
                <a:solidFill>
                  <a:srgbClr val="C00000"/>
                </a:solidFill>
                <a:effectLst/>
                <a:latin typeface="DejaVu Sans Mono" panose="020B0609030804020204" pitchFamily="49" charset="0"/>
                <a:ea typeface="DejaVu Sans Mono" panose="020B0609030804020204" pitchFamily="49" charset="0"/>
                <a:cs typeface="DejaVu Sans Mono" panose="020B0609030804020204" pitchFamily="49" charset="0"/>
              </a:rPr>
              <a:t>dict</a:t>
            </a:r>
            <a:r>
              <a:rPr lang="en" altLang="zh-CN" sz="1400">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sz="1400">
                <a:solidFill>
                  <a:srgbClr val="E16227"/>
                </a:solidFill>
                <a:effectLst/>
                <a:latin typeface="DEJAVU SANS MONO" panose="020B0609030804020204" pitchFamily="49" charset="0"/>
                <a:ea typeface="DEJAVU SANS MONO" panose="020B0609030804020204" pitchFamily="49" charset="0"/>
                <a:cs typeface="DEJAVU SANS MONO" panose="020B0609030804020204" pitchFamily="49" charset="0"/>
              </a:rPr>
              <a:t>config</a:t>
            </a:r>
            <a:r>
              <a:rPr lang="en" altLang="zh-CN" sz="1400">
                <a:solidFill>
                  <a:srgbClr val="B31D28"/>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sz="1400">
                <a:solidFill>
                  <a:srgbClr val="E36209"/>
                </a:solidFill>
                <a:effectLst/>
                <a:latin typeface="DEJAVU SANS MONO" panose="020B0609030804020204" pitchFamily="49" charset="0"/>
                <a:ea typeface="DEJAVU SANS MONO" panose="020B0609030804020204" pitchFamily="49" charset="0"/>
                <a:cs typeface="DEJAVU SANS MONO" panose="020B0609030804020204" pitchFamily="49" charset="0"/>
              </a:rPr>
              <a:t>RunnableConfig | None </a:t>
            </a:r>
            <a:r>
              <a:rPr lang="en" altLang="zh-CN" sz="1400">
                <a:solidFill>
                  <a:srgbClr val="B31D28"/>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sz="1400">
                <a:solidFill>
                  <a:srgbClr val="D73A49"/>
                </a:solidFill>
                <a:effectLst/>
                <a:latin typeface="DEJAVU SANS MONO" panose="020B0609030804020204" pitchFamily="49" charset="0"/>
                <a:ea typeface="DEJAVU SANS MONO" panose="020B0609030804020204" pitchFamily="49" charset="0"/>
                <a:cs typeface="DEJAVU SANS MONO" panose="020B0609030804020204" pitchFamily="49" charset="0"/>
              </a:rPr>
              <a:t>None</a:t>
            </a:r>
            <a:r>
              <a:rPr lang="en" altLang="zh-CN" sz="1400">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sz="1400">
                <a:solidFill>
                  <a:srgbClr val="E16227"/>
                </a:solidFill>
                <a:effectLst/>
                <a:latin typeface="DEJAVU SANS MONO" panose="020B0609030804020204" pitchFamily="49" charset="0"/>
                <a:ea typeface="DEJAVU SANS MONO" panose="020B0609030804020204" pitchFamily="49" charset="0"/>
                <a:cs typeface="DEJAVU SANS MONO" panose="020B0609030804020204" pitchFamily="49" charset="0"/>
              </a:rPr>
              <a:t>**kwargs: Any</a:t>
            </a:r>
            <a:br>
              <a:rPr lang="en" altLang="zh-CN" sz="1400">
                <a:solidFill>
                  <a:srgbClr val="E16227"/>
                </a:solidFill>
                <a:effectLst/>
                <a:latin typeface="DEJAVU SANS MONO" panose="020B0609030804020204" pitchFamily="49" charset="0"/>
                <a:ea typeface="DEJAVU SANS MONO" panose="020B0609030804020204" pitchFamily="49" charset="0"/>
                <a:cs typeface="DEJAVU SANS MONO" panose="020B0609030804020204" pitchFamily="49" charset="0"/>
              </a:rPr>
            </a:br>
            <a:r>
              <a:rPr lang="en" altLang="zh-CN" sz="1400">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 -&gt; </a:t>
            </a:r>
            <a:r>
              <a:rPr lang="en" altLang="zh-CN" sz="1400">
                <a:solidFill>
                  <a:srgbClr val="E36209"/>
                </a:solidFill>
                <a:effectLst/>
                <a:latin typeface="DEJAVU SANS MONO" panose="020B0609030804020204" pitchFamily="49" charset="0"/>
                <a:ea typeface="DEJAVU SANS MONO" panose="020B0609030804020204" pitchFamily="49" charset="0"/>
                <a:cs typeface="DEJAVU SANS MONO" panose="020B0609030804020204" pitchFamily="49" charset="0"/>
              </a:rPr>
              <a:t>PromptValue</a:t>
            </a:r>
            <a:r>
              <a:rPr lang="en" altLang="zh-CN" sz="1400">
                <a:solidFill>
                  <a:srgbClr val="B31D28"/>
                </a:solidFill>
                <a:effectLst/>
                <a:latin typeface="DEJAVU SANS MONO" panose="020B0609030804020204" pitchFamily="49" charset="0"/>
                <a:ea typeface="DEJAVU SANS MONO" panose="020B0609030804020204" pitchFamily="49" charset="0"/>
                <a:cs typeface="DEJAVU SANS MONO" panose="020B0609030804020204" pitchFamily="49" charset="0"/>
              </a:rPr>
              <a:t>:</a:t>
            </a:r>
            <a:endParaRPr lang="en" altLang="zh-CN" sz="1400">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pic>
        <p:nvPicPr>
          <p:cNvPr id="9" name="图片 8" descr="图标&#10;&#10;AI 生成的内容可能不正确。">
            <a:extLst>
              <a:ext uri="{FF2B5EF4-FFF2-40B4-BE49-F238E27FC236}">
                <a16:creationId xmlns:a16="http://schemas.microsoft.com/office/drawing/2014/main" id="{0BE758BE-B893-AFC5-D3CB-242B700AB2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233" y="3924563"/>
            <a:ext cx="1747912" cy="1747912"/>
          </a:xfrm>
          <a:prstGeom prst="rect">
            <a:avLst/>
          </a:prstGeom>
        </p:spPr>
      </p:pic>
      <p:sp>
        <p:nvSpPr>
          <p:cNvPr id="13" name="文本框 12">
            <a:extLst>
              <a:ext uri="{FF2B5EF4-FFF2-40B4-BE49-F238E27FC236}">
                <a16:creationId xmlns:a16="http://schemas.microsoft.com/office/drawing/2014/main" id="{708AB61B-9FBD-50E7-E66F-589555BDCD81}"/>
              </a:ext>
            </a:extLst>
          </p:cNvPr>
          <p:cNvSpPr txBox="1"/>
          <p:nvPr/>
        </p:nvSpPr>
        <p:spPr>
          <a:xfrm>
            <a:off x="2892145" y="4680163"/>
            <a:ext cx="5508111" cy="338554"/>
          </a:xfrm>
          <a:prstGeom prst="rect">
            <a:avLst/>
          </a:prstGeom>
          <a:noFill/>
        </p:spPr>
        <p:txBody>
          <a:bodyPr wrap="square" rtlCol="0">
            <a:spAutoFit/>
          </a:bodyPr>
          <a:lstStyle/>
          <a:p>
            <a:pPr algn="l"/>
            <a:r>
              <a:rPr kumimoji="1" lang="en-US" altLang="zh-CN" sz="1600">
                <a:latin typeface="DEJAVU SANS MONO" panose="020B0609030804020204" pitchFamily="49" charset="0"/>
                <a:ea typeface="阿里巴巴普惠体" pitchFamily="18" charset="-122"/>
              </a:rPr>
              <a:t>StrOutputParser</a:t>
            </a:r>
            <a:r>
              <a:rPr kumimoji="1" lang="zh-CN" altLang="en-US" sz="1600">
                <a:latin typeface="DEJAVU SANS MONO" panose="020B0609030804020204" pitchFamily="49" charset="0"/>
                <a:ea typeface="阿里巴巴普惠体" pitchFamily="18" charset="-122"/>
              </a:rPr>
              <a:t>不满足（</a:t>
            </a:r>
            <a:r>
              <a:rPr kumimoji="1" lang="en-US" altLang="zh-CN" sz="1600">
                <a:latin typeface="DEJAVU SANS MONO" panose="020B0609030804020204" pitchFamily="49" charset="0"/>
                <a:ea typeface="阿里巴巴普惠体" pitchFamily="18" charset="-122"/>
              </a:rPr>
              <a:t>AIMessage</a:t>
            </a:r>
            <a:r>
              <a:rPr kumimoji="1" lang="zh-CN" altLang="en-US" sz="1600">
                <a:latin typeface="DEJAVU SANS MONO" panose="020B0609030804020204" pitchFamily="49" charset="0"/>
                <a:ea typeface="阿里巴巴普惠体" pitchFamily="18" charset="-122"/>
              </a:rPr>
              <a:t> </a:t>
            </a:r>
            <a:r>
              <a:rPr kumimoji="1" lang="en-US" altLang="zh-CN" sz="1600">
                <a:latin typeface="DEJAVU SANS MONO" panose="020B0609030804020204" pitchFamily="49" charset="0"/>
                <a:ea typeface="阿里巴巴普惠体" pitchFamily="18" charset="-122"/>
                <a:sym typeface="Wingdings" pitchFamily="2" charset="2"/>
              </a:rPr>
              <a:t> Str</a:t>
            </a:r>
            <a:r>
              <a:rPr kumimoji="1" lang="zh-CN" altLang="en-US" sz="1600">
                <a:latin typeface="DEJAVU SANS MONO" panose="020B0609030804020204" pitchFamily="49" charset="0"/>
                <a:ea typeface="阿里巴巴普惠体" pitchFamily="18" charset="-122"/>
                <a:sym typeface="Wingdings" pitchFamily="2" charset="2"/>
              </a:rPr>
              <a:t>）</a:t>
            </a:r>
            <a:endParaRPr kumimoji="1" lang="zh-CN" altLang="en-US" sz="1600">
              <a:latin typeface="DEJAVU SANS MONO" panose="020B0609030804020204" pitchFamily="49" charset="0"/>
              <a:ea typeface="阿里巴巴普惠体" pitchFamily="18" charset="-122"/>
            </a:endParaRPr>
          </a:p>
        </p:txBody>
      </p:sp>
      <p:sp>
        <p:nvSpPr>
          <p:cNvPr id="14" name="文本框 13">
            <a:extLst>
              <a:ext uri="{FF2B5EF4-FFF2-40B4-BE49-F238E27FC236}">
                <a16:creationId xmlns:a16="http://schemas.microsoft.com/office/drawing/2014/main" id="{D5C54E22-6F92-A342-2F46-A035958BB294}"/>
              </a:ext>
            </a:extLst>
          </p:cNvPr>
          <p:cNvSpPr txBox="1"/>
          <p:nvPr/>
        </p:nvSpPr>
        <p:spPr>
          <a:xfrm>
            <a:off x="2903279" y="5333921"/>
            <a:ext cx="6073041" cy="338554"/>
          </a:xfrm>
          <a:prstGeom prst="rect">
            <a:avLst/>
          </a:prstGeom>
          <a:noFill/>
        </p:spPr>
        <p:txBody>
          <a:bodyPr wrap="square" rtlCol="0">
            <a:spAutoFit/>
          </a:bodyPr>
          <a:lstStyle/>
          <a:p>
            <a:pPr algn="l"/>
            <a:r>
              <a:rPr kumimoji="1" lang="zh-CN" altLang="en-US" sz="1600">
                <a:latin typeface="DEJAVU SANS MONO" panose="020B0609030804020204" pitchFamily="49" charset="0"/>
                <a:ea typeface="阿里巴巴普惠体" pitchFamily="18" charset="-122"/>
              </a:rPr>
              <a:t>更换</a:t>
            </a:r>
            <a:r>
              <a:rPr kumimoji="1" lang="en-US" altLang="zh-CN" sz="1600">
                <a:latin typeface="DEJAVU SANS MONO" panose="020B0609030804020204" pitchFamily="49" charset="0"/>
                <a:ea typeface="阿里巴巴普惠体" pitchFamily="18" charset="-122"/>
              </a:rPr>
              <a:t>JsonOutputParser</a:t>
            </a:r>
            <a:r>
              <a:rPr kumimoji="1" lang="zh-CN" altLang="en-US" sz="1600">
                <a:latin typeface="DEJAVU SANS MONO" panose="020B0609030804020204" pitchFamily="49" charset="0"/>
                <a:ea typeface="阿里巴巴普惠体" pitchFamily="18" charset="-122"/>
              </a:rPr>
              <a:t>（</a:t>
            </a:r>
            <a:r>
              <a:rPr kumimoji="1" lang="en-US" altLang="zh-CN" sz="1600">
                <a:latin typeface="DEJAVU SANS MONO" panose="020B0609030804020204" pitchFamily="49" charset="0"/>
                <a:ea typeface="阿里巴巴普惠体" pitchFamily="18" charset="-122"/>
              </a:rPr>
              <a:t>AIMessage</a:t>
            </a:r>
            <a:r>
              <a:rPr kumimoji="1" lang="zh-CN" altLang="en-US" sz="1600">
                <a:latin typeface="DEJAVU SANS MONO" panose="020B0609030804020204" pitchFamily="49" charset="0"/>
                <a:ea typeface="阿里巴巴普惠体" pitchFamily="18" charset="-122"/>
              </a:rPr>
              <a:t> </a:t>
            </a:r>
            <a:r>
              <a:rPr kumimoji="1" lang="en-US" altLang="zh-CN" sz="1600">
                <a:latin typeface="DEJAVU SANS MONO" panose="020B0609030804020204" pitchFamily="49" charset="0"/>
                <a:ea typeface="阿里巴巴普惠体" pitchFamily="18" charset="-122"/>
                <a:sym typeface="Wingdings" pitchFamily="2" charset="2"/>
              </a:rPr>
              <a:t> Dict(JSON)</a:t>
            </a:r>
            <a:r>
              <a:rPr kumimoji="1" lang="zh-CN" altLang="en-US" sz="1600">
                <a:latin typeface="DEJAVU SANS MONO" panose="020B0609030804020204" pitchFamily="49" charset="0"/>
                <a:ea typeface="阿里巴巴普惠体" pitchFamily="18" charset="-122"/>
                <a:sym typeface="Wingdings" pitchFamily="2" charset="2"/>
              </a:rPr>
              <a:t>）</a:t>
            </a:r>
            <a:endParaRPr kumimoji="1" lang="zh-CN" altLang="en-US" sz="1600">
              <a:latin typeface="DEJAVU SANS MONO" panose="020B0609030804020204" pitchFamily="49" charset="0"/>
              <a:ea typeface="阿里巴巴普惠体" pitchFamily="18" charset="-122"/>
            </a:endParaRPr>
          </a:p>
        </p:txBody>
      </p:sp>
    </p:spTree>
    <p:extLst>
      <p:ext uri="{BB962C8B-B14F-4D97-AF65-F5344CB8AC3E}">
        <p14:creationId xmlns:p14="http://schemas.microsoft.com/office/powerpoint/2010/main" val="151638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EEDC3-FC2E-AB45-50D3-9404FA4B587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075242D-EC87-E200-EB06-E9462ED33971}"/>
              </a:ext>
            </a:extLst>
          </p:cNvPr>
          <p:cNvSpPr>
            <a:spLocks noGrp="1"/>
          </p:cNvSpPr>
          <p:nvPr>
            <p:ph type="body" sz="quarter" idx="10"/>
          </p:nvPr>
        </p:nvSpPr>
        <p:spPr/>
        <p:txBody>
          <a:bodyPr/>
          <a:lstStyle/>
          <a:p>
            <a:r>
              <a:rPr lang="en-US" altLang="zh-CN" dirty="0">
                <a:solidFill>
                  <a:schemeClr val="tx1">
                    <a:lumMod val="85000"/>
                    <a:lumOff val="15000"/>
                  </a:schemeClr>
                </a:solidFill>
              </a:rPr>
              <a:t>JsonOutputParser</a:t>
            </a:r>
            <a:r>
              <a:rPr lang="zh-CN" altLang="en-US" dirty="0">
                <a:solidFill>
                  <a:schemeClr val="tx1">
                    <a:lumMod val="85000"/>
                    <a:lumOff val="15000"/>
                  </a:schemeClr>
                </a:solidFill>
              </a:rPr>
              <a:t>完成多模型链</a:t>
            </a:r>
            <a:endParaRPr lang="en-US" altLang="zh-CN" dirty="0">
              <a:solidFill>
                <a:schemeClr val="tx1">
                  <a:lumMod val="85000"/>
                  <a:lumOff val="15000"/>
                </a:schemeClr>
              </a:solidFill>
            </a:endParaRPr>
          </a:p>
        </p:txBody>
      </p:sp>
      <p:pic>
        <p:nvPicPr>
          <p:cNvPr id="11" name="图片 10" descr="卡通人物&#10;&#10;AI 生成的内容可能不正确。">
            <a:extLst>
              <a:ext uri="{FF2B5EF4-FFF2-40B4-BE49-F238E27FC236}">
                <a16:creationId xmlns:a16="http://schemas.microsoft.com/office/drawing/2014/main" id="{2A7782E4-949F-5C2E-5BA1-B6B2AC5E48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44088" y="4849440"/>
            <a:ext cx="1747912" cy="1747912"/>
          </a:xfrm>
          <a:prstGeom prst="rect">
            <a:avLst/>
          </a:prstGeom>
        </p:spPr>
      </p:pic>
      <p:sp>
        <p:nvSpPr>
          <p:cNvPr id="10" name="文本框 9">
            <a:extLst>
              <a:ext uri="{FF2B5EF4-FFF2-40B4-BE49-F238E27FC236}">
                <a16:creationId xmlns:a16="http://schemas.microsoft.com/office/drawing/2014/main" id="{D1E2A9C6-2324-3427-343B-C246A6CD3512}"/>
              </a:ext>
            </a:extLst>
          </p:cNvPr>
          <p:cNvSpPr txBox="1"/>
          <p:nvPr/>
        </p:nvSpPr>
        <p:spPr>
          <a:xfrm>
            <a:off x="662724" y="1052003"/>
            <a:ext cx="7521508" cy="51778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from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langchain_core.output_parsers </a:t>
            </a:r>
            <a:r>
              <a:rPr lang="en-US" altLang="zh-CN" sz="12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import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StrOutputParser</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from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langchain_core.output_parsers </a:t>
            </a:r>
            <a:r>
              <a:rPr lang="en-US" altLang="zh-CN" sz="12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import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JsonOutputParser</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from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langchain_core.prompts </a:t>
            </a:r>
            <a:r>
              <a:rPr lang="en-US" altLang="zh-CN" sz="12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import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PromptTemplate</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from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langchain_community.chat_models.tongyi </a:t>
            </a:r>
            <a:r>
              <a:rPr lang="en-US" altLang="zh-CN" sz="1200" kern="0">
                <a:solidFill>
                  <a:srgbClr val="D73A49"/>
                </a:solidFill>
                <a:effectLst/>
                <a:latin typeface="JetBrains Mono" panose="02000009000000000000" pitchFamily="49" charset="0"/>
                <a:ea typeface="宋体" panose="02010600030101010101" pitchFamily="2" charset="-122"/>
                <a:cs typeface="Times New Roman" panose="02020603050405020304" pitchFamily="18" charset="0"/>
              </a:rPr>
              <a:t>import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ChatTongyi</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str_parser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StrOutputParser()</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json_parser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JsonOutputParser()</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model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ChatTongyi(model</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"qwen3-max"</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first_prompt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PromptTemplate.</a:t>
            </a:r>
            <a:r>
              <a:rPr lang="en-US" altLang="zh-CN" sz="1200" kern="0">
                <a:solidFill>
                  <a:srgbClr val="6F42C1"/>
                </a:solidFill>
                <a:effectLst/>
                <a:latin typeface="JetBrains Mono" panose="02000009000000000000" pitchFamily="49" charset="0"/>
                <a:ea typeface="宋体" panose="02010600030101010101" pitchFamily="2" charset="-122"/>
                <a:cs typeface="Times New Roman" panose="02020603050405020304" pitchFamily="18" charset="0"/>
              </a:rPr>
              <a:t>from_template</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我邻居姓：</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{lastname}</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，刚生了</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{gender}</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，请起名，并封装到</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JSON</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格式返回给我，</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    "</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要求</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key</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是</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name</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value</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就是起的名字。请严格遵守格式要求</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second_prompt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PromptTemplate.</a:t>
            </a:r>
            <a:r>
              <a:rPr lang="en-US" altLang="zh-CN" sz="1200" kern="0">
                <a:solidFill>
                  <a:srgbClr val="6F42C1"/>
                </a:solidFill>
                <a:effectLst/>
                <a:latin typeface="JetBrains Mono" panose="02000009000000000000" pitchFamily="49" charset="0"/>
                <a:ea typeface="宋体" panose="02010600030101010101" pitchFamily="2" charset="-122"/>
                <a:cs typeface="Times New Roman" panose="02020603050405020304" pitchFamily="18" charset="0"/>
              </a:rPr>
              <a:t>from_template</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姓名</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{name}</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，请帮我解析含义。</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chain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first_prompt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model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json_parser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second_prompt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model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str_parser</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res</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E36209"/>
                </a:solidFill>
                <a:effectLst/>
                <a:latin typeface="JetBrains Mono" panose="02000009000000000000" pitchFamily="49" charset="0"/>
                <a:ea typeface="宋体" panose="02010600030101010101" pitchFamily="2" charset="-122"/>
                <a:cs typeface="Times New Roman" panose="02020603050405020304" pitchFamily="18" charset="0"/>
              </a:rPr>
              <a:t>str </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chain.</a:t>
            </a:r>
            <a:r>
              <a:rPr lang="en-US" altLang="zh-CN" sz="1200" kern="0">
                <a:solidFill>
                  <a:srgbClr val="6F42C1"/>
                </a:solidFill>
                <a:effectLst/>
                <a:latin typeface="JetBrains Mono" panose="02000009000000000000" pitchFamily="49" charset="0"/>
                <a:ea typeface="宋体" panose="02010600030101010101" pitchFamily="2" charset="-122"/>
                <a:cs typeface="Times New Roman" panose="02020603050405020304" pitchFamily="18" charset="0"/>
              </a:rPr>
              <a:t>invoke</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"lastname"</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张</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"gender"</a:t>
            </a:r>
            <a:r>
              <a:rPr lang="en-US" altLang="zh-CN" sz="12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a:t>
            </a:r>
            <a:r>
              <a:rPr lang="zh-CN" altLang="zh-CN" sz="1200" kern="0">
                <a:solidFill>
                  <a:srgbClr val="032F62"/>
                </a:solidFill>
                <a:effectLst/>
                <a:latin typeface="Menlo-Regular" panose="020B0609030804020204" pitchFamily="49" charset="0"/>
                <a:ea typeface="宋体" panose="02010600030101010101" pitchFamily="2" charset="-122"/>
                <a:cs typeface="Menlo-Regular" panose="020B0609030804020204" pitchFamily="49" charset="0"/>
              </a:rPr>
              <a:t>女儿</a:t>
            </a:r>
            <a:r>
              <a:rPr lang="en-US" altLang="zh-CN" sz="1200" kern="0">
                <a:solidFill>
                  <a:srgbClr val="032F62"/>
                </a:solidFill>
                <a:effectLst/>
                <a:latin typeface="JetBrains Mono" panose="02000009000000000000"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print(res)</a:t>
            </a:r>
            <a:b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br>
            <a:r>
              <a:rPr lang="en-US" altLang="zh-CN" sz="12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print(type(res))</a:t>
            </a:r>
            <a:endParaRPr lang="zh-CN" altLang="zh-CN" sz="1100" kern="10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30768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21A6-6EF2-9840-C658-278764C85C4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1BC2A79-2ECC-0FB5-9295-4F9FD1238577}"/>
              </a:ext>
            </a:extLst>
          </p:cNvPr>
          <p:cNvSpPr>
            <a:spLocks noGrp="1"/>
          </p:cNvSpPr>
          <p:nvPr>
            <p:ph type="body" sz="quarter" idx="10"/>
          </p:nvPr>
        </p:nvSpPr>
        <p:spPr>
          <a:xfrm>
            <a:off x="5265090" y="1568143"/>
            <a:ext cx="6231510" cy="3384550"/>
          </a:xfrm>
        </p:spPr>
        <p:txBody>
          <a:bodyPr/>
          <a:lstStyle/>
          <a:p>
            <a:pPr marL="0" indent="0">
              <a:buNone/>
            </a:pPr>
            <a:r>
              <a:rPr lang="zh-CN" altLang="en-US">
                <a:solidFill>
                  <a:schemeClr val="tx1">
                    <a:lumMod val="85000"/>
                    <a:lumOff val="15000"/>
                  </a:schemeClr>
                </a:solidFill>
              </a:rPr>
              <a:t>在构建链的时候要注意整体兼容性，注意前后组件的输入和输出要求。</a:t>
            </a:r>
            <a:endParaRPr lang="en-US" altLang="zh-CN">
              <a:solidFill>
                <a:schemeClr val="tx1">
                  <a:lumMod val="85000"/>
                  <a:lumOff val="15000"/>
                </a:schemeClr>
              </a:solidFill>
            </a:endParaRPr>
          </a:p>
          <a:p>
            <a:r>
              <a:rPr lang="zh-CN" altLang="en-US">
                <a:solidFill>
                  <a:schemeClr val="tx1">
                    <a:lumMod val="85000"/>
                    <a:lumOff val="15000"/>
                  </a:schemeClr>
                </a:solidFill>
              </a:rPr>
              <a:t>模型输入：</a:t>
            </a:r>
            <a:r>
              <a:rPr lang="en-US" altLang="zh-CN">
                <a:solidFill>
                  <a:schemeClr val="tx1">
                    <a:lumMod val="85000"/>
                    <a:lumOff val="15000"/>
                  </a:schemeClr>
                </a:solidFill>
              </a:rPr>
              <a:t>PromptValue</a:t>
            </a:r>
            <a:r>
              <a:rPr lang="zh-CN" altLang="en-US">
                <a:solidFill>
                  <a:schemeClr val="tx1">
                    <a:lumMod val="85000"/>
                    <a:lumOff val="15000"/>
                  </a:schemeClr>
                </a:solidFill>
              </a:rPr>
              <a:t>或字符串或序列（</a:t>
            </a:r>
            <a:r>
              <a:rPr lang="en-US" altLang="zh-CN">
                <a:solidFill>
                  <a:schemeClr val="tx1">
                    <a:lumMod val="85000"/>
                    <a:lumOff val="15000"/>
                  </a:schemeClr>
                </a:solidFill>
              </a:rPr>
              <a:t>BaseMessage</a:t>
            </a:r>
            <a:r>
              <a:rPr lang="zh-CN" altLang="en-US">
                <a:solidFill>
                  <a:schemeClr val="tx1">
                    <a:lumMod val="85000"/>
                    <a:lumOff val="15000"/>
                  </a:schemeClr>
                </a:solidFill>
              </a:rPr>
              <a:t>、</a:t>
            </a:r>
            <a:r>
              <a:rPr lang="en-US" altLang="zh-CN">
                <a:solidFill>
                  <a:schemeClr val="tx1">
                    <a:lumMod val="85000"/>
                    <a:lumOff val="15000"/>
                  </a:schemeClr>
                </a:solidFill>
              </a:rPr>
              <a:t>list</a:t>
            </a:r>
            <a:r>
              <a:rPr lang="zh-CN" altLang="en-US">
                <a:solidFill>
                  <a:schemeClr val="tx1">
                    <a:lumMod val="85000"/>
                    <a:lumOff val="15000"/>
                  </a:schemeClr>
                </a:solidFill>
              </a:rPr>
              <a:t>、</a:t>
            </a:r>
            <a:r>
              <a:rPr lang="en-US" altLang="zh-CN">
                <a:solidFill>
                  <a:schemeClr val="tx1">
                    <a:lumMod val="85000"/>
                    <a:lumOff val="15000"/>
                  </a:schemeClr>
                </a:solidFill>
              </a:rPr>
              <a:t>tuple</a:t>
            </a:r>
            <a:r>
              <a:rPr lang="zh-CN" altLang="en-US">
                <a:solidFill>
                  <a:schemeClr val="tx1">
                    <a:lumMod val="85000"/>
                    <a:lumOff val="15000"/>
                  </a:schemeClr>
                </a:solidFill>
              </a:rPr>
              <a:t>、</a:t>
            </a:r>
            <a:r>
              <a:rPr lang="en-US" altLang="zh-CN">
                <a:solidFill>
                  <a:schemeClr val="tx1">
                    <a:lumMod val="85000"/>
                    <a:lumOff val="15000"/>
                  </a:schemeClr>
                </a:solidFill>
              </a:rPr>
              <a:t>str</a:t>
            </a:r>
            <a:r>
              <a:rPr lang="zh-CN" altLang="en-US">
                <a:solidFill>
                  <a:schemeClr val="tx1">
                    <a:lumMod val="85000"/>
                    <a:lumOff val="15000"/>
                  </a:schemeClr>
                </a:solidFill>
              </a:rPr>
              <a:t>、</a:t>
            </a:r>
            <a:r>
              <a:rPr lang="en-US" altLang="zh-CN">
                <a:solidFill>
                  <a:schemeClr val="tx1">
                    <a:lumMod val="85000"/>
                    <a:lumOff val="15000"/>
                  </a:schemeClr>
                </a:solidFill>
              </a:rPr>
              <a:t>dict</a:t>
            </a:r>
            <a:r>
              <a:rPr lang="zh-CN" altLang="en-US">
                <a:solidFill>
                  <a:schemeClr val="tx1">
                    <a:lumMod val="85000"/>
                    <a:lumOff val="15000"/>
                  </a:schemeClr>
                </a:solidFill>
              </a:rPr>
              <a:t>）。</a:t>
            </a:r>
            <a:endParaRPr lang="en-US" altLang="zh-CN">
              <a:solidFill>
                <a:schemeClr val="tx1">
                  <a:lumMod val="85000"/>
                  <a:lumOff val="15000"/>
                </a:schemeClr>
              </a:solidFill>
            </a:endParaRPr>
          </a:p>
          <a:p>
            <a:r>
              <a:rPr lang="zh-CN" altLang="en-US">
                <a:solidFill>
                  <a:schemeClr val="tx1">
                    <a:lumMod val="85000"/>
                    <a:lumOff val="15000"/>
                  </a:schemeClr>
                </a:solidFill>
              </a:rPr>
              <a:t>模型输出：</a:t>
            </a:r>
            <a:r>
              <a:rPr lang="en-US" altLang="zh-CN">
                <a:solidFill>
                  <a:schemeClr val="tx1">
                    <a:lumMod val="85000"/>
                    <a:lumOff val="15000"/>
                  </a:schemeClr>
                </a:solidFill>
              </a:rPr>
              <a:t>AIMessage</a:t>
            </a:r>
          </a:p>
          <a:p>
            <a:r>
              <a:rPr lang="zh-CN" altLang="en-US">
                <a:solidFill>
                  <a:schemeClr val="tx1">
                    <a:lumMod val="85000"/>
                    <a:lumOff val="15000"/>
                  </a:schemeClr>
                </a:solidFill>
              </a:rPr>
              <a:t>提示词模板输入：要求是字典</a:t>
            </a:r>
            <a:endParaRPr lang="en-US" altLang="zh-CN">
              <a:solidFill>
                <a:schemeClr val="tx1">
                  <a:lumMod val="85000"/>
                  <a:lumOff val="15000"/>
                </a:schemeClr>
              </a:solidFill>
            </a:endParaRPr>
          </a:p>
          <a:p>
            <a:r>
              <a:rPr lang="zh-CN" altLang="en-US">
                <a:solidFill>
                  <a:schemeClr val="tx1">
                    <a:lumMod val="85000"/>
                    <a:lumOff val="15000"/>
                  </a:schemeClr>
                </a:solidFill>
              </a:rPr>
              <a:t>提示词模板输出：</a:t>
            </a:r>
            <a:r>
              <a:rPr lang="en-US" altLang="zh-CN">
                <a:solidFill>
                  <a:schemeClr val="tx1">
                    <a:lumMod val="85000"/>
                    <a:lumOff val="15000"/>
                  </a:schemeClr>
                </a:solidFill>
              </a:rPr>
              <a:t>PromptValue</a:t>
            </a:r>
            <a:r>
              <a:rPr lang="zh-CN" altLang="en-US">
                <a:solidFill>
                  <a:schemeClr val="tx1">
                    <a:lumMod val="85000"/>
                    <a:lumOff val="15000"/>
                  </a:schemeClr>
                </a:solidFill>
              </a:rPr>
              <a:t>对象</a:t>
            </a:r>
            <a:endParaRPr lang="en-US" altLang="zh-CN">
              <a:solidFill>
                <a:schemeClr val="tx1">
                  <a:lumMod val="85000"/>
                  <a:lumOff val="15000"/>
                </a:schemeClr>
              </a:solidFill>
            </a:endParaRPr>
          </a:p>
          <a:p>
            <a:r>
              <a:rPr lang="en-US" altLang="zh-CN">
                <a:solidFill>
                  <a:schemeClr val="tx1">
                    <a:lumMod val="85000"/>
                    <a:lumOff val="15000"/>
                  </a:schemeClr>
                </a:solidFill>
              </a:rPr>
              <a:t>StrOutputParser</a:t>
            </a:r>
            <a:r>
              <a:rPr lang="zh-CN" altLang="en-US">
                <a:solidFill>
                  <a:schemeClr val="tx1">
                    <a:lumMod val="85000"/>
                    <a:lumOff val="15000"/>
                  </a:schemeClr>
                </a:solidFill>
              </a:rPr>
              <a:t>：</a:t>
            </a:r>
            <a:r>
              <a:rPr lang="en-US" altLang="zh-CN">
                <a:solidFill>
                  <a:schemeClr val="tx1">
                    <a:lumMod val="85000"/>
                    <a:lumOff val="15000"/>
                  </a:schemeClr>
                </a:solidFill>
              </a:rPr>
              <a:t>AIMessage</a:t>
            </a:r>
            <a:r>
              <a:rPr lang="zh-CN" altLang="en-US">
                <a:solidFill>
                  <a:schemeClr val="tx1">
                    <a:lumMod val="85000"/>
                    <a:lumOff val="15000"/>
                  </a:schemeClr>
                </a:solidFill>
              </a:rPr>
              <a:t>输入、</a:t>
            </a:r>
            <a:r>
              <a:rPr lang="en-US" altLang="zh-CN">
                <a:solidFill>
                  <a:schemeClr val="tx1">
                    <a:lumMod val="85000"/>
                    <a:lumOff val="15000"/>
                  </a:schemeClr>
                </a:solidFill>
              </a:rPr>
              <a:t>str</a:t>
            </a:r>
            <a:r>
              <a:rPr lang="zh-CN" altLang="en-US">
                <a:solidFill>
                  <a:schemeClr val="tx1">
                    <a:lumMod val="85000"/>
                    <a:lumOff val="15000"/>
                  </a:schemeClr>
                </a:solidFill>
              </a:rPr>
              <a:t>输出</a:t>
            </a:r>
            <a:endParaRPr lang="en-US" altLang="zh-CN">
              <a:solidFill>
                <a:schemeClr val="tx1">
                  <a:lumMod val="85000"/>
                  <a:lumOff val="15000"/>
                </a:schemeClr>
              </a:solidFill>
            </a:endParaRPr>
          </a:p>
          <a:p>
            <a:r>
              <a:rPr lang="en-US" altLang="zh-CN">
                <a:solidFill>
                  <a:schemeClr val="tx1">
                    <a:lumMod val="85000"/>
                    <a:lumOff val="15000"/>
                  </a:schemeClr>
                </a:solidFill>
              </a:rPr>
              <a:t>JsonOutputParser:AIMessage</a:t>
            </a:r>
            <a:r>
              <a:rPr lang="zh-CN" altLang="en-US">
                <a:solidFill>
                  <a:schemeClr val="tx1">
                    <a:lumMod val="85000"/>
                    <a:lumOff val="15000"/>
                  </a:schemeClr>
                </a:solidFill>
              </a:rPr>
              <a:t>输入、</a:t>
            </a:r>
            <a:r>
              <a:rPr lang="en-US" altLang="zh-CN">
                <a:solidFill>
                  <a:schemeClr val="tx1">
                    <a:lumMod val="85000"/>
                    <a:lumOff val="15000"/>
                  </a:schemeClr>
                </a:solidFill>
              </a:rPr>
              <a:t>dict</a:t>
            </a:r>
            <a:r>
              <a:rPr lang="zh-CN" altLang="en-US">
                <a:solidFill>
                  <a:schemeClr val="tx1">
                    <a:lumMod val="85000"/>
                    <a:lumOff val="15000"/>
                  </a:schemeClr>
                </a:solidFill>
              </a:rPr>
              <a:t>输出</a:t>
            </a:r>
            <a:endParaRPr lang="en" altLang="zh-CN">
              <a:solidFill>
                <a:schemeClr val="tx1">
                  <a:lumMod val="85000"/>
                  <a:lumOff val="15000"/>
                </a:schemeClr>
              </a:solidFill>
            </a:endParaRPr>
          </a:p>
        </p:txBody>
      </p:sp>
      <p:sp>
        <p:nvSpPr>
          <p:cNvPr id="4" name="文本框 3">
            <a:extLst>
              <a:ext uri="{FF2B5EF4-FFF2-40B4-BE49-F238E27FC236}">
                <a16:creationId xmlns:a16="http://schemas.microsoft.com/office/drawing/2014/main" id="{A173F2CE-A4AC-2183-8530-8F66ADF54054}"/>
              </a:ext>
            </a:extLst>
          </p:cNvPr>
          <p:cNvSpPr txBox="1"/>
          <p:nvPr/>
        </p:nvSpPr>
        <p:spPr>
          <a:xfrm>
            <a:off x="1415480" y="5805264"/>
            <a:ext cx="10225136" cy="369332"/>
          </a:xfrm>
          <a:prstGeom prst="rect">
            <a:avLst/>
          </a:prstGeom>
          <a:noFill/>
        </p:spPr>
        <p:txBody>
          <a:bodyPr wrap="square">
            <a:spAutoFit/>
          </a:bodyPr>
          <a:lstStyle/>
          <a:p>
            <a:r>
              <a:rPr lang="en" altLang="zh-CN">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first_prompt </a:t>
            </a:r>
            <a:r>
              <a:rPr lang="en" altLang="zh-CN">
                <a:solidFill>
                  <a:srgbClr val="B31D28"/>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model </a:t>
            </a:r>
            <a:r>
              <a:rPr lang="en" altLang="zh-CN">
                <a:solidFill>
                  <a:srgbClr val="B31D28"/>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json_parser </a:t>
            </a:r>
            <a:r>
              <a:rPr lang="en" altLang="zh-CN">
                <a:solidFill>
                  <a:srgbClr val="B31D28"/>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second_prompt </a:t>
            </a:r>
            <a:r>
              <a:rPr lang="en" altLang="zh-CN">
                <a:solidFill>
                  <a:srgbClr val="B31D28"/>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model </a:t>
            </a:r>
            <a:r>
              <a:rPr lang="en" altLang="zh-CN">
                <a:solidFill>
                  <a:srgbClr val="B31D28"/>
                </a:solidFill>
                <a:effectLst/>
                <a:latin typeface="DEJAVU SANS MONO" panose="020B0609030804020204" pitchFamily="49" charset="0"/>
                <a:ea typeface="DEJAVU SANS MONO" panose="020B0609030804020204" pitchFamily="49" charset="0"/>
                <a:cs typeface="DEJAVU SANS MONO" panose="020B0609030804020204" pitchFamily="49" charset="0"/>
              </a:rPr>
              <a:t>| </a:t>
            </a:r>
            <a:r>
              <a:rPr lang="en" altLang="zh-CN">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str_parser</a:t>
            </a:r>
          </a:p>
        </p:txBody>
      </p:sp>
      <p:sp>
        <p:nvSpPr>
          <p:cNvPr id="6" name="下弧形箭头 5">
            <a:extLst>
              <a:ext uri="{FF2B5EF4-FFF2-40B4-BE49-F238E27FC236}">
                <a16:creationId xmlns:a16="http://schemas.microsoft.com/office/drawing/2014/main" id="{1236DD9B-A34B-30CB-99CF-ABCB7F8D3216}"/>
              </a:ext>
            </a:extLst>
          </p:cNvPr>
          <p:cNvSpPr/>
          <p:nvPr/>
        </p:nvSpPr>
        <p:spPr>
          <a:xfrm>
            <a:off x="2639616" y="5301208"/>
            <a:ext cx="1368152" cy="504056"/>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a:solidFill>
                  <a:schemeClr val="tx1"/>
                </a:solidFill>
              </a:rPr>
              <a:t>PromptValue</a:t>
            </a:r>
            <a:endParaRPr kumimoji="1" lang="zh-CN" altLang="en-US" sz="1400">
              <a:solidFill>
                <a:schemeClr val="tx1"/>
              </a:solidFill>
            </a:endParaRPr>
          </a:p>
        </p:txBody>
      </p:sp>
      <p:sp>
        <p:nvSpPr>
          <p:cNvPr id="8" name="下弧形箭头 7">
            <a:extLst>
              <a:ext uri="{FF2B5EF4-FFF2-40B4-BE49-F238E27FC236}">
                <a16:creationId xmlns:a16="http://schemas.microsoft.com/office/drawing/2014/main" id="{AC61A9F0-0EEC-35B0-C23E-82CD665DD8D4}"/>
              </a:ext>
            </a:extLst>
          </p:cNvPr>
          <p:cNvSpPr/>
          <p:nvPr/>
        </p:nvSpPr>
        <p:spPr>
          <a:xfrm>
            <a:off x="4094465" y="5322025"/>
            <a:ext cx="1368152" cy="504056"/>
          </a:xfrm>
          <a:prstGeom prst="curved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sz="1400">
                <a:solidFill>
                  <a:schemeClr val="tx1"/>
                </a:solidFill>
              </a:rPr>
              <a:t>AIMessage</a:t>
            </a:r>
            <a:endParaRPr kumimoji="1" lang="zh-CN" altLang="en-US" sz="1400">
              <a:solidFill>
                <a:schemeClr val="tx1"/>
              </a:solidFill>
            </a:endParaRPr>
          </a:p>
        </p:txBody>
      </p:sp>
      <p:sp>
        <p:nvSpPr>
          <p:cNvPr id="9" name="下弧形箭头 8">
            <a:extLst>
              <a:ext uri="{FF2B5EF4-FFF2-40B4-BE49-F238E27FC236}">
                <a16:creationId xmlns:a16="http://schemas.microsoft.com/office/drawing/2014/main" id="{9B313D20-5CD6-B655-8D55-9BE530741DF5}"/>
              </a:ext>
            </a:extLst>
          </p:cNvPr>
          <p:cNvSpPr/>
          <p:nvPr/>
        </p:nvSpPr>
        <p:spPr>
          <a:xfrm>
            <a:off x="5549314" y="5301208"/>
            <a:ext cx="1368152" cy="504056"/>
          </a:xfrm>
          <a:prstGeom prst="curved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1400">
                <a:solidFill>
                  <a:schemeClr val="tx1"/>
                </a:solidFill>
              </a:rPr>
              <a:t>字典</a:t>
            </a:r>
          </a:p>
        </p:txBody>
      </p:sp>
      <p:sp>
        <p:nvSpPr>
          <p:cNvPr id="10" name="下弧形箭头 9">
            <a:extLst>
              <a:ext uri="{FF2B5EF4-FFF2-40B4-BE49-F238E27FC236}">
                <a16:creationId xmlns:a16="http://schemas.microsoft.com/office/drawing/2014/main" id="{7AEE6298-9116-2FDD-4C61-E0F2C6155083}"/>
              </a:ext>
            </a:extLst>
          </p:cNvPr>
          <p:cNvSpPr/>
          <p:nvPr/>
        </p:nvSpPr>
        <p:spPr>
          <a:xfrm>
            <a:off x="7696769" y="5301208"/>
            <a:ext cx="1368152" cy="504056"/>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a:solidFill>
                  <a:schemeClr val="tx1"/>
                </a:solidFill>
              </a:rPr>
              <a:t>PromptValue</a:t>
            </a:r>
            <a:endParaRPr kumimoji="1" lang="zh-CN" altLang="en-US" sz="1400">
              <a:solidFill>
                <a:schemeClr val="tx1"/>
              </a:solidFill>
            </a:endParaRPr>
          </a:p>
        </p:txBody>
      </p:sp>
      <p:sp>
        <p:nvSpPr>
          <p:cNvPr id="11" name="下弧形箭头 10">
            <a:extLst>
              <a:ext uri="{FF2B5EF4-FFF2-40B4-BE49-F238E27FC236}">
                <a16:creationId xmlns:a16="http://schemas.microsoft.com/office/drawing/2014/main" id="{06ADCDDC-63FE-3468-BB14-E4AF3DB8070A}"/>
              </a:ext>
            </a:extLst>
          </p:cNvPr>
          <p:cNvSpPr/>
          <p:nvPr/>
        </p:nvSpPr>
        <p:spPr>
          <a:xfrm>
            <a:off x="9160148" y="5301208"/>
            <a:ext cx="1368152" cy="504056"/>
          </a:xfrm>
          <a:prstGeom prst="curved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sz="1400">
                <a:solidFill>
                  <a:schemeClr val="tx1"/>
                </a:solidFill>
              </a:rPr>
              <a:t>AIMessage</a:t>
            </a:r>
            <a:endParaRPr kumimoji="1" lang="zh-CN" altLang="en-US" sz="1400">
              <a:solidFill>
                <a:schemeClr val="tx1"/>
              </a:solidFill>
            </a:endParaRPr>
          </a:p>
        </p:txBody>
      </p:sp>
      <p:sp>
        <p:nvSpPr>
          <p:cNvPr id="12" name="下弧形箭头 11">
            <a:extLst>
              <a:ext uri="{FF2B5EF4-FFF2-40B4-BE49-F238E27FC236}">
                <a16:creationId xmlns:a16="http://schemas.microsoft.com/office/drawing/2014/main" id="{68DC6124-5767-400B-AA56-12E21B55190F}"/>
              </a:ext>
            </a:extLst>
          </p:cNvPr>
          <p:cNvSpPr/>
          <p:nvPr/>
        </p:nvSpPr>
        <p:spPr>
          <a:xfrm>
            <a:off x="979624" y="5301208"/>
            <a:ext cx="1368152" cy="504056"/>
          </a:xfrm>
          <a:prstGeom prst="curved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1400">
                <a:solidFill>
                  <a:schemeClr val="tx1"/>
                </a:solidFill>
              </a:rPr>
              <a:t>字典</a:t>
            </a:r>
          </a:p>
        </p:txBody>
      </p:sp>
      <p:sp>
        <p:nvSpPr>
          <p:cNvPr id="13" name="文本框 12">
            <a:extLst>
              <a:ext uri="{FF2B5EF4-FFF2-40B4-BE49-F238E27FC236}">
                <a16:creationId xmlns:a16="http://schemas.microsoft.com/office/drawing/2014/main" id="{59435E07-96DA-211F-DA96-8EF641A21555}"/>
              </a:ext>
            </a:extLst>
          </p:cNvPr>
          <p:cNvSpPr txBox="1"/>
          <p:nvPr/>
        </p:nvSpPr>
        <p:spPr>
          <a:xfrm>
            <a:off x="439564" y="5666764"/>
            <a:ext cx="1080120" cy="646331"/>
          </a:xfrm>
          <a:prstGeom prst="rect">
            <a:avLst/>
          </a:prstGeom>
          <a:noFill/>
        </p:spPr>
        <p:txBody>
          <a:bodyPr wrap="square">
            <a:spAutoFit/>
          </a:bodyPr>
          <a:lstStyle/>
          <a:p>
            <a:pPr algn="ctr"/>
            <a:r>
              <a:rPr lang="en" altLang="zh-CN">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invoke</a:t>
            </a:r>
            <a:endParaRPr lang="en-US" altLang="zh-CN">
              <a:solidFill>
                <a:srgbClr val="000000"/>
              </a:solidFill>
              <a:latin typeface="DEJAVU SANS MONO" panose="020B0609030804020204" pitchFamily="49" charset="0"/>
              <a:ea typeface="DEJAVU SANS MONO" panose="020B0609030804020204" pitchFamily="49" charset="0"/>
              <a:cs typeface="DEJAVU SANS MONO" panose="020B0609030804020204" pitchFamily="49" charset="0"/>
            </a:endParaRPr>
          </a:p>
          <a:p>
            <a:pPr algn="ctr"/>
            <a:r>
              <a:rPr lang="en-US" altLang="zh-CN">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rPr>
              <a:t>stream</a:t>
            </a:r>
            <a:endParaRPr lang="en" altLang="zh-CN">
              <a:solidFill>
                <a:srgbClr val="000000"/>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14" name="下弧形箭头 13">
            <a:extLst>
              <a:ext uri="{FF2B5EF4-FFF2-40B4-BE49-F238E27FC236}">
                <a16:creationId xmlns:a16="http://schemas.microsoft.com/office/drawing/2014/main" id="{A847121C-EEE2-380A-89DD-D539AC571883}"/>
              </a:ext>
            </a:extLst>
          </p:cNvPr>
          <p:cNvSpPr/>
          <p:nvPr/>
        </p:nvSpPr>
        <p:spPr>
          <a:xfrm>
            <a:off x="10662116" y="5301208"/>
            <a:ext cx="1368152" cy="504056"/>
          </a:xfrm>
          <a:prstGeom prst="curved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a:solidFill>
                  <a:schemeClr val="tx1"/>
                </a:solidFill>
              </a:rPr>
              <a:t>字符串</a:t>
            </a:r>
          </a:p>
        </p:txBody>
      </p:sp>
    </p:spTree>
    <p:extLst>
      <p:ext uri="{BB962C8B-B14F-4D97-AF65-F5344CB8AC3E}">
        <p14:creationId xmlns:p14="http://schemas.microsoft.com/office/powerpoint/2010/main" val="140060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9" grpId="0" animBg="1"/>
      <p:bldP spid="10" grpId="0" animBg="1"/>
      <p:bldP spid="11" grpId="0" animBg="1"/>
      <p:bldP spid="12" grpId="0" animBg="1"/>
      <p:bldP spid="13" grpId="0"/>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1894B-7E98-A8D0-C3C2-5AA32414497C}"/>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6AADD337-C9B8-D9BF-5146-DCA3EC1CC86D}"/>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RunnableLambda&amp;</a:t>
            </a:r>
            <a:r>
              <a:rPr lang="zh-CN" altLang="en-US" sz="240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函数加入链</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907A7F65-CE43-F57D-0CF3-D6F3C84A6765}"/>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888E40A9-1AB5-A3A3-926A-C12E74C6387D}"/>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1F389F42-11D0-A05D-EF14-422EB8940DB2}"/>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736102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33B3-1891-249C-6D39-1461B5A0ED27}"/>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EA3979C-A526-EDAF-E394-C9D37C7C7245}"/>
              </a:ext>
            </a:extLst>
          </p:cNvPr>
          <p:cNvSpPr>
            <a:spLocks noGrp="1"/>
          </p:cNvSpPr>
          <p:nvPr>
            <p:ph type="body" sz="quarter" idx="10"/>
          </p:nvPr>
        </p:nvSpPr>
        <p:spPr/>
        <p:txBody>
          <a:bodyPr/>
          <a:lstStyle/>
          <a:p>
            <a:r>
              <a:rPr lang="en-US" altLang="zh-CN" dirty="0">
                <a:solidFill>
                  <a:schemeClr val="tx1">
                    <a:lumMod val="85000"/>
                    <a:lumOff val="15000"/>
                  </a:schemeClr>
                </a:solidFill>
              </a:rPr>
              <a:t>RunnambeLambda</a:t>
            </a:r>
          </a:p>
        </p:txBody>
      </p:sp>
      <p:sp>
        <p:nvSpPr>
          <p:cNvPr id="3" name="文本占位符 2">
            <a:extLst>
              <a:ext uri="{FF2B5EF4-FFF2-40B4-BE49-F238E27FC236}">
                <a16:creationId xmlns:a16="http://schemas.microsoft.com/office/drawing/2014/main" id="{CDF20311-E214-78C0-1CE6-D15AB49DC929}"/>
              </a:ext>
            </a:extLst>
          </p:cNvPr>
          <p:cNvSpPr>
            <a:spLocks noGrp="1"/>
          </p:cNvSpPr>
          <p:nvPr>
            <p:ph type="body" sz="quarter" idx="11"/>
          </p:nvPr>
        </p:nvSpPr>
        <p:spPr>
          <a:xfrm>
            <a:off x="479425" y="1556790"/>
            <a:ext cx="11385550" cy="2367773"/>
          </a:xfrm>
        </p:spPr>
        <p:txBody>
          <a:bodyPr/>
          <a:lstStyle/>
          <a:p>
            <a:pPr>
              <a:buFont typeface="Arial" panose="020B0604020202090204" pitchFamily="34" charset="0"/>
            </a:pPr>
            <a:r>
              <a:rPr lang="zh-CN" altLang="en-US" sz="1600" dirty="0">
                <a:solidFill>
                  <a:schemeClr val="tx1">
                    <a:lumMod val="85000"/>
                    <a:lumOff val="15000"/>
                  </a:schemeClr>
                </a:solidFill>
              </a:rPr>
              <a:t>前文我们根据</a:t>
            </a:r>
            <a:r>
              <a:rPr lang="en-US" altLang="zh-CN" sz="1600" dirty="0">
                <a:solidFill>
                  <a:schemeClr val="tx1">
                    <a:lumMod val="85000"/>
                    <a:lumOff val="15000"/>
                  </a:schemeClr>
                </a:solidFill>
              </a:rPr>
              <a:t>JsonOutputParser</a:t>
            </a:r>
            <a:r>
              <a:rPr lang="zh-CN" altLang="en-US" sz="1600" dirty="0">
                <a:solidFill>
                  <a:schemeClr val="tx1">
                    <a:lumMod val="85000"/>
                    <a:lumOff val="15000"/>
                  </a:schemeClr>
                </a:solidFill>
              </a:rPr>
              <a:t>完成了多模型执行链条的构建。</a:t>
            </a:r>
            <a:endParaRPr lang="en-US" altLang="zh-CN" sz="1600" dirty="0">
              <a:solidFill>
                <a:schemeClr val="tx1">
                  <a:lumMod val="85000"/>
                  <a:lumOff val="15000"/>
                </a:schemeClr>
              </a:solidFill>
            </a:endParaRPr>
          </a:p>
          <a:p>
            <a:pPr marL="285750" indent="-285750">
              <a:buFont typeface="Arial" panose="020B0604020202020204" pitchFamily="34" charset="0"/>
              <a:buChar char="•"/>
            </a:pPr>
            <a:r>
              <a:rPr lang="zh-CN" altLang="en-US" sz="1600" dirty="0">
                <a:solidFill>
                  <a:schemeClr val="tx1">
                    <a:lumMod val="85000"/>
                    <a:lumOff val="15000"/>
                  </a:schemeClr>
                </a:solidFill>
              </a:rPr>
              <a:t>除了</a:t>
            </a:r>
            <a:r>
              <a:rPr lang="en-US" altLang="zh-CN" sz="1600" dirty="0">
                <a:solidFill>
                  <a:schemeClr val="tx1">
                    <a:lumMod val="85000"/>
                    <a:lumOff val="15000"/>
                  </a:schemeClr>
                </a:solidFill>
              </a:rPr>
              <a:t>JsonOutputParser</a:t>
            </a:r>
            <a:r>
              <a:rPr lang="zh-CN" altLang="en-US" sz="1600" dirty="0">
                <a:solidFill>
                  <a:schemeClr val="tx1">
                    <a:lumMod val="85000"/>
                    <a:lumOff val="15000"/>
                  </a:schemeClr>
                </a:solidFill>
              </a:rPr>
              <a:t>这类固定功能的解析器之外</a:t>
            </a:r>
            <a:endParaRPr lang="en-US" altLang="zh-CN" sz="1600" dirty="0">
              <a:solidFill>
                <a:schemeClr val="tx1">
                  <a:lumMod val="85000"/>
                  <a:lumOff val="15000"/>
                </a:schemeClr>
              </a:solidFill>
            </a:endParaRPr>
          </a:p>
          <a:p>
            <a:pPr marL="285750" indent="-285750">
              <a:buFont typeface="Arial" panose="020B0604020202020204" pitchFamily="34" charset="0"/>
              <a:buChar char="•"/>
            </a:pPr>
            <a:r>
              <a:rPr lang="zh-CN" altLang="en-US" sz="1600" dirty="0">
                <a:solidFill>
                  <a:schemeClr val="tx1">
                    <a:lumMod val="85000"/>
                    <a:lumOff val="15000"/>
                  </a:schemeClr>
                </a:solidFill>
              </a:rPr>
              <a:t>我们也可以自己编写</a:t>
            </a:r>
            <a:r>
              <a:rPr lang="en-US" altLang="zh-CN" sz="1600" dirty="0">
                <a:solidFill>
                  <a:schemeClr val="tx1">
                    <a:lumMod val="85000"/>
                    <a:lumOff val="15000"/>
                  </a:schemeClr>
                </a:solidFill>
              </a:rPr>
              <a:t>Lambda</a:t>
            </a:r>
            <a:r>
              <a:rPr lang="zh-CN" altLang="en-US" sz="1600" dirty="0">
                <a:solidFill>
                  <a:schemeClr val="tx1">
                    <a:lumMod val="85000"/>
                    <a:lumOff val="15000"/>
                  </a:schemeClr>
                </a:solidFill>
              </a:rPr>
              <a:t>匿名函数来完成自定义逻辑的数据转换，想怎么转换就怎么转换，更自由。</a:t>
            </a:r>
            <a:endParaRPr lang="en-US" altLang="zh-CN" sz="1600" dirty="0">
              <a:solidFill>
                <a:schemeClr val="tx1">
                  <a:lumMod val="85000"/>
                  <a:lumOff val="15000"/>
                </a:schemeClr>
              </a:solidFill>
            </a:endParaRPr>
          </a:p>
          <a:p>
            <a:r>
              <a:rPr lang="zh-CN" altLang="en-US" sz="1600" dirty="0">
                <a:solidFill>
                  <a:schemeClr val="tx1">
                    <a:lumMod val="85000"/>
                    <a:lumOff val="15000"/>
                  </a:schemeClr>
                </a:solidFill>
              </a:rPr>
              <a:t>想要完成这个功能，可以基于</a:t>
            </a:r>
            <a:r>
              <a:rPr lang="en-US" altLang="zh-CN" sz="1600" dirty="0">
                <a:solidFill>
                  <a:schemeClr val="tx1">
                    <a:lumMod val="85000"/>
                    <a:lumOff val="15000"/>
                  </a:schemeClr>
                </a:solidFill>
              </a:rPr>
              <a:t>RunnableLambda</a:t>
            </a:r>
            <a:r>
              <a:rPr lang="zh-CN" altLang="en-US" sz="1600" dirty="0">
                <a:solidFill>
                  <a:schemeClr val="tx1">
                    <a:lumMod val="85000"/>
                    <a:lumOff val="15000"/>
                  </a:schemeClr>
                </a:solidFill>
              </a:rPr>
              <a:t>类实现。</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a:p>
            <a:r>
              <a:rPr lang="en-US" altLang="zh-CN" sz="1600" dirty="0">
                <a:solidFill>
                  <a:schemeClr val="tx1">
                    <a:lumMod val="85000"/>
                    <a:lumOff val="15000"/>
                  </a:schemeClr>
                </a:solidFill>
              </a:rPr>
              <a:t>RunnableLambda</a:t>
            </a:r>
            <a:r>
              <a:rPr lang="zh-CN" altLang="en-US" sz="1600" dirty="0">
                <a:solidFill>
                  <a:schemeClr val="tx1">
                    <a:lumMod val="85000"/>
                    <a:lumOff val="15000"/>
                  </a:schemeClr>
                </a:solidFill>
              </a:rPr>
              <a:t>类是</a:t>
            </a:r>
            <a:r>
              <a:rPr lang="en-US" altLang="zh-CN" sz="1600" dirty="0">
                <a:solidFill>
                  <a:schemeClr val="tx1">
                    <a:lumMod val="85000"/>
                    <a:lumOff val="15000"/>
                  </a:schemeClr>
                </a:solidFill>
              </a:rPr>
              <a:t>LangChain</a:t>
            </a:r>
            <a:r>
              <a:rPr lang="zh-CN" altLang="en-US" sz="1600" dirty="0">
                <a:solidFill>
                  <a:schemeClr val="tx1">
                    <a:lumMod val="85000"/>
                    <a:lumOff val="15000"/>
                  </a:schemeClr>
                </a:solidFill>
              </a:rPr>
              <a:t>内置的，将普通函数等转换为</a:t>
            </a:r>
            <a:r>
              <a:rPr lang="en-US" altLang="zh-CN" sz="1600" dirty="0">
                <a:solidFill>
                  <a:schemeClr val="tx1">
                    <a:lumMod val="85000"/>
                    <a:lumOff val="15000"/>
                  </a:schemeClr>
                </a:solidFill>
              </a:rPr>
              <a:t>Runnable</a:t>
            </a:r>
            <a:r>
              <a:rPr lang="zh-CN" altLang="en-US" sz="1600" dirty="0">
                <a:solidFill>
                  <a:schemeClr val="tx1">
                    <a:lumMod val="85000"/>
                    <a:lumOff val="15000"/>
                  </a:schemeClr>
                </a:solidFill>
              </a:rPr>
              <a:t>接口实例，方便自定义函数加入</a:t>
            </a:r>
            <a:r>
              <a:rPr lang="en-US" altLang="zh-CN" sz="1600" dirty="0">
                <a:solidFill>
                  <a:schemeClr val="tx1">
                    <a:lumMod val="85000"/>
                    <a:lumOff val="15000"/>
                  </a:schemeClr>
                </a:solidFill>
              </a:rPr>
              <a:t>chain</a:t>
            </a:r>
            <a:r>
              <a:rPr lang="zh-CN" altLang="en-US" sz="1600" dirty="0">
                <a:solidFill>
                  <a:schemeClr val="tx1">
                    <a:lumMod val="85000"/>
                    <a:lumOff val="15000"/>
                  </a:schemeClr>
                </a:solidFill>
              </a:rPr>
              <a:t>。</a:t>
            </a:r>
            <a:endParaRPr lang="en-US" altLang="zh-CN" sz="1600" dirty="0">
              <a:solidFill>
                <a:schemeClr val="tx1">
                  <a:lumMod val="85000"/>
                  <a:lumOff val="15000"/>
                </a:schemeClr>
              </a:solidFill>
            </a:endParaRPr>
          </a:p>
          <a:p>
            <a:endParaRPr lang="en-US" altLang="zh-CN" sz="1600" dirty="0">
              <a:solidFill>
                <a:schemeClr val="tx1">
                  <a:lumMod val="85000"/>
                  <a:lumOff val="15000"/>
                </a:schemeClr>
              </a:solidFill>
            </a:endParaRPr>
          </a:p>
          <a:p>
            <a:r>
              <a:rPr lang="zh-CN" altLang="en-US" sz="1600" dirty="0">
                <a:solidFill>
                  <a:schemeClr val="tx1">
                    <a:lumMod val="85000"/>
                    <a:lumOff val="15000"/>
                  </a:schemeClr>
                </a:solidFill>
              </a:rPr>
              <a:t>语法：</a:t>
            </a:r>
            <a:endParaRPr lang="en-US" altLang="zh-CN" sz="1600" dirty="0">
              <a:solidFill>
                <a:schemeClr val="tx1">
                  <a:lumMod val="85000"/>
                  <a:lumOff val="15000"/>
                </a:schemeClr>
              </a:solidFill>
            </a:endParaRPr>
          </a:p>
          <a:p>
            <a:r>
              <a:rPr lang="en-US" altLang="zh-CN" sz="1600" dirty="0">
                <a:solidFill>
                  <a:schemeClr val="tx1">
                    <a:lumMod val="85000"/>
                    <a:lumOff val="15000"/>
                  </a:schemeClr>
                </a:solidFill>
              </a:rPr>
              <a:t>RunnableLambda(</a:t>
            </a:r>
            <a:r>
              <a:rPr lang="zh-CN" altLang="en-US" sz="1600" dirty="0">
                <a:solidFill>
                  <a:schemeClr val="tx1">
                    <a:lumMod val="85000"/>
                    <a:lumOff val="15000"/>
                  </a:schemeClr>
                </a:solidFill>
              </a:rPr>
              <a:t>函数对象或</a:t>
            </a:r>
            <a:r>
              <a:rPr lang="en-US" altLang="zh-CN" sz="1600" dirty="0">
                <a:solidFill>
                  <a:schemeClr val="tx1">
                    <a:lumMod val="85000"/>
                    <a:lumOff val="15000"/>
                  </a:schemeClr>
                </a:solidFill>
              </a:rPr>
              <a:t>lambda</a:t>
            </a:r>
            <a:r>
              <a:rPr lang="zh-CN" altLang="en-US" sz="1600" dirty="0">
                <a:solidFill>
                  <a:schemeClr val="tx1">
                    <a:lumMod val="85000"/>
                    <a:lumOff val="15000"/>
                  </a:schemeClr>
                </a:solidFill>
              </a:rPr>
              <a:t>匿名函数</a:t>
            </a:r>
            <a:r>
              <a:rPr lang="en-US" altLang="zh-CN" sz="1600" dirty="0">
                <a:solidFill>
                  <a:schemeClr val="tx1">
                    <a:lumMod val="85000"/>
                    <a:lumOff val="15000"/>
                  </a:schemeClr>
                </a:solidFill>
              </a:rPr>
              <a:t>)</a:t>
            </a:r>
          </a:p>
        </p:txBody>
      </p:sp>
      <p:sp>
        <p:nvSpPr>
          <p:cNvPr id="8" name="文本框 7">
            <a:extLst>
              <a:ext uri="{FF2B5EF4-FFF2-40B4-BE49-F238E27FC236}">
                <a16:creationId xmlns:a16="http://schemas.microsoft.com/office/drawing/2014/main" id="{85AD2178-7375-DE5A-B855-CCDF5BFE9E98}"/>
              </a:ext>
            </a:extLst>
          </p:cNvPr>
          <p:cNvSpPr txBox="1"/>
          <p:nvPr/>
        </p:nvSpPr>
        <p:spPr>
          <a:xfrm>
            <a:off x="550862" y="1007540"/>
            <a:ext cx="8641482"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chain </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first_prompt </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model </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json_parser </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second_prompt </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model </a:t>
            </a:r>
            <a:r>
              <a:rPr lang="en-US" altLang="zh-CN" sz="1400" kern="0">
                <a:solidFill>
                  <a:srgbClr val="B31D28"/>
                </a:solidFill>
                <a:effectLst/>
                <a:latin typeface="JetBrains Mono" panose="02000009000000000000" pitchFamily="49" charset="0"/>
                <a:ea typeface="宋体" panose="02010600030101010101" pitchFamily="2" charset="-122"/>
                <a:cs typeface="Times New Roman" panose="02020603050405020304" pitchFamily="18" charset="0"/>
              </a:rPr>
              <a:t>| </a:t>
            </a:r>
            <a:r>
              <a:rPr lang="en-US" altLang="zh-CN" sz="1400" kern="0">
                <a:solidFill>
                  <a:srgbClr val="000000"/>
                </a:solidFill>
                <a:effectLst/>
                <a:latin typeface="JetBrains Mono" panose="02000009000000000000" pitchFamily="49" charset="0"/>
                <a:ea typeface="宋体" panose="02010600030101010101" pitchFamily="2" charset="-122"/>
                <a:cs typeface="Times New Roman" panose="02020603050405020304" pitchFamily="18" charset="0"/>
              </a:rPr>
              <a:t>str_parser</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descr="图标&#10;&#10;AI 生成的内容可能不正确。">
            <a:extLst>
              <a:ext uri="{FF2B5EF4-FFF2-40B4-BE49-F238E27FC236}">
                <a16:creationId xmlns:a16="http://schemas.microsoft.com/office/drawing/2014/main" id="{2D503BCF-083B-4271-9617-7910219F3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424" y="4293096"/>
            <a:ext cx="2367773" cy="2367773"/>
          </a:xfrm>
          <a:prstGeom prst="rect">
            <a:avLst/>
          </a:prstGeom>
        </p:spPr>
      </p:pic>
    </p:spTree>
    <p:extLst>
      <p:ext uri="{BB962C8B-B14F-4D97-AF65-F5344CB8AC3E}">
        <p14:creationId xmlns:p14="http://schemas.microsoft.com/office/powerpoint/2010/main" val="678417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D83AC-233B-A2D6-B072-0EED0F37F36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A432C92-0200-5679-91AC-0F069BA31EFE}"/>
              </a:ext>
            </a:extLst>
          </p:cNvPr>
          <p:cNvSpPr>
            <a:spLocks noGrp="1"/>
          </p:cNvSpPr>
          <p:nvPr>
            <p:ph type="body" sz="quarter" idx="10"/>
          </p:nvPr>
        </p:nvSpPr>
        <p:spPr/>
        <p:txBody>
          <a:bodyPr/>
          <a:lstStyle/>
          <a:p>
            <a:r>
              <a:rPr lang="zh-CN" altLang="en-US">
                <a:solidFill>
                  <a:srgbClr val="0A0A10"/>
                </a:solidFill>
                <a:uFillTx/>
                <a:latin typeface="JetBrains Mono Bold" panose="02000009000000000000" charset="0"/>
              </a:rPr>
              <a:t>向量的基础概念</a:t>
            </a:r>
          </a:p>
        </p:txBody>
      </p:sp>
      <p:pic>
        <p:nvPicPr>
          <p:cNvPr id="4" name="图片 3">
            <a:extLst>
              <a:ext uri="{FF2B5EF4-FFF2-40B4-BE49-F238E27FC236}">
                <a16:creationId xmlns:a16="http://schemas.microsoft.com/office/drawing/2014/main" id="{CB13925F-A773-D6C7-1746-9FC164905817}"/>
              </a:ext>
            </a:extLst>
          </p:cNvPr>
          <p:cNvPicPr/>
          <p:nvPr/>
        </p:nvPicPr>
        <p:blipFill>
          <a:blip r:embed="rId2"/>
          <a:stretch>
            <a:fillRect/>
          </a:stretch>
        </p:blipFill>
        <p:spPr>
          <a:xfrm>
            <a:off x="479425" y="2636912"/>
            <a:ext cx="5956300" cy="2942590"/>
          </a:xfrm>
          <a:prstGeom prst="rect">
            <a:avLst/>
          </a:prstGeom>
        </p:spPr>
      </p:pic>
      <p:sp>
        <p:nvSpPr>
          <p:cNvPr id="5" name="文本占位符 2">
            <a:extLst>
              <a:ext uri="{FF2B5EF4-FFF2-40B4-BE49-F238E27FC236}">
                <a16:creationId xmlns:a16="http://schemas.microsoft.com/office/drawing/2014/main" id="{06E60186-F5F0-C9DF-2E06-D7DF73548A55}"/>
              </a:ext>
            </a:extLst>
          </p:cNvPr>
          <p:cNvSpPr>
            <a:spLocks noGrp="1"/>
          </p:cNvSpPr>
          <p:nvPr>
            <p:ph type="body" sz="quarter" idx="11"/>
          </p:nvPr>
        </p:nvSpPr>
        <p:spPr>
          <a:xfrm>
            <a:off x="479425" y="1124744"/>
            <a:ext cx="11161713" cy="5075932"/>
          </a:xfrm>
        </p:spPr>
        <p:txBody>
          <a:bodyPr/>
          <a:lstStyle/>
          <a:p>
            <a:pPr algn="l">
              <a:buClrTx/>
              <a:buSzTx/>
            </a:pPr>
            <a:r>
              <a:rPr lang="en-US" altLang="zh-CN">
                <a:solidFill>
                  <a:schemeClr val="tx1">
                    <a:lumMod val="85000"/>
                    <a:lumOff val="15000"/>
                  </a:schemeClr>
                </a:solidFill>
                <a:uFillTx/>
              </a:rPr>
              <a:t>RAG</a:t>
            </a:r>
            <a:r>
              <a:rPr lang="zh-CN" altLang="en-US">
                <a:solidFill>
                  <a:schemeClr val="tx1">
                    <a:lumMod val="85000"/>
                    <a:lumOff val="15000"/>
                  </a:schemeClr>
                </a:solidFill>
                <a:uFillTx/>
              </a:rPr>
              <a:t>流程中，向量库是一个重要的节点。</a:t>
            </a:r>
            <a:endParaRPr lang="en-US" altLang="zh-CN">
              <a:solidFill>
                <a:schemeClr val="tx1">
                  <a:lumMod val="85000"/>
                  <a:lumOff val="15000"/>
                </a:schemeClr>
              </a:solidFill>
              <a:uFillTx/>
            </a:endParaRPr>
          </a:p>
          <a:p>
            <a:pPr marL="285750" indent="-285750" algn="l">
              <a:buClrTx/>
              <a:buSzTx/>
              <a:buFont typeface="Arial" panose="020B0604020202020204" pitchFamily="34" charset="0"/>
              <a:buChar char="•"/>
            </a:pPr>
            <a:r>
              <a:rPr lang="zh-CN" altLang="en-US">
                <a:solidFill>
                  <a:schemeClr val="tx1">
                    <a:lumMod val="85000"/>
                    <a:lumOff val="15000"/>
                  </a:schemeClr>
                </a:solidFill>
                <a:uFillTx/>
              </a:rPr>
              <a:t>离线流程：知识和信息 </a:t>
            </a:r>
            <a:r>
              <a:rPr lang="en-US" altLang="zh-CN">
                <a:solidFill>
                  <a:schemeClr val="tx1">
                    <a:lumMod val="85000"/>
                    <a:lumOff val="15000"/>
                  </a:schemeClr>
                </a:solidFill>
                <a:uFillTx/>
                <a:sym typeface="Wingdings" panose="05000000000000000000" pitchFamily="2" charset="2"/>
              </a:rPr>
              <a:t> </a:t>
            </a:r>
            <a:r>
              <a:rPr lang="zh-CN" altLang="en-US">
                <a:solidFill>
                  <a:schemeClr val="tx1">
                    <a:lumMod val="85000"/>
                    <a:lumOff val="15000"/>
                  </a:schemeClr>
                </a:solidFill>
                <a:uFillTx/>
                <a:sym typeface="Wingdings" panose="05000000000000000000" pitchFamily="2" charset="2"/>
              </a:rPr>
              <a:t>向量嵌入（向量化） </a:t>
            </a:r>
            <a:r>
              <a:rPr lang="en-US" altLang="zh-CN">
                <a:solidFill>
                  <a:schemeClr val="tx1">
                    <a:lumMod val="85000"/>
                    <a:lumOff val="15000"/>
                  </a:schemeClr>
                </a:solidFill>
                <a:sym typeface="Wingdings" panose="05000000000000000000" pitchFamily="2" charset="2"/>
              </a:rPr>
              <a:t> </a:t>
            </a:r>
            <a:r>
              <a:rPr lang="zh-CN" altLang="en-US">
                <a:solidFill>
                  <a:schemeClr val="tx1">
                    <a:lumMod val="85000"/>
                    <a:lumOff val="15000"/>
                  </a:schemeClr>
                </a:solidFill>
                <a:sym typeface="Wingdings" panose="05000000000000000000" pitchFamily="2" charset="2"/>
              </a:rPr>
              <a:t>存入向量库</a:t>
            </a:r>
            <a:endParaRPr lang="en-US" altLang="zh-CN">
              <a:solidFill>
                <a:schemeClr val="tx1">
                  <a:lumMod val="85000"/>
                  <a:lumOff val="15000"/>
                </a:schemeClr>
              </a:solidFill>
              <a:sym typeface="Wingdings" panose="05000000000000000000" pitchFamily="2" charset="2"/>
            </a:endParaRPr>
          </a:p>
          <a:p>
            <a:pPr marL="285750" indent="-285750" algn="l">
              <a:buClrTx/>
              <a:buSzTx/>
              <a:buFont typeface="Arial" panose="020B0604020202020204" pitchFamily="34" charset="0"/>
              <a:buChar char="•"/>
            </a:pPr>
            <a:r>
              <a:rPr lang="zh-CN" altLang="en-US">
                <a:solidFill>
                  <a:schemeClr val="tx1">
                    <a:lumMod val="85000"/>
                    <a:lumOff val="15000"/>
                  </a:schemeClr>
                </a:solidFill>
                <a:uFillTx/>
                <a:sym typeface="Wingdings" panose="05000000000000000000" pitchFamily="2" charset="2"/>
              </a:rPr>
              <a:t>在线流程：用户的提问 </a:t>
            </a:r>
            <a:r>
              <a:rPr lang="en-US" altLang="zh-CN">
                <a:solidFill>
                  <a:schemeClr val="tx1">
                    <a:lumMod val="85000"/>
                    <a:lumOff val="15000"/>
                  </a:schemeClr>
                </a:solidFill>
                <a:uFillTx/>
                <a:sym typeface="Wingdings" panose="05000000000000000000" pitchFamily="2" charset="2"/>
              </a:rPr>
              <a:t> </a:t>
            </a:r>
            <a:r>
              <a:rPr lang="zh-CN" altLang="en-US">
                <a:solidFill>
                  <a:schemeClr val="tx1">
                    <a:lumMod val="85000"/>
                    <a:lumOff val="15000"/>
                  </a:schemeClr>
                </a:solidFill>
                <a:uFillTx/>
                <a:sym typeface="Wingdings" panose="05000000000000000000" pitchFamily="2" charset="2"/>
              </a:rPr>
              <a:t>向量嵌入（向量化） </a:t>
            </a:r>
            <a:r>
              <a:rPr lang="en-US" altLang="zh-CN">
                <a:solidFill>
                  <a:schemeClr val="tx1">
                    <a:lumMod val="85000"/>
                    <a:lumOff val="15000"/>
                  </a:schemeClr>
                </a:solidFill>
                <a:uFillTx/>
                <a:sym typeface="Wingdings" panose="05000000000000000000" pitchFamily="2" charset="2"/>
              </a:rPr>
              <a:t> </a:t>
            </a:r>
            <a:r>
              <a:rPr lang="zh-CN" altLang="en-US">
                <a:solidFill>
                  <a:schemeClr val="tx1">
                    <a:lumMod val="85000"/>
                    <a:lumOff val="15000"/>
                  </a:schemeClr>
                </a:solidFill>
                <a:sym typeface="Wingdings" panose="05000000000000000000" pitchFamily="2" charset="2"/>
              </a:rPr>
              <a:t>在向量库中匹配</a:t>
            </a:r>
            <a:endParaRPr lang="zh-CN" altLang="en-US">
              <a:solidFill>
                <a:schemeClr val="tx1">
                  <a:lumMod val="85000"/>
                  <a:lumOff val="15000"/>
                </a:schemeClr>
              </a:solidFill>
              <a:uFillTx/>
            </a:endParaRPr>
          </a:p>
        </p:txBody>
      </p:sp>
      <p:pic>
        <p:nvPicPr>
          <p:cNvPr id="8" name="图片 7">
            <a:extLst>
              <a:ext uri="{FF2B5EF4-FFF2-40B4-BE49-F238E27FC236}">
                <a16:creationId xmlns:a16="http://schemas.microsoft.com/office/drawing/2014/main" id="{F75A324B-85DC-8438-1D73-66B231F034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2" y="3257803"/>
            <a:ext cx="1700808" cy="1700808"/>
          </a:xfrm>
          <a:prstGeom prst="rect">
            <a:avLst/>
          </a:prstGeom>
        </p:spPr>
      </p:pic>
      <p:sp>
        <p:nvSpPr>
          <p:cNvPr id="9" name="文本框 8">
            <a:extLst>
              <a:ext uri="{FF2B5EF4-FFF2-40B4-BE49-F238E27FC236}">
                <a16:creationId xmlns:a16="http://schemas.microsoft.com/office/drawing/2014/main" id="{FFAE38AB-D316-1CDE-5785-8F522274E440}"/>
              </a:ext>
            </a:extLst>
          </p:cNvPr>
          <p:cNvSpPr txBox="1"/>
          <p:nvPr/>
        </p:nvSpPr>
        <p:spPr>
          <a:xfrm>
            <a:off x="8616280" y="3938930"/>
            <a:ext cx="2088232" cy="338554"/>
          </a:xfrm>
          <a:prstGeom prst="rect">
            <a:avLst/>
          </a:prstGeom>
          <a:noFill/>
        </p:spPr>
        <p:txBody>
          <a:bodyPr wrap="square" rtlCol="0">
            <a:spAutoFit/>
          </a:bodyPr>
          <a:lstStyle/>
          <a:p>
            <a:pPr algn="l"/>
            <a:r>
              <a:rPr kumimoji="1" lang="zh-CN" altLang="en-US" sz="1600">
                <a:solidFill>
                  <a:srgbClr val="C00000"/>
                </a:solidFill>
                <a:latin typeface="DEJAVU SANS MONO" panose="020B0609030804020204" pitchFamily="49" charset="0"/>
                <a:ea typeface="阿里巴巴普惠体" pitchFamily="18" charset="-122"/>
              </a:rPr>
              <a:t>向量是什么？</a:t>
            </a:r>
            <a:endParaRPr kumimoji="1" lang="en-US" altLang="zh-CN" sz="1600">
              <a:solidFill>
                <a:srgbClr val="C00000"/>
              </a:solidFill>
              <a:latin typeface="DEJAVU SANS MONO" panose="020B0609030804020204" pitchFamily="49" charset="0"/>
              <a:ea typeface="阿里巴巴普惠体" pitchFamily="18" charset="-122"/>
            </a:endParaRPr>
          </a:p>
        </p:txBody>
      </p:sp>
      <p:pic>
        <p:nvPicPr>
          <p:cNvPr id="11" name="图片 10">
            <a:extLst>
              <a:ext uri="{FF2B5EF4-FFF2-40B4-BE49-F238E27FC236}">
                <a16:creationId xmlns:a16="http://schemas.microsoft.com/office/drawing/2014/main" id="{56B5E24C-4BB4-8238-C30F-0EF4A370EE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9184" y="4846848"/>
            <a:ext cx="1772816" cy="1772816"/>
          </a:xfrm>
          <a:prstGeom prst="rect">
            <a:avLst/>
          </a:prstGeom>
        </p:spPr>
      </p:pic>
    </p:spTree>
    <p:extLst>
      <p:ext uri="{BB962C8B-B14F-4D97-AF65-F5344CB8AC3E}">
        <p14:creationId xmlns:p14="http://schemas.microsoft.com/office/powerpoint/2010/main" val="315981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63632-C96C-D92B-41A4-DB3B1244280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6EA44F3-295A-D220-BAF6-650504B980E8}"/>
              </a:ext>
            </a:extLst>
          </p:cNvPr>
          <p:cNvSpPr>
            <a:spLocks noGrp="1"/>
          </p:cNvSpPr>
          <p:nvPr>
            <p:ph type="body" sz="quarter" idx="10"/>
          </p:nvPr>
        </p:nvSpPr>
        <p:spPr/>
        <p:txBody>
          <a:bodyPr/>
          <a:lstStyle/>
          <a:p>
            <a:r>
              <a:rPr lang="en-US" altLang="zh-CN" dirty="0">
                <a:solidFill>
                  <a:schemeClr val="tx1">
                    <a:lumMod val="85000"/>
                    <a:lumOff val="15000"/>
                  </a:schemeClr>
                </a:solidFill>
              </a:rPr>
              <a:t>RunnambeLambda</a:t>
            </a:r>
          </a:p>
        </p:txBody>
      </p:sp>
      <p:pic>
        <p:nvPicPr>
          <p:cNvPr id="5" name="图片 4" descr="图标&#10;&#10;AI 生成的内容可能不正确。">
            <a:extLst>
              <a:ext uri="{FF2B5EF4-FFF2-40B4-BE49-F238E27FC236}">
                <a16:creationId xmlns:a16="http://schemas.microsoft.com/office/drawing/2014/main" id="{A6E9495D-CB88-F5BB-7191-05902B8C19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424" y="4293096"/>
            <a:ext cx="2367773" cy="2367773"/>
          </a:xfrm>
          <a:prstGeom prst="rect">
            <a:avLst/>
          </a:prstGeom>
        </p:spPr>
      </p:pic>
      <p:sp>
        <p:nvSpPr>
          <p:cNvPr id="9" name="文本框 8">
            <a:extLst>
              <a:ext uri="{FF2B5EF4-FFF2-40B4-BE49-F238E27FC236}">
                <a16:creationId xmlns:a16="http://schemas.microsoft.com/office/drawing/2014/main" id="{8793DA77-6A71-9D5B-6C12-427EEA980310}"/>
              </a:ext>
            </a:extLst>
          </p:cNvPr>
          <p:cNvSpPr txBox="1"/>
          <p:nvPr/>
        </p:nvSpPr>
        <p:spPr>
          <a:xfrm>
            <a:off x="407745" y="1268760"/>
            <a:ext cx="8280543" cy="504753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 altLang="zh-CN" sz="1400">
                <a:solidFill>
                  <a:srgbClr val="D73A49"/>
                </a:solidFill>
                <a:effectLst/>
                <a:latin typeface="DEJAVU SANS MONO" panose="020B0609030804020204" pitchFamily="49" charset="0"/>
                <a:ea typeface="阿里巴巴普惠体" pitchFamily="18" charset="-122"/>
              </a:rPr>
              <a:t>from </a:t>
            </a:r>
            <a:r>
              <a:rPr lang="en" altLang="zh-CN" sz="1400">
                <a:solidFill>
                  <a:srgbClr val="000000"/>
                </a:solidFill>
                <a:effectLst/>
                <a:latin typeface="DEJAVU SANS MONO" panose="020B0609030804020204" pitchFamily="49" charset="0"/>
                <a:ea typeface="阿里巴巴普惠体" pitchFamily="18" charset="-122"/>
              </a:rPr>
              <a:t>langchain_core.output_parsers </a:t>
            </a:r>
            <a:r>
              <a:rPr lang="en" altLang="zh-CN" sz="1400">
                <a:solidFill>
                  <a:srgbClr val="D73A49"/>
                </a:solidFill>
                <a:effectLst/>
                <a:latin typeface="DEJAVU SANS MONO" panose="020B0609030804020204" pitchFamily="49" charset="0"/>
                <a:ea typeface="阿里巴巴普惠体" pitchFamily="18" charset="-122"/>
              </a:rPr>
              <a:t>import </a:t>
            </a:r>
            <a:r>
              <a:rPr lang="en" altLang="zh-CN" sz="1400">
                <a:solidFill>
                  <a:srgbClr val="000000"/>
                </a:solidFill>
                <a:effectLst/>
                <a:latin typeface="DEJAVU SANS MONO" panose="020B0609030804020204" pitchFamily="49" charset="0"/>
                <a:ea typeface="阿里巴巴普惠体" pitchFamily="18" charset="-122"/>
              </a:rPr>
              <a:t>StrOutputParser</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D73A49"/>
                </a:solidFill>
                <a:effectLst/>
                <a:latin typeface="DEJAVU SANS MONO" panose="020B0609030804020204" pitchFamily="49" charset="0"/>
                <a:ea typeface="阿里巴巴普惠体" pitchFamily="18" charset="-122"/>
              </a:rPr>
              <a:t>from </a:t>
            </a:r>
            <a:r>
              <a:rPr lang="en" altLang="zh-CN" sz="1400">
                <a:solidFill>
                  <a:srgbClr val="000000"/>
                </a:solidFill>
                <a:effectLst/>
                <a:latin typeface="DEJAVU SANS MONO" panose="020B0609030804020204" pitchFamily="49" charset="0"/>
                <a:ea typeface="阿里巴巴普惠体" pitchFamily="18" charset="-122"/>
              </a:rPr>
              <a:t>langchain_core.runnables </a:t>
            </a:r>
            <a:r>
              <a:rPr lang="en" altLang="zh-CN" sz="1400">
                <a:solidFill>
                  <a:srgbClr val="D73A49"/>
                </a:solidFill>
                <a:effectLst/>
                <a:latin typeface="DEJAVU SANS MONO" panose="020B0609030804020204" pitchFamily="49" charset="0"/>
                <a:ea typeface="阿里巴巴普惠体" pitchFamily="18" charset="-122"/>
              </a:rPr>
              <a:t>import </a:t>
            </a:r>
            <a:r>
              <a:rPr lang="en" altLang="zh-CN" sz="1400">
                <a:solidFill>
                  <a:srgbClr val="000000"/>
                </a:solidFill>
                <a:effectLst/>
                <a:latin typeface="DEJAVU SANS MONO" panose="020B0609030804020204" pitchFamily="49" charset="0"/>
                <a:ea typeface="阿里巴巴普惠体" pitchFamily="18" charset="-122"/>
              </a:rPr>
              <a:t>RunnableLambda</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D73A49"/>
                </a:solidFill>
                <a:effectLst/>
                <a:latin typeface="DEJAVU SANS MONO" panose="020B0609030804020204" pitchFamily="49" charset="0"/>
                <a:ea typeface="阿里巴巴普惠体" pitchFamily="18" charset="-122"/>
              </a:rPr>
              <a:t>from </a:t>
            </a:r>
            <a:r>
              <a:rPr lang="en" altLang="zh-CN" sz="1400">
                <a:solidFill>
                  <a:srgbClr val="000000"/>
                </a:solidFill>
                <a:effectLst/>
                <a:latin typeface="DEJAVU SANS MONO" panose="020B0609030804020204" pitchFamily="49" charset="0"/>
                <a:ea typeface="阿里巴巴普惠体" pitchFamily="18" charset="-122"/>
              </a:rPr>
              <a:t>langchain_core.prompts </a:t>
            </a:r>
            <a:r>
              <a:rPr lang="en" altLang="zh-CN" sz="1400">
                <a:solidFill>
                  <a:srgbClr val="D73A49"/>
                </a:solidFill>
                <a:effectLst/>
                <a:latin typeface="DEJAVU SANS MONO" panose="020B0609030804020204" pitchFamily="49" charset="0"/>
                <a:ea typeface="阿里巴巴普惠体" pitchFamily="18" charset="-122"/>
              </a:rPr>
              <a:t>import </a:t>
            </a:r>
            <a:r>
              <a:rPr lang="en" altLang="zh-CN" sz="1400">
                <a:solidFill>
                  <a:srgbClr val="000000"/>
                </a:solidFill>
                <a:effectLst/>
                <a:latin typeface="DEJAVU SANS MONO" panose="020B0609030804020204" pitchFamily="49" charset="0"/>
                <a:ea typeface="阿里巴巴普惠体" pitchFamily="18" charset="-122"/>
              </a:rPr>
              <a:t>PromptTemplate</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D73A49"/>
                </a:solidFill>
                <a:effectLst/>
                <a:latin typeface="DEJAVU SANS MONO" panose="020B0609030804020204" pitchFamily="49" charset="0"/>
                <a:ea typeface="阿里巴巴普惠体" pitchFamily="18" charset="-122"/>
              </a:rPr>
              <a:t>from </a:t>
            </a:r>
            <a:r>
              <a:rPr lang="en" altLang="zh-CN" sz="1400">
                <a:solidFill>
                  <a:srgbClr val="000000"/>
                </a:solidFill>
                <a:effectLst/>
                <a:latin typeface="DEJAVU SANS MONO" panose="020B0609030804020204" pitchFamily="49" charset="0"/>
                <a:ea typeface="阿里巴巴普惠体" pitchFamily="18" charset="-122"/>
              </a:rPr>
              <a:t>langchain_community.chat_models.tongyi </a:t>
            </a:r>
            <a:r>
              <a:rPr lang="en" altLang="zh-CN" sz="1400">
                <a:solidFill>
                  <a:srgbClr val="D73A49"/>
                </a:solidFill>
                <a:effectLst/>
                <a:latin typeface="DEJAVU SANS MONO" panose="020B0609030804020204" pitchFamily="49" charset="0"/>
                <a:ea typeface="阿里巴巴普惠体" pitchFamily="18" charset="-122"/>
              </a:rPr>
              <a:t>import </a:t>
            </a:r>
            <a:r>
              <a:rPr lang="en" altLang="zh-CN" sz="1400">
                <a:solidFill>
                  <a:srgbClr val="000000"/>
                </a:solidFill>
                <a:effectLst/>
                <a:latin typeface="DEJAVU SANS MONO" panose="020B0609030804020204" pitchFamily="49" charset="0"/>
                <a:ea typeface="阿里巴巴普惠体" pitchFamily="18" charset="-122"/>
              </a:rPr>
              <a:t>ChatTongyi</a:t>
            </a:r>
            <a:br>
              <a:rPr lang="en" altLang="zh-CN" sz="1400">
                <a:solidFill>
                  <a:srgbClr val="000000"/>
                </a:solidFill>
                <a:effectLst/>
                <a:latin typeface="DEJAVU SANS MONO" panose="020B0609030804020204" pitchFamily="49" charset="0"/>
                <a:ea typeface="阿里巴巴普惠体" pitchFamily="18" charset="-122"/>
              </a:rPr>
            </a:b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str_parser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StrOutputParser()</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my_func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RunnableLambda(</a:t>
            </a:r>
            <a:r>
              <a:rPr lang="en" altLang="zh-CN" sz="1400">
                <a:solidFill>
                  <a:srgbClr val="D73A49"/>
                </a:solidFill>
                <a:effectLst/>
                <a:highlight>
                  <a:srgbClr val="F2D093"/>
                </a:highlight>
                <a:latin typeface="DEJAVU SANS MONO" panose="020B0609030804020204" pitchFamily="49" charset="0"/>
                <a:ea typeface="阿里巴巴普惠体" pitchFamily="18" charset="-122"/>
              </a:rPr>
              <a:t>lambda </a:t>
            </a:r>
            <a:r>
              <a:rPr lang="en" altLang="zh-CN" sz="1400">
                <a:solidFill>
                  <a:srgbClr val="000000"/>
                </a:solidFill>
                <a:effectLst/>
                <a:highlight>
                  <a:srgbClr val="F2D093"/>
                </a:highlight>
                <a:latin typeface="DEJAVU SANS MONO" panose="020B0609030804020204" pitchFamily="49" charset="0"/>
                <a:ea typeface="阿里巴巴普惠体" pitchFamily="18" charset="-122"/>
              </a:rPr>
              <a:t>ai_msg</a:t>
            </a:r>
            <a:r>
              <a:rPr lang="en" altLang="zh-CN" sz="1400">
                <a:solidFill>
                  <a:srgbClr val="B31D28"/>
                </a:solidFill>
                <a:effectLst/>
                <a:highlight>
                  <a:srgbClr val="F2D093"/>
                </a:highlight>
                <a:latin typeface="DEJAVU SANS MONO" panose="020B0609030804020204" pitchFamily="49" charset="0"/>
                <a:ea typeface="阿里巴巴普惠体" pitchFamily="18" charset="-122"/>
              </a:rPr>
              <a:t>: </a:t>
            </a:r>
            <a:r>
              <a:rPr lang="en" altLang="zh-CN" sz="1400">
                <a:solidFill>
                  <a:srgbClr val="000000"/>
                </a:solidFill>
                <a:effectLst/>
                <a:highlight>
                  <a:srgbClr val="F2D093"/>
                </a:highlight>
                <a:latin typeface="DEJAVU SANS MONO" panose="020B0609030804020204" pitchFamily="49" charset="0"/>
                <a:ea typeface="阿里巴巴普惠体" pitchFamily="18" charset="-122"/>
              </a:rPr>
              <a:t>{</a:t>
            </a:r>
            <a:r>
              <a:rPr lang="en" altLang="zh-CN" sz="1400">
                <a:solidFill>
                  <a:srgbClr val="032F62"/>
                </a:solidFill>
                <a:effectLst/>
                <a:highlight>
                  <a:srgbClr val="F2D093"/>
                </a:highlight>
                <a:latin typeface="DEJAVU SANS MONO" panose="020B0609030804020204" pitchFamily="49" charset="0"/>
                <a:ea typeface="阿里巴巴普惠体" pitchFamily="18" charset="-122"/>
              </a:rPr>
              <a:t>"name"</a:t>
            </a:r>
            <a:r>
              <a:rPr lang="en" altLang="zh-CN" sz="1400">
                <a:solidFill>
                  <a:srgbClr val="B31D28"/>
                </a:solidFill>
                <a:effectLst/>
                <a:highlight>
                  <a:srgbClr val="F2D093"/>
                </a:highlight>
                <a:latin typeface="DEJAVU SANS MONO" panose="020B0609030804020204" pitchFamily="49" charset="0"/>
                <a:ea typeface="阿里巴巴普惠体" pitchFamily="18" charset="-122"/>
              </a:rPr>
              <a:t>: </a:t>
            </a:r>
            <a:r>
              <a:rPr lang="en" altLang="zh-CN" sz="1400">
                <a:solidFill>
                  <a:srgbClr val="000000"/>
                </a:solidFill>
                <a:effectLst/>
                <a:highlight>
                  <a:srgbClr val="F2D093"/>
                </a:highlight>
                <a:latin typeface="DEJAVU SANS MONO" panose="020B0609030804020204" pitchFamily="49" charset="0"/>
                <a:ea typeface="阿里巴巴普惠体" pitchFamily="18" charset="-122"/>
              </a:rPr>
              <a:t>ai_msg.content}</a:t>
            </a:r>
            <a:r>
              <a:rPr lang="en" altLang="zh-CN" sz="1400">
                <a:solidFill>
                  <a:srgbClr val="000000"/>
                </a:solidFill>
                <a:effectLst/>
                <a:latin typeface="DEJAVU SANS MONO" panose="020B0609030804020204" pitchFamily="49" charset="0"/>
                <a:ea typeface="阿里巴巴普惠体" pitchFamily="18" charset="-122"/>
              </a:rPr>
              <a:t>)</a:t>
            </a:r>
            <a:br>
              <a:rPr lang="en" altLang="zh-CN" sz="1400">
                <a:solidFill>
                  <a:srgbClr val="000000"/>
                </a:solidFill>
                <a:effectLst/>
                <a:latin typeface="DEJAVU SANS MONO" panose="020B0609030804020204" pitchFamily="49" charset="0"/>
                <a:ea typeface="阿里巴巴普惠体" pitchFamily="18" charset="-122"/>
              </a:rPr>
            </a:b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model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ChatTongyi(model</a:t>
            </a:r>
            <a:r>
              <a:rPr lang="en" altLang="zh-CN" sz="1400">
                <a:solidFill>
                  <a:srgbClr val="B31D28"/>
                </a:solidFill>
                <a:effectLst/>
                <a:latin typeface="DEJAVU SANS MONO" panose="020B0609030804020204" pitchFamily="49" charset="0"/>
                <a:ea typeface="阿里巴巴普惠体" pitchFamily="18" charset="-122"/>
              </a:rPr>
              <a:t>=</a:t>
            </a:r>
            <a:r>
              <a:rPr lang="en" altLang="zh-CN" sz="1400">
                <a:solidFill>
                  <a:srgbClr val="032F62"/>
                </a:solidFill>
                <a:effectLst/>
                <a:latin typeface="DEJAVU SANS MONO" panose="020B0609030804020204" pitchFamily="49" charset="0"/>
                <a:ea typeface="阿里巴巴普惠体" pitchFamily="18" charset="-122"/>
              </a:rPr>
              <a:t>"qwen3-max"</a:t>
            </a:r>
            <a:r>
              <a:rPr lang="en" altLang="zh-CN" sz="1400">
                <a:solidFill>
                  <a:srgbClr val="000000"/>
                </a:solidFill>
                <a:effectLst/>
                <a:latin typeface="DEJAVU SANS MONO" panose="020B0609030804020204" pitchFamily="49" charset="0"/>
                <a:ea typeface="阿里巴巴普惠体" pitchFamily="18" charset="-122"/>
              </a:rPr>
              <a:t>)</a:t>
            </a:r>
            <a:br>
              <a:rPr lang="en" altLang="zh-CN" sz="1400">
                <a:solidFill>
                  <a:srgbClr val="000000"/>
                </a:solidFill>
                <a:effectLst/>
                <a:latin typeface="DEJAVU SANS MONO" panose="020B0609030804020204" pitchFamily="49" charset="0"/>
                <a:ea typeface="阿里巴巴普惠体" pitchFamily="18" charset="-122"/>
              </a:rPr>
            </a:b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first_prompt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PromptTemplate.</a:t>
            </a:r>
            <a:r>
              <a:rPr lang="en" altLang="zh-CN" sz="1400">
                <a:solidFill>
                  <a:srgbClr val="6F42C1"/>
                </a:solidFill>
                <a:effectLst/>
                <a:latin typeface="DEJAVU SANS MONO" panose="020B0609030804020204" pitchFamily="49" charset="0"/>
                <a:ea typeface="阿里巴巴普惠体" pitchFamily="18" charset="-122"/>
              </a:rPr>
              <a:t>from_template</a:t>
            </a:r>
            <a:r>
              <a:rPr lang="en" altLang="zh-CN" sz="1400">
                <a:solidFill>
                  <a:srgbClr val="000000"/>
                </a:solidFill>
                <a:effectLst/>
                <a:latin typeface="DEJAVU SANS MONO" panose="020B0609030804020204" pitchFamily="49" charset="0"/>
                <a:ea typeface="阿里巴巴普惠体" pitchFamily="18" charset="-122"/>
              </a:rPr>
              <a:t>(</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    </a:t>
            </a:r>
            <a:r>
              <a:rPr lang="en" altLang="zh-CN" sz="1400">
                <a:solidFill>
                  <a:srgbClr val="032F62"/>
                </a:solidFill>
                <a:effectLst/>
                <a:latin typeface="DEJAVU SANS MONO" panose="020B0609030804020204" pitchFamily="49" charset="0"/>
                <a:ea typeface="阿里巴巴普惠体" pitchFamily="18" charset="-122"/>
              </a:rPr>
              <a:t>"</a:t>
            </a:r>
            <a:r>
              <a:rPr lang="zh-CN" altLang="en-US" sz="1400">
                <a:solidFill>
                  <a:srgbClr val="032F62"/>
                </a:solidFill>
                <a:effectLst/>
                <a:latin typeface="DEJAVU SANS MONO" panose="020B0609030804020204" pitchFamily="49" charset="0"/>
                <a:ea typeface="阿里巴巴普惠体" pitchFamily="18" charset="-122"/>
              </a:rPr>
              <a:t>我邻居姓：</a:t>
            </a:r>
            <a:r>
              <a:rPr lang="en-US" altLang="zh-CN" sz="1400">
                <a:solidFill>
                  <a:srgbClr val="032F62"/>
                </a:solidFill>
                <a:effectLst/>
                <a:latin typeface="DEJAVU SANS MONO" panose="020B0609030804020204" pitchFamily="49" charset="0"/>
                <a:ea typeface="阿里巴巴普惠体" pitchFamily="18" charset="-122"/>
              </a:rPr>
              <a:t>{</a:t>
            </a:r>
            <a:r>
              <a:rPr lang="en" altLang="zh-CN" sz="1400">
                <a:solidFill>
                  <a:srgbClr val="032F62"/>
                </a:solidFill>
                <a:effectLst/>
                <a:latin typeface="DEJAVU SANS MONO" panose="020B0609030804020204" pitchFamily="49" charset="0"/>
                <a:ea typeface="阿里巴巴普惠体" pitchFamily="18" charset="-122"/>
              </a:rPr>
              <a:t>lastname}</a:t>
            </a:r>
            <a:r>
              <a:rPr lang="zh-CN" altLang="en" sz="1400">
                <a:solidFill>
                  <a:srgbClr val="032F62"/>
                </a:solidFill>
                <a:effectLst/>
                <a:latin typeface="DEJAVU SANS MONO" panose="020B0609030804020204" pitchFamily="49" charset="0"/>
                <a:ea typeface="阿里巴巴普惠体" pitchFamily="18" charset="-122"/>
              </a:rPr>
              <a:t>，</a:t>
            </a:r>
            <a:r>
              <a:rPr lang="zh-CN" altLang="en-US" sz="1400">
                <a:solidFill>
                  <a:srgbClr val="032F62"/>
                </a:solidFill>
                <a:effectLst/>
                <a:latin typeface="DEJAVU SANS MONO" panose="020B0609030804020204" pitchFamily="49" charset="0"/>
                <a:ea typeface="阿里巴巴普惠体" pitchFamily="18" charset="-122"/>
              </a:rPr>
              <a:t>刚生了</a:t>
            </a:r>
            <a:r>
              <a:rPr lang="en-US" altLang="zh-CN" sz="1400">
                <a:solidFill>
                  <a:srgbClr val="032F62"/>
                </a:solidFill>
                <a:effectLst/>
                <a:latin typeface="DEJAVU SANS MONO" panose="020B0609030804020204" pitchFamily="49" charset="0"/>
                <a:ea typeface="阿里巴巴普惠体" pitchFamily="18" charset="-122"/>
              </a:rPr>
              <a:t>{</a:t>
            </a:r>
            <a:r>
              <a:rPr lang="en" altLang="zh-CN" sz="1400">
                <a:solidFill>
                  <a:srgbClr val="032F62"/>
                </a:solidFill>
                <a:effectLst/>
                <a:latin typeface="DEJAVU SANS MONO" panose="020B0609030804020204" pitchFamily="49" charset="0"/>
                <a:ea typeface="阿里巴巴普惠体" pitchFamily="18" charset="-122"/>
              </a:rPr>
              <a:t>gender}</a:t>
            </a:r>
            <a:r>
              <a:rPr lang="zh-CN" altLang="en" sz="1400">
                <a:solidFill>
                  <a:srgbClr val="032F62"/>
                </a:solidFill>
                <a:effectLst/>
                <a:latin typeface="DEJAVU SANS MONO" panose="020B0609030804020204" pitchFamily="49" charset="0"/>
                <a:ea typeface="阿里巴巴普惠体" pitchFamily="18" charset="-122"/>
              </a:rPr>
              <a:t>，</a:t>
            </a:r>
            <a:r>
              <a:rPr lang="zh-CN" altLang="en-US" sz="1400">
                <a:solidFill>
                  <a:srgbClr val="032F62"/>
                </a:solidFill>
                <a:effectLst/>
                <a:latin typeface="DEJAVU SANS MONO" panose="020B0609030804020204" pitchFamily="49" charset="0"/>
                <a:ea typeface="阿里巴巴普惠体" pitchFamily="18" charset="-122"/>
              </a:rPr>
              <a:t>请起名，</a:t>
            </a:r>
            <a:r>
              <a:rPr lang="zh-CN" altLang="en-US" sz="1400">
                <a:solidFill>
                  <a:srgbClr val="032F62"/>
                </a:solidFill>
                <a:effectLst/>
                <a:highlight>
                  <a:srgbClr val="F2D093"/>
                </a:highlight>
                <a:latin typeface="DEJAVU SANS MONO" panose="020B0609030804020204" pitchFamily="49" charset="0"/>
                <a:ea typeface="阿里巴巴普惠体" pitchFamily="18" charset="-122"/>
              </a:rPr>
              <a:t>仅告知我名字，不要额外信息</a:t>
            </a:r>
            <a:r>
              <a:rPr lang="en-US" altLang="zh-CN" sz="1400">
                <a:solidFill>
                  <a:srgbClr val="032F62"/>
                </a:solidFill>
                <a:effectLst/>
                <a:latin typeface="DEJAVU SANS MONO" panose="020B0609030804020204" pitchFamily="49" charset="0"/>
                <a:ea typeface="阿里巴巴普惠体" pitchFamily="18" charset="-122"/>
              </a:rPr>
              <a:t>"</a:t>
            </a:r>
            <a:br>
              <a:rPr lang="en-US" altLang="zh-CN" sz="1400">
                <a:solidFill>
                  <a:srgbClr val="032F62"/>
                </a:solidFill>
                <a:effectLst/>
                <a:latin typeface="DEJAVU SANS MONO" panose="020B0609030804020204" pitchFamily="49" charset="0"/>
                <a:ea typeface="阿里巴巴普惠体" pitchFamily="18" charset="-122"/>
              </a:rPr>
            </a:br>
            <a:r>
              <a:rPr lang="en-US" altLang="zh-CN" sz="1400">
                <a:solidFill>
                  <a:srgbClr val="000000"/>
                </a:solidFill>
                <a:effectLst/>
                <a:latin typeface="DEJAVU SANS MONO" panose="020B0609030804020204" pitchFamily="49" charset="0"/>
                <a:ea typeface="阿里巴巴普惠体" pitchFamily="18" charset="-122"/>
              </a:rPr>
              <a:t>)</a:t>
            </a:r>
            <a:br>
              <a:rPr lang="en-US" altLang="zh-CN" sz="1400">
                <a:solidFill>
                  <a:srgbClr val="000000"/>
                </a:solidFill>
                <a:effectLst/>
                <a:latin typeface="DEJAVU SANS MONO" panose="020B0609030804020204" pitchFamily="49" charset="0"/>
                <a:ea typeface="阿里巴巴普惠体" pitchFamily="18" charset="-122"/>
              </a:rPr>
            </a:br>
            <a:br>
              <a:rPr lang="en-US"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second_prompt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PromptTemplate.</a:t>
            </a:r>
            <a:r>
              <a:rPr lang="en" altLang="zh-CN" sz="1400">
                <a:solidFill>
                  <a:srgbClr val="6F42C1"/>
                </a:solidFill>
                <a:effectLst/>
                <a:latin typeface="DEJAVU SANS MONO" panose="020B0609030804020204" pitchFamily="49" charset="0"/>
                <a:ea typeface="阿里巴巴普惠体" pitchFamily="18" charset="-122"/>
              </a:rPr>
              <a:t>from_template</a:t>
            </a:r>
            <a:r>
              <a:rPr lang="en" altLang="zh-CN" sz="1400">
                <a:solidFill>
                  <a:srgbClr val="000000"/>
                </a:solidFill>
                <a:effectLst/>
                <a:latin typeface="DEJAVU SANS MONO" panose="020B0609030804020204" pitchFamily="49" charset="0"/>
                <a:ea typeface="阿里巴巴普惠体" pitchFamily="18" charset="-122"/>
              </a:rPr>
              <a:t>(</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    </a:t>
            </a:r>
            <a:r>
              <a:rPr lang="en" altLang="zh-CN" sz="1400">
                <a:solidFill>
                  <a:srgbClr val="032F62"/>
                </a:solidFill>
                <a:effectLst/>
                <a:latin typeface="DEJAVU SANS MONO" panose="020B0609030804020204" pitchFamily="49" charset="0"/>
                <a:ea typeface="阿里巴巴普惠体" pitchFamily="18" charset="-122"/>
              </a:rPr>
              <a:t>"</a:t>
            </a:r>
            <a:r>
              <a:rPr lang="zh-CN" altLang="en-US" sz="1400">
                <a:solidFill>
                  <a:srgbClr val="032F62"/>
                </a:solidFill>
                <a:effectLst/>
                <a:latin typeface="DEJAVU SANS MONO" panose="020B0609030804020204" pitchFamily="49" charset="0"/>
                <a:ea typeface="阿里巴巴普惠体" pitchFamily="18" charset="-122"/>
              </a:rPr>
              <a:t>姓名</a:t>
            </a:r>
            <a:r>
              <a:rPr lang="en-US" altLang="zh-CN" sz="1400">
                <a:solidFill>
                  <a:srgbClr val="032F62"/>
                </a:solidFill>
                <a:effectLst/>
                <a:latin typeface="DEJAVU SANS MONO" panose="020B0609030804020204" pitchFamily="49" charset="0"/>
                <a:ea typeface="阿里巴巴普惠体" pitchFamily="18" charset="-122"/>
              </a:rPr>
              <a:t>{</a:t>
            </a:r>
            <a:r>
              <a:rPr lang="en" altLang="zh-CN" sz="1400">
                <a:solidFill>
                  <a:srgbClr val="032F62"/>
                </a:solidFill>
                <a:effectLst/>
                <a:latin typeface="DEJAVU SANS MONO" panose="020B0609030804020204" pitchFamily="49" charset="0"/>
                <a:ea typeface="阿里巴巴普惠体" pitchFamily="18" charset="-122"/>
              </a:rPr>
              <a:t>name}</a:t>
            </a:r>
            <a:r>
              <a:rPr lang="zh-CN" altLang="en" sz="1400">
                <a:solidFill>
                  <a:srgbClr val="032F62"/>
                </a:solidFill>
                <a:effectLst/>
                <a:latin typeface="DEJAVU SANS MONO" panose="020B0609030804020204" pitchFamily="49" charset="0"/>
                <a:ea typeface="阿里巴巴普惠体" pitchFamily="18" charset="-122"/>
              </a:rPr>
              <a:t>，</a:t>
            </a:r>
            <a:r>
              <a:rPr lang="zh-CN" altLang="en-US" sz="1400">
                <a:solidFill>
                  <a:srgbClr val="032F62"/>
                </a:solidFill>
                <a:effectLst/>
                <a:latin typeface="DEJAVU SANS MONO" panose="020B0609030804020204" pitchFamily="49" charset="0"/>
                <a:ea typeface="阿里巴巴普惠体" pitchFamily="18" charset="-122"/>
              </a:rPr>
              <a:t>请帮我解析含义。</a:t>
            </a:r>
            <a:r>
              <a:rPr lang="en-US" altLang="zh-CN" sz="1400">
                <a:solidFill>
                  <a:srgbClr val="032F62"/>
                </a:solidFill>
                <a:effectLst/>
                <a:latin typeface="DEJAVU SANS MONO" panose="020B0609030804020204" pitchFamily="49" charset="0"/>
                <a:ea typeface="阿里巴巴普惠体" pitchFamily="18" charset="-122"/>
              </a:rPr>
              <a:t>"</a:t>
            </a:r>
            <a:br>
              <a:rPr lang="en-US" altLang="zh-CN" sz="1400">
                <a:solidFill>
                  <a:srgbClr val="032F62"/>
                </a:solidFill>
                <a:effectLst/>
                <a:latin typeface="DEJAVU SANS MONO" panose="020B0609030804020204" pitchFamily="49" charset="0"/>
                <a:ea typeface="阿里巴巴普惠体" pitchFamily="18" charset="-122"/>
              </a:rPr>
            </a:br>
            <a:r>
              <a:rPr lang="en-US" altLang="zh-CN" sz="1400">
                <a:solidFill>
                  <a:srgbClr val="000000"/>
                </a:solidFill>
                <a:effectLst/>
                <a:latin typeface="DEJAVU SANS MONO" panose="020B0609030804020204" pitchFamily="49" charset="0"/>
                <a:ea typeface="阿里巴巴普惠体" pitchFamily="18" charset="-122"/>
              </a:rPr>
              <a:t>)</a:t>
            </a:r>
            <a:br>
              <a:rPr lang="en-US" altLang="zh-CN" sz="1400">
                <a:solidFill>
                  <a:srgbClr val="000000"/>
                </a:solidFill>
                <a:effectLst/>
                <a:latin typeface="DEJAVU SANS MONO" panose="020B0609030804020204" pitchFamily="49" charset="0"/>
                <a:ea typeface="阿里巴巴普惠体" pitchFamily="18" charset="-122"/>
              </a:rPr>
            </a:br>
            <a:br>
              <a:rPr lang="en-US"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chain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first_prompt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model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highlight>
                  <a:srgbClr val="F2D093"/>
                </a:highlight>
                <a:latin typeface="DEJAVU SANS MONO" panose="020B0609030804020204" pitchFamily="49" charset="0"/>
                <a:ea typeface="阿里巴巴普惠体" pitchFamily="18" charset="-122"/>
              </a:rPr>
              <a:t>my_func</a:t>
            </a:r>
            <a:r>
              <a:rPr lang="en" altLang="zh-CN" sz="1400">
                <a:solidFill>
                  <a:srgbClr val="000000"/>
                </a:solidFill>
                <a:effectLst/>
                <a:latin typeface="DEJAVU SANS MONO" panose="020B0609030804020204" pitchFamily="49" charset="0"/>
                <a:ea typeface="阿里巴巴普惠体" pitchFamily="18" charset="-122"/>
              </a:rPr>
              <a:t>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second_prompt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model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str_parser</a:t>
            </a:r>
            <a:br>
              <a:rPr lang="en" altLang="zh-CN" sz="1400">
                <a:solidFill>
                  <a:srgbClr val="000000"/>
                </a:solidFill>
                <a:effectLst/>
                <a:latin typeface="DEJAVU SANS MONO" panose="020B0609030804020204" pitchFamily="49" charset="0"/>
                <a:ea typeface="阿里巴巴普惠体" pitchFamily="18" charset="-122"/>
              </a:rPr>
            </a:b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res</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E36209"/>
                </a:solidFill>
                <a:effectLst/>
                <a:latin typeface="DEJAVU SANS MONO" panose="020B0609030804020204" pitchFamily="49" charset="0"/>
                <a:ea typeface="阿里巴巴普惠体" pitchFamily="18" charset="-122"/>
              </a:rPr>
              <a:t>str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chain.</a:t>
            </a:r>
            <a:r>
              <a:rPr lang="en" altLang="zh-CN" sz="1400">
                <a:solidFill>
                  <a:srgbClr val="6F42C1"/>
                </a:solidFill>
                <a:effectLst/>
                <a:latin typeface="DEJAVU SANS MONO" panose="020B0609030804020204" pitchFamily="49" charset="0"/>
                <a:ea typeface="阿里巴巴普惠体" pitchFamily="18" charset="-122"/>
              </a:rPr>
              <a:t>invoke</a:t>
            </a:r>
            <a:r>
              <a:rPr lang="en" altLang="zh-CN" sz="1400">
                <a:solidFill>
                  <a:srgbClr val="000000"/>
                </a:solidFill>
                <a:effectLst/>
                <a:latin typeface="DEJAVU SANS MONO" panose="020B0609030804020204" pitchFamily="49" charset="0"/>
                <a:ea typeface="阿里巴巴普惠体" pitchFamily="18" charset="-122"/>
              </a:rPr>
              <a:t>({</a:t>
            </a:r>
            <a:r>
              <a:rPr lang="en" altLang="zh-CN" sz="1400">
                <a:solidFill>
                  <a:srgbClr val="032F62"/>
                </a:solidFill>
                <a:effectLst/>
                <a:latin typeface="DEJAVU SANS MONO" panose="020B0609030804020204" pitchFamily="49" charset="0"/>
                <a:ea typeface="阿里巴巴普惠体" pitchFamily="18" charset="-122"/>
              </a:rPr>
              <a:t>"lastname"</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32F62"/>
                </a:solidFill>
                <a:effectLst/>
                <a:latin typeface="DEJAVU SANS MONO" panose="020B0609030804020204" pitchFamily="49" charset="0"/>
                <a:ea typeface="阿里巴巴普惠体" pitchFamily="18" charset="-122"/>
              </a:rPr>
              <a:t>"</a:t>
            </a:r>
            <a:r>
              <a:rPr lang="zh-CN" altLang="en-US" sz="1400">
                <a:solidFill>
                  <a:srgbClr val="032F62"/>
                </a:solidFill>
                <a:effectLst/>
                <a:latin typeface="DEJAVU SANS MONO" panose="020B0609030804020204" pitchFamily="49" charset="0"/>
                <a:ea typeface="阿里巴巴普惠体" pitchFamily="18" charset="-122"/>
              </a:rPr>
              <a:t>张</a:t>
            </a:r>
            <a:r>
              <a:rPr lang="en-US" altLang="zh-CN" sz="1400">
                <a:solidFill>
                  <a:srgbClr val="032F62"/>
                </a:solidFill>
                <a:effectLst/>
                <a:latin typeface="DEJAVU SANS MONO" panose="020B0609030804020204" pitchFamily="49" charset="0"/>
                <a:ea typeface="阿里巴巴普惠体" pitchFamily="18" charset="-122"/>
              </a:rPr>
              <a:t>"</a:t>
            </a:r>
            <a:r>
              <a:rPr lang="en-US" altLang="zh-CN" sz="1400">
                <a:solidFill>
                  <a:srgbClr val="000000"/>
                </a:solidFill>
                <a:effectLst/>
                <a:latin typeface="DEJAVU SANS MONO" panose="020B0609030804020204" pitchFamily="49" charset="0"/>
                <a:ea typeface="阿里巴巴普惠体" pitchFamily="18" charset="-122"/>
              </a:rPr>
              <a:t>, </a:t>
            </a:r>
            <a:r>
              <a:rPr lang="en-US" altLang="zh-CN" sz="1400">
                <a:solidFill>
                  <a:srgbClr val="032F62"/>
                </a:solidFill>
                <a:effectLst/>
                <a:latin typeface="DEJAVU SANS MONO" panose="020B0609030804020204" pitchFamily="49" charset="0"/>
                <a:ea typeface="阿里巴巴普惠体" pitchFamily="18" charset="-122"/>
              </a:rPr>
              <a:t>"</a:t>
            </a:r>
            <a:r>
              <a:rPr lang="en" altLang="zh-CN" sz="1400">
                <a:solidFill>
                  <a:srgbClr val="032F62"/>
                </a:solidFill>
                <a:effectLst/>
                <a:latin typeface="DEJAVU SANS MONO" panose="020B0609030804020204" pitchFamily="49" charset="0"/>
                <a:ea typeface="阿里巴巴普惠体" pitchFamily="18" charset="-122"/>
              </a:rPr>
              <a:t>gender"</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32F62"/>
                </a:solidFill>
                <a:effectLst/>
                <a:latin typeface="DEJAVU SANS MONO" panose="020B0609030804020204" pitchFamily="49" charset="0"/>
                <a:ea typeface="阿里巴巴普惠体" pitchFamily="18" charset="-122"/>
              </a:rPr>
              <a:t>"</a:t>
            </a:r>
            <a:r>
              <a:rPr lang="zh-CN" altLang="en-US" sz="1400">
                <a:solidFill>
                  <a:srgbClr val="032F62"/>
                </a:solidFill>
                <a:effectLst/>
                <a:latin typeface="DEJAVU SANS MONO" panose="020B0609030804020204" pitchFamily="49" charset="0"/>
                <a:ea typeface="阿里巴巴普惠体" pitchFamily="18" charset="-122"/>
              </a:rPr>
              <a:t>女儿</a:t>
            </a:r>
            <a:r>
              <a:rPr lang="en-US" altLang="zh-CN" sz="1400">
                <a:solidFill>
                  <a:srgbClr val="032F62"/>
                </a:solidFill>
                <a:effectLst/>
                <a:latin typeface="DEJAVU SANS MONO" panose="020B0609030804020204" pitchFamily="49" charset="0"/>
                <a:ea typeface="阿里巴巴普惠体" pitchFamily="18" charset="-122"/>
              </a:rPr>
              <a:t>"</a:t>
            </a:r>
            <a:r>
              <a:rPr lang="en-US" altLang="zh-CN" sz="1400">
                <a:solidFill>
                  <a:srgbClr val="000000"/>
                </a:solidFill>
                <a:effectLst/>
                <a:latin typeface="DEJAVU SANS MONO" panose="020B0609030804020204" pitchFamily="49" charset="0"/>
                <a:ea typeface="阿里巴巴普惠体" pitchFamily="18" charset="-122"/>
              </a:rPr>
              <a:t>})</a:t>
            </a:r>
            <a:br>
              <a:rPr lang="en-US"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print(res)</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print(type(res))</a:t>
            </a:r>
          </a:p>
        </p:txBody>
      </p:sp>
    </p:spTree>
    <p:extLst>
      <p:ext uri="{BB962C8B-B14F-4D97-AF65-F5344CB8AC3E}">
        <p14:creationId xmlns:p14="http://schemas.microsoft.com/office/powerpoint/2010/main" val="2286577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F2073-203E-3F01-98C3-44179FE7FDF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6E7958E-F8D4-8B64-0EFB-658AA1C95F95}"/>
              </a:ext>
            </a:extLst>
          </p:cNvPr>
          <p:cNvSpPr>
            <a:spLocks noGrp="1"/>
          </p:cNvSpPr>
          <p:nvPr>
            <p:ph type="body" sz="quarter" idx="10"/>
          </p:nvPr>
        </p:nvSpPr>
        <p:spPr/>
        <p:txBody>
          <a:bodyPr/>
          <a:lstStyle/>
          <a:p>
            <a:r>
              <a:rPr lang="zh-CN" altLang="en-US" dirty="0">
                <a:solidFill>
                  <a:schemeClr val="tx1">
                    <a:lumMod val="85000"/>
                    <a:lumOff val="15000"/>
                  </a:schemeClr>
                </a:solidFill>
              </a:rPr>
              <a:t>函数直接入链</a:t>
            </a:r>
            <a:endParaRPr lang="en-US" altLang="zh-CN" dirty="0">
              <a:solidFill>
                <a:schemeClr val="tx1">
                  <a:lumMod val="85000"/>
                  <a:lumOff val="15000"/>
                </a:schemeClr>
              </a:solidFill>
            </a:endParaRPr>
          </a:p>
        </p:txBody>
      </p:sp>
      <p:pic>
        <p:nvPicPr>
          <p:cNvPr id="5" name="图片 4" descr="图标&#10;&#10;AI 生成的内容可能不正确。">
            <a:extLst>
              <a:ext uri="{FF2B5EF4-FFF2-40B4-BE49-F238E27FC236}">
                <a16:creationId xmlns:a16="http://schemas.microsoft.com/office/drawing/2014/main" id="{942057DA-35BC-383C-260B-B2BA950223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424" y="4293096"/>
            <a:ext cx="2367773" cy="2367773"/>
          </a:xfrm>
          <a:prstGeom prst="rect">
            <a:avLst/>
          </a:prstGeom>
        </p:spPr>
      </p:pic>
      <p:sp>
        <p:nvSpPr>
          <p:cNvPr id="4" name="文本框 3">
            <a:extLst>
              <a:ext uri="{FF2B5EF4-FFF2-40B4-BE49-F238E27FC236}">
                <a16:creationId xmlns:a16="http://schemas.microsoft.com/office/drawing/2014/main" id="{EE18128D-605E-7021-A4ED-0F695ADB91FB}"/>
              </a:ext>
            </a:extLst>
          </p:cNvPr>
          <p:cNvSpPr txBox="1"/>
          <p:nvPr/>
        </p:nvSpPr>
        <p:spPr>
          <a:xfrm>
            <a:off x="407744" y="1052736"/>
            <a:ext cx="10224760" cy="276999"/>
          </a:xfrm>
          <a:prstGeom prst="rect">
            <a:avLst/>
          </a:prstGeom>
          <a:noFill/>
        </p:spPr>
        <p:txBody>
          <a:bodyPr wrap="square">
            <a:spAutoFit/>
          </a:bodyPr>
          <a:lstStyle/>
          <a:p>
            <a:r>
              <a:rPr lang="en" altLang="zh-CN" sz="1200">
                <a:solidFill>
                  <a:srgbClr val="000000"/>
                </a:solidFill>
                <a:effectLst/>
                <a:latin typeface="DEJAVU SANS MONO" panose="020B0609030804020204" pitchFamily="49" charset="0"/>
              </a:rPr>
              <a:t>chain </a:t>
            </a:r>
            <a:r>
              <a:rPr lang="en" altLang="zh-CN" sz="1200">
                <a:solidFill>
                  <a:srgbClr val="B31D28"/>
                </a:solidFill>
                <a:effectLst/>
                <a:latin typeface="DEJAVU SANS MONO" panose="020B0609030804020204" pitchFamily="49" charset="0"/>
              </a:rPr>
              <a:t>= </a:t>
            </a:r>
            <a:r>
              <a:rPr lang="en" altLang="zh-CN" sz="1200">
                <a:solidFill>
                  <a:srgbClr val="000000"/>
                </a:solidFill>
                <a:effectLst/>
                <a:latin typeface="DEJAVU SANS MONO" panose="020B0609030804020204" pitchFamily="49" charset="0"/>
              </a:rPr>
              <a:t>first_prompt </a:t>
            </a:r>
            <a:r>
              <a:rPr lang="en" altLang="zh-CN" sz="1200">
                <a:solidFill>
                  <a:srgbClr val="B31D28"/>
                </a:solidFill>
                <a:effectLst/>
                <a:latin typeface="DEJAVU SANS MONO" panose="020B0609030804020204" pitchFamily="49" charset="0"/>
              </a:rPr>
              <a:t>| </a:t>
            </a:r>
            <a:r>
              <a:rPr lang="en" altLang="zh-CN" sz="1200">
                <a:solidFill>
                  <a:srgbClr val="000000"/>
                </a:solidFill>
                <a:effectLst/>
                <a:latin typeface="DEJAVU SANS MONO" panose="020B0609030804020204" pitchFamily="49" charset="0"/>
              </a:rPr>
              <a:t>model </a:t>
            </a:r>
            <a:r>
              <a:rPr lang="en" altLang="zh-CN" sz="1200">
                <a:solidFill>
                  <a:srgbClr val="B31D28"/>
                </a:solidFill>
                <a:effectLst/>
                <a:latin typeface="DEJAVU SANS MONO" panose="020B0609030804020204" pitchFamily="49" charset="0"/>
              </a:rPr>
              <a:t>| </a:t>
            </a:r>
            <a:r>
              <a:rPr lang="en" altLang="zh-CN" sz="1200">
                <a:solidFill>
                  <a:srgbClr val="000000"/>
                </a:solidFill>
                <a:effectLst/>
                <a:highlight>
                  <a:srgbClr val="F2D093"/>
                </a:highlight>
                <a:latin typeface="DEJAVU SANS MONO" panose="020B0609030804020204" pitchFamily="49" charset="0"/>
              </a:rPr>
              <a:t>(</a:t>
            </a:r>
            <a:r>
              <a:rPr lang="en" altLang="zh-CN" sz="1200">
                <a:solidFill>
                  <a:srgbClr val="D73A49"/>
                </a:solidFill>
                <a:effectLst/>
                <a:highlight>
                  <a:srgbClr val="F2D093"/>
                </a:highlight>
                <a:latin typeface="DEJAVU SANS MONO" panose="020B0609030804020204" pitchFamily="49" charset="0"/>
              </a:rPr>
              <a:t>lambda </a:t>
            </a:r>
            <a:r>
              <a:rPr lang="en" altLang="zh-CN" sz="1200">
                <a:solidFill>
                  <a:srgbClr val="000000"/>
                </a:solidFill>
                <a:effectLst/>
                <a:highlight>
                  <a:srgbClr val="F2D093"/>
                </a:highlight>
                <a:latin typeface="DEJAVU SANS MONO" panose="020B0609030804020204" pitchFamily="49" charset="0"/>
              </a:rPr>
              <a:t>ai_msg</a:t>
            </a:r>
            <a:r>
              <a:rPr lang="en" altLang="zh-CN" sz="1200">
                <a:solidFill>
                  <a:srgbClr val="B31D28"/>
                </a:solidFill>
                <a:effectLst/>
                <a:highlight>
                  <a:srgbClr val="F2D093"/>
                </a:highlight>
                <a:latin typeface="DEJAVU SANS MONO" panose="020B0609030804020204" pitchFamily="49" charset="0"/>
              </a:rPr>
              <a:t>: </a:t>
            </a:r>
            <a:r>
              <a:rPr lang="en" altLang="zh-CN" sz="1200">
                <a:solidFill>
                  <a:srgbClr val="000000"/>
                </a:solidFill>
                <a:effectLst/>
                <a:highlight>
                  <a:srgbClr val="F2D093"/>
                </a:highlight>
                <a:latin typeface="DEJAVU SANS MONO" panose="020B0609030804020204" pitchFamily="49" charset="0"/>
              </a:rPr>
              <a:t>{</a:t>
            </a:r>
            <a:r>
              <a:rPr lang="en" altLang="zh-CN" sz="1200">
                <a:solidFill>
                  <a:srgbClr val="032F62"/>
                </a:solidFill>
                <a:effectLst/>
                <a:highlight>
                  <a:srgbClr val="F2D093"/>
                </a:highlight>
                <a:latin typeface="DEJAVU SANS MONO" panose="020B0609030804020204" pitchFamily="49" charset="0"/>
              </a:rPr>
              <a:t>"name"</a:t>
            </a:r>
            <a:r>
              <a:rPr lang="en" altLang="zh-CN" sz="1200">
                <a:solidFill>
                  <a:srgbClr val="B31D28"/>
                </a:solidFill>
                <a:effectLst/>
                <a:highlight>
                  <a:srgbClr val="F2D093"/>
                </a:highlight>
                <a:latin typeface="DEJAVU SANS MONO" panose="020B0609030804020204" pitchFamily="49" charset="0"/>
              </a:rPr>
              <a:t>: </a:t>
            </a:r>
            <a:r>
              <a:rPr lang="en" altLang="zh-CN" sz="1200">
                <a:solidFill>
                  <a:srgbClr val="000000"/>
                </a:solidFill>
                <a:effectLst/>
                <a:highlight>
                  <a:srgbClr val="F2D093"/>
                </a:highlight>
                <a:latin typeface="DEJAVU SANS MONO" panose="020B0609030804020204" pitchFamily="49" charset="0"/>
              </a:rPr>
              <a:t>ai_msg.content}) </a:t>
            </a:r>
            <a:r>
              <a:rPr lang="en" altLang="zh-CN" sz="1200">
                <a:solidFill>
                  <a:srgbClr val="B31D28"/>
                </a:solidFill>
                <a:effectLst/>
                <a:latin typeface="DEJAVU SANS MONO" panose="020B0609030804020204" pitchFamily="49" charset="0"/>
              </a:rPr>
              <a:t>| </a:t>
            </a:r>
            <a:r>
              <a:rPr lang="en" altLang="zh-CN" sz="1200">
                <a:solidFill>
                  <a:srgbClr val="000000"/>
                </a:solidFill>
                <a:effectLst/>
                <a:latin typeface="DEJAVU SANS MONO" panose="020B0609030804020204" pitchFamily="49" charset="0"/>
              </a:rPr>
              <a:t>second_prompt </a:t>
            </a:r>
            <a:r>
              <a:rPr lang="en" altLang="zh-CN" sz="1200">
                <a:solidFill>
                  <a:srgbClr val="B31D28"/>
                </a:solidFill>
                <a:effectLst/>
                <a:latin typeface="DEJAVU SANS MONO" panose="020B0609030804020204" pitchFamily="49" charset="0"/>
              </a:rPr>
              <a:t>| </a:t>
            </a:r>
            <a:r>
              <a:rPr lang="en" altLang="zh-CN" sz="1200">
                <a:solidFill>
                  <a:srgbClr val="000000"/>
                </a:solidFill>
                <a:effectLst/>
                <a:latin typeface="DEJAVU SANS MONO" panose="020B0609030804020204" pitchFamily="49" charset="0"/>
              </a:rPr>
              <a:t>model </a:t>
            </a:r>
            <a:r>
              <a:rPr lang="en" altLang="zh-CN" sz="1200">
                <a:solidFill>
                  <a:srgbClr val="B31D28"/>
                </a:solidFill>
                <a:effectLst/>
                <a:latin typeface="DEJAVU SANS MONO" panose="020B0609030804020204" pitchFamily="49" charset="0"/>
              </a:rPr>
              <a:t>| </a:t>
            </a:r>
            <a:r>
              <a:rPr lang="en" altLang="zh-CN" sz="1200">
                <a:solidFill>
                  <a:srgbClr val="000000"/>
                </a:solidFill>
                <a:effectLst/>
                <a:latin typeface="DEJAVU SANS MONO" panose="020B0609030804020204" pitchFamily="49" charset="0"/>
              </a:rPr>
              <a:t>str_parser</a:t>
            </a:r>
          </a:p>
        </p:txBody>
      </p:sp>
      <p:sp>
        <p:nvSpPr>
          <p:cNvPr id="6" name="文本框 5">
            <a:extLst>
              <a:ext uri="{FF2B5EF4-FFF2-40B4-BE49-F238E27FC236}">
                <a16:creationId xmlns:a16="http://schemas.microsoft.com/office/drawing/2014/main" id="{6F4E6C9D-40A5-0494-757B-B2DDCAAC3B83}"/>
              </a:ext>
            </a:extLst>
          </p:cNvPr>
          <p:cNvSpPr txBox="1"/>
          <p:nvPr/>
        </p:nvSpPr>
        <p:spPr>
          <a:xfrm>
            <a:off x="407744" y="1447127"/>
            <a:ext cx="9936727" cy="3539430"/>
          </a:xfrm>
          <a:prstGeom prst="rect">
            <a:avLst/>
          </a:prstGeom>
          <a:noFill/>
        </p:spPr>
        <p:txBody>
          <a:bodyPr wrap="square">
            <a:spAutoFit/>
          </a:bodyPr>
          <a:lstStyle/>
          <a:p>
            <a:r>
              <a:rPr lang="zh-CN" altLang="en" sz="1600">
                <a:solidFill>
                  <a:srgbClr val="000000"/>
                </a:solidFill>
                <a:effectLst/>
                <a:latin typeface="DEJAVU SANS MONO" panose="020B0609030804020204" pitchFamily="49" charset="0"/>
              </a:rPr>
              <a:t>跳过</a:t>
            </a:r>
            <a:r>
              <a:rPr lang="en-US" altLang="zh-CN" sz="1600">
                <a:solidFill>
                  <a:srgbClr val="000000"/>
                </a:solidFill>
                <a:effectLst/>
                <a:latin typeface="DEJAVU SANS MONO" panose="020B0609030804020204" pitchFamily="49" charset="0"/>
              </a:rPr>
              <a:t>RunnableLambda</a:t>
            </a:r>
            <a:r>
              <a:rPr lang="zh-CN" altLang="en-US" sz="1600">
                <a:solidFill>
                  <a:srgbClr val="000000"/>
                </a:solidFill>
                <a:effectLst/>
                <a:latin typeface="DEJAVU SANS MONO" panose="020B0609030804020204" pitchFamily="49" charset="0"/>
              </a:rPr>
              <a:t>类，直接让函数加入链也是可以的。</a:t>
            </a:r>
            <a:endParaRPr lang="en-US" altLang="zh-CN" sz="1600">
              <a:solidFill>
                <a:srgbClr val="000000"/>
              </a:solidFill>
              <a:effectLst/>
              <a:latin typeface="DEJAVU SANS MONO" panose="020B0609030804020204" pitchFamily="49" charset="0"/>
            </a:endParaRPr>
          </a:p>
          <a:p>
            <a:r>
              <a:rPr lang="zh-CN" altLang="en-US" sz="1600">
                <a:solidFill>
                  <a:srgbClr val="000000"/>
                </a:solidFill>
                <a:latin typeface="DEJAVU SANS MONO" panose="020B0609030804020204" pitchFamily="49" charset="0"/>
              </a:rPr>
              <a:t>因为</a:t>
            </a:r>
            <a:r>
              <a:rPr lang="en-US" altLang="zh-CN" sz="1600">
                <a:solidFill>
                  <a:srgbClr val="000000"/>
                </a:solidFill>
                <a:latin typeface="DEJAVU SANS MONO" panose="020B0609030804020204" pitchFamily="49" charset="0"/>
              </a:rPr>
              <a:t>Runnable</a:t>
            </a:r>
            <a:r>
              <a:rPr lang="zh-CN" altLang="en-US" sz="1600">
                <a:solidFill>
                  <a:srgbClr val="000000"/>
                </a:solidFill>
                <a:latin typeface="DEJAVU SANS MONO" panose="020B0609030804020204" pitchFamily="49" charset="0"/>
              </a:rPr>
              <a:t>接口类在实现</a:t>
            </a:r>
            <a:r>
              <a:rPr lang="en-US" altLang="zh-CN" sz="1600">
                <a:solidFill>
                  <a:srgbClr val="000000"/>
                </a:solidFill>
                <a:latin typeface="DEJAVU SANS MONO" panose="020B0609030804020204" pitchFamily="49" charset="0"/>
              </a:rPr>
              <a:t>__or__</a:t>
            </a:r>
            <a:r>
              <a:rPr lang="zh-CN" altLang="en-US" sz="1600">
                <a:solidFill>
                  <a:srgbClr val="000000"/>
                </a:solidFill>
                <a:latin typeface="DEJAVU SANS MONO" panose="020B0609030804020204" pitchFamily="49" charset="0"/>
              </a:rPr>
              <a:t>的时候，支持</a:t>
            </a:r>
            <a:r>
              <a:rPr lang="en-US" altLang="zh-CN" sz="1600">
                <a:solidFill>
                  <a:srgbClr val="000000"/>
                </a:solidFill>
                <a:latin typeface="DEJAVU SANS MONO" panose="020B0609030804020204" pitchFamily="49" charset="0"/>
              </a:rPr>
              <a:t>Callable</a:t>
            </a:r>
            <a:r>
              <a:rPr lang="zh-CN" altLang="en-US" sz="1600">
                <a:solidFill>
                  <a:srgbClr val="000000"/>
                </a:solidFill>
                <a:latin typeface="DEJAVU SANS MONO" panose="020B0609030804020204" pitchFamily="49" charset="0"/>
              </a:rPr>
              <a:t>接口的实例。</a:t>
            </a:r>
            <a:endParaRPr lang="en-US" altLang="zh-CN" sz="1600">
              <a:solidFill>
                <a:srgbClr val="000000"/>
              </a:solidFill>
              <a:latin typeface="DEJAVU SANS MONO" panose="020B0609030804020204" pitchFamily="49" charset="0"/>
            </a:endParaRPr>
          </a:p>
          <a:p>
            <a:pPr marL="285750" indent="-285750">
              <a:buFont typeface="Arial" panose="020B0604020202020204" pitchFamily="34" charset="0"/>
              <a:buChar char="•"/>
            </a:pPr>
            <a:r>
              <a:rPr lang="zh-CN" altLang="en-US" sz="1600">
                <a:solidFill>
                  <a:srgbClr val="000000"/>
                </a:solidFill>
                <a:effectLst/>
                <a:latin typeface="DEJAVU SANS MONO" panose="020B0609030804020204" pitchFamily="49" charset="0"/>
              </a:rPr>
              <a:t>函数就是</a:t>
            </a:r>
            <a:r>
              <a:rPr lang="en-US" altLang="zh-CN" sz="1600">
                <a:solidFill>
                  <a:srgbClr val="000000"/>
                </a:solidFill>
                <a:effectLst/>
                <a:latin typeface="DEJAVU SANS MONO" panose="020B0609030804020204" pitchFamily="49" charset="0"/>
              </a:rPr>
              <a:t>Callable</a:t>
            </a:r>
            <a:r>
              <a:rPr lang="zh-CN" altLang="en-US" sz="1600">
                <a:solidFill>
                  <a:srgbClr val="000000"/>
                </a:solidFill>
                <a:effectLst/>
                <a:latin typeface="DEJAVU SANS MONO" panose="020B0609030804020204" pitchFamily="49" charset="0"/>
              </a:rPr>
              <a:t>接口的实例</a:t>
            </a:r>
            <a:endParaRPr lang="en-US" altLang="zh-CN" sz="1600">
              <a:solidFill>
                <a:srgbClr val="000000"/>
              </a:solidFill>
              <a:effectLst/>
              <a:latin typeface="DEJAVU SANS MONO" panose="020B0609030804020204" pitchFamily="49" charset="0"/>
            </a:endParaRPr>
          </a:p>
          <a:p>
            <a:endParaRPr lang="en" altLang="zh-CN" sz="1600">
              <a:solidFill>
                <a:srgbClr val="000000"/>
              </a:solidFill>
              <a:effectLst/>
              <a:latin typeface="DEJAVU SANS MONO" panose="020B0609030804020204" pitchFamily="49" charset="0"/>
            </a:endParaRPr>
          </a:p>
          <a:p>
            <a:endParaRPr lang="en" altLang="zh-CN" sz="1600">
              <a:solidFill>
                <a:srgbClr val="000000"/>
              </a:solidFill>
              <a:latin typeface="DEJAVU SANS MONO" panose="020B0609030804020204" pitchFamily="49" charset="0"/>
            </a:endParaRPr>
          </a:p>
          <a:p>
            <a:endParaRPr lang="en" altLang="zh-CN" sz="1600">
              <a:solidFill>
                <a:srgbClr val="000000"/>
              </a:solidFill>
              <a:effectLst/>
              <a:latin typeface="DEJAVU SANS MONO" panose="020B0609030804020204" pitchFamily="49" charset="0"/>
            </a:endParaRPr>
          </a:p>
          <a:p>
            <a:endParaRPr lang="en" altLang="zh-CN" sz="1600">
              <a:solidFill>
                <a:srgbClr val="000000"/>
              </a:solidFill>
              <a:latin typeface="DEJAVU SANS MONO" panose="020B0609030804020204" pitchFamily="49" charset="0"/>
            </a:endParaRPr>
          </a:p>
          <a:p>
            <a:endParaRPr lang="en" altLang="zh-CN" sz="1600">
              <a:solidFill>
                <a:srgbClr val="000000"/>
              </a:solidFill>
              <a:effectLst/>
              <a:latin typeface="DEJAVU SANS MONO" panose="020B0609030804020204" pitchFamily="49" charset="0"/>
            </a:endParaRPr>
          </a:p>
          <a:p>
            <a:endParaRPr lang="en" altLang="zh-CN" sz="1600">
              <a:solidFill>
                <a:srgbClr val="000000"/>
              </a:solidFill>
              <a:latin typeface="DEJAVU SANS MONO" panose="020B0609030804020204" pitchFamily="49" charset="0"/>
            </a:endParaRPr>
          </a:p>
          <a:p>
            <a:endParaRPr lang="en" altLang="zh-CN" sz="1600">
              <a:solidFill>
                <a:srgbClr val="000000"/>
              </a:solidFill>
              <a:effectLst/>
              <a:latin typeface="DEJAVU SANS MONO" panose="020B0609030804020204" pitchFamily="49" charset="0"/>
            </a:endParaRPr>
          </a:p>
          <a:p>
            <a:endParaRPr lang="en" altLang="zh-CN" sz="1600">
              <a:solidFill>
                <a:srgbClr val="000000"/>
              </a:solidFill>
              <a:latin typeface="DEJAVU SANS MONO" panose="020B0609030804020204" pitchFamily="49" charset="0"/>
            </a:endParaRPr>
          </a:p>
          <a:p>
            <a:endParaRPr lang="en" altLang="zh-CN" sz="1600">
              <a:solidFill>
                <a:srgbClr val="000000"/>
              </a:solidFill>
              <a:latin typeface="DEJAVU SANS MONO" panose="020B0609030804020204" pitchFamily="49" charset="0"/>
            </a:endParaRPr>
          </a:p>
          <a:p>
            <a:r>
              <a:rPr lang="zh-CN" altLang="en" sz="1600">
                <a:solidFill>
                  <a:srgbClr val="000000"/>
                </a:solidFill>
                <a:latin typeface="DEJAVU SANS MONO" panose="020B0609030804020204" pitchFamily="49" charset="0"/>
              </a:rPr>
              <a:t>如</a:t>
            </a:r>
            <a:r>
              <a:rPr lang="zh-CN" altLang="en-US" sz="1600">
                <a:solidFill>
                  <a:srgbClr val="000000"/>
                </a:solidFill>
                <a:latin typeface="DEJAVU SANS MONO" panose="020B0609030804020204" pitchFamily="49" charset="0"/>
              </a:rPr>
              <a:t>上代码示例，</a:t>
            </a:r>
            <a:r>
              <a:rPr lang="en-US" altLang="zh-CN" sz="1600">
                <a:solidFill>
                  <a:srgbClr val="000000"/>
                </a:solidFill>
                <a:latin typeface="DEJAVU SANS MONO" panose="020B0609030804020204" pitchFamily="49" charset="0"/>
              </a:rPr>
              <a:t>|</a:t>
            </a:r>
            <a:r>
              <a:rPr lang="zh-CN" altLang="en-US" sz="1600">
                <a:solidFill>
                  <a:srgbClr val="000000"/>
                </a:solidFill>
                <a:latin typeface="DEJAVU SANS MONO" panose="020B0609030804020204" pitchFamily="49" charset="0"/>
              </a:rPr>
              <a:t>符号（底层是调用</a:t>
            </a:r>
            <a:r>
              <a:rPr lang="en-US" altLang="zh-CN" sz="1600">
                <a:solidFill>
                  <a:srgbClr val="000000"/>
                </a:solidFill>
                <a:latin typeface="DEJAVU SANS MONO" panose="020B0609030804020204" pitchFamily="49" charset="0"/>
              </a:rPr>
              <a:t>__or__</a:t>
            </a:r>
            <a:r>
              <a:rPr lang="zh-CN" altLang="en-US" sz="1600">
                <a:solidFill>
                  <a:srgbClr val="000000"/>
                </a:solidFill>
                <a:latin typeface="DEJAVU SANS MONO" panose="020B0609030804020204" pitchFamily="49" charset="0"/>
              </a:rPr>
              <a:t>）组链，是支持函数加入的。</a:t>
            </a:r>
            <a:endParaRPr lang="en-US" altLang="zh-CN" sz="1600">
              <a:solidFill>
                <a:srgbClr val="000000"/>
              </a:solidFill>
              <a:latin typeface="DEJAVU SANS MONO" panose="020B0609030804020204" pitchFamily="49" charset="0"/>
            </a:endParaRPr>
          </a:p>
          <a:p>
            <a:r>
              <a:rPr lang="zh-CN" altLang="en-US" sz="1600">
                <a:solidFill>
                  <a:srgbClr val="000000"/>
                </a:solidFill>
                <a:effectLst/>
                <a:latin typeface="DEJAVU SANS MONO" panose="020B0609030804020204" pitchFamily="49" charset="0"/>
              </a:rPr>
              <a:t>其本质是将函数</a:t>
            </a:r>
            <a:r>
              <a:rPr lang="zh-CN" altLang="en-US" sz="1600">
                <a:solidFill>
                  <a:srgbClr val="C00000"/>
                </a:solidFill>
                <a:effectLst/>
                <a:latin typeface="DEJAVU SANS MONO" panose="020B0609030804020204" pitchFamily="49" charset="0"/>
              </a:rPr>
              <a:t>自动转换为</a:t>
            </a:r>
            <a:r>
              <a:rPr lang="en-US" altLang="zh-CN" sz="1600">
                <a:solidFill>
                  <a:srgbClr val="C00000"/>
                </a:solidFill>
                <a:effectLst/>
                <a:latin typeface="DEJAVU SANS MONO" panose="020B0609030804020204" pitchFamily="49" charset="0"/>
              </a:rPr>
              <a:t>RunnableLambda</a:t>
            </a:r>
            <a:endParaRPr lang="en" altLang="zh-CN" sz="1600">
              <a:solidFill>
                <a:srgbClr val="C00000"/>
              </a:solidFill>
              <a:effectLst/>
              <a:latin typeface="DEJAVU SANS MONO" panose="020B0609030804020204" pitchFamily="49" charset="0"/>
            </a:endParaRPr>
          </a:p>
        </p:txBody>
      </p:sp>
      <p:sp>
        <p:nvSpPr>
          <p:cNvPr id="8" name="文本框 7">
            <a:extLst>
              <a:ext uri="{FF2B5EF4-FFF2-40B4-BE49-F238E27FC236}">
                <a16:creationId xmlns:a16="http://schemas.microsoft.com/office/drawing/2014/main" id="{84FF76D3-EE9D-720C-483C-5D0FEA1E77E1}"/>
              </a:ext>
            </a:extLst>
          </p:cNvPr>
          <p:cNvSpPr txBox="1"/>
          <p:nvPr/>
        </p:nvSpPr>
        <p:spPr>
          <a:xfrm>
            <a:off x="407744" y="2432012"/>
            <a:ext cx="6336328"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 altLang="zh-CN" sz="1200">
                <a:solidFill>
                  <a:srgbClr val="D73A49"/>
                </a:solidFill>
                <a:effectLst/>
                <a:latin typeface="Consolas" panose="020B0609020204030204" pitchFamily="49" charset="0"/>
                <a:cs typeface="Consolas" panose="020B0609020204030204" pitchFamily="49" charset="0"/>
              </a:rPr>
              <a:t>def </a:t>
            </a:r>
            <a:r>
              <a:rPr lang="en" altLang="zh-CN" sz="1200">
                <a:solidFill>
                  <a:srgbClr val="6F42C1"/>
                </a:solidFill>
                <a:effectLst/>
                <a:latin typeface="Consolas" panose="020B0609020204030204" pitchFamily="49" charset="0"/>
                <a:cs typeface="Consolas" panose="020B0609020204030204" pitchFamily="49" charset="0"/>
              </a:rPr>
              <a:t>__or__</a:t>
            </a:r>
            <a:r>
              <a:rPr lang="en" altLang="zh-CN" sz="1200">
                <a:solidFill>
                  <a:srgbClr val="000000"/>
                </a:solidFill>
                <a:effectLst/>
                <a:latin typeface="Consolas" panose="020B0609020204030204" pitchFamily="49" charset="0"/>
                <a:cs typeface="Consolas" panose="020B0609020204030204" pitchFamily="49" charset="0"/>
              </a:rPr>
              <a:t>(</a:t>
            </a:r>
            <a:br>
              <a:rPr lang="en" altLang="zh-CN" sz="1200">
                <a:solidFill>
                  <a:srgbClr val="000000"/>
                </a:solidFill>
                <a:effectLst/>
                <a:latin typeface="Consolas" panose="020B0609020204030204" pitchFamily="49" charset="0"/>
                <a:cs typeface="Consolas" panose="020B0609020204030204" pitchFamily="49" charset="0"/>
              </a:rPr>
            </a:br>
            <a:r>
              <a:rPr lang="en" altLang="zh-CN" sz="1200">
                <a:solidFill>
                  <a:srgbClr val="000000"/>
                </a:solidFill>
                <a:effectLst/>
                <a:latin typeface="Consolas" panose="020B0609020204030204" pitchFamily="49" charset="0"/>
                <a:cs typeface="Consolas" panose="020B0609020204030204" pitchFamily="49" charset="0"/>
              </a:rPr>
              <a:t>    self,</a:t>
            </a:r>
            <a:br>
              <a:rPr lang="en" altLang="zh-CN" sz="1200">
                <a:solidFill>
                  <a:srgbClr val="000000"/>
                </a:solidFill>
                <a:effectLst/>
                <a:latin typeface="Consolas" panose="020B0609020204030204" pitchFamily="49" charset="0"/>
                <a:cs typeface="Consolas" panose="020B0609020204030204" pitchFamily="49" charset="0"/>
              </a:rPr>
            </a:br>
            <a:r>
              <a:rPr lang="en" altLang="zh-CN" sz="1200">
                <a:solidFill>
                  <a:srgbClr val="000000"/>
                </a:solidFill>
                <a:effectLst/>
                <a:latin typeface="Consolas" panose="020B0609020204030204" pitchFamily="49" charset="0"/>
                <a:cs typeface="Consolas" panose="020B0609020204030204" pitchFamily="49" charset="0"/>
              </a:rPr>
              <a:t>    </a:t>
            </a:r>
            <a:r>
              <a:rPr lang="en" altLang="zh-CN" sz="1200">
                <a:solidFill>
                  <a:srgbClr val="E16227"/>
                </a:solidFill>
                <a:effectLst/>
                <a:latin typeface="Consolas" panose="020B0609020204030204" pitchFamily="49" charset="0"/>
                <a:cs typeface="Consolas" panose="020B0609020204030204" pitchFamily="49" charset="0"/>
              </a:rPr>
              <a:t>other</a:t>
            </a:r>
            <a:r>
              <a:rPr lang="en" altLang="zh-CN" sz="1200">
                <a:solidFill>
                  <a:srgbClr val="B31D28"/>
                </a:solidFill>
                <a:effectLst/>
                <a:latin typeface="Consolas" panose="020B0609020204030204" pitchFamily="49" charset="0"/>
                <a:cs typeface="Consolas" panose="020B0609020204030204" pitchFamily="49" charset="0"/>
              </a:rPr>
              <a:t>: </a:t>
            </a:r>
            <a:r>
              <a:rPr lang="en" altLang="zh-CN" sz="1200">
                <a:solidFill>
                  <a:srgbClr val="E36209"/>
                </a:solidFill>
                <a:effectLst/>
                <a:latin typeface="Consolas" panose="020B0609020204030204" pitchFamily="49" charset="0"/>
                <a:cs typeface="Consolas" panose="020B0609020204030204" pitchFamily="49" charset="0"/>
              </a:rPr>
              <a:t>Runnable[Any, Other]</a:t>
            </a:r>
            <a:br>
              <a:rPr lang="en" altLang="zh-CN" sz="1200">
                <a:solidFill>
                  <a:srgbClr val="E36209"/>
                </a:solidFill>
                <a:effectLst/>
                <a:latin typeface="Consolas" panose="020B0609020204030204" pitchFamily="49" charset="0"/>
                <a:cs typeface="Consolas" panose="020B0609020204030204" pitchFamily="49" charset="0"/>
              </a:rPr>
            </a:br>
            <a:r>
              <a:rPr lang="en" altLang="zh-CN" sz="1200">
                <a:solidFill>
                  <a:srgbClr val="E36209"/>
                </a:solidFill>
                <a:effectLst/>
                <a:latin typeface="Consolas" panose="020B0609020204030204" pitchFamily="49" charset="0"/>
                <a:cs typeface="Consolas" panose="020B0609020204030204" pitchFamily="49" charset="0"/>
              </a:rPr>
              <a:t>    | </a:t>
            </a:r>
            <a:r>
              <a:rPr lang="en" altLang="zh-CN" sz="1200">
                <a:solidFill>
                  <a:srgbClr val="E36209"/>
                </a:solidFill>
                <a:effectLst/>
                <a:highlight>
                  <a:srgbClr val="F2D093"/>
                </a:highlight>
                <a:latin typeface="Consolas" panose="020B0609020204030204" pitchFamily="49" charset="0"/>
                <a:cs typeface="Consolas" panose="020B0609020204030204" pitchFamily="49" charset="0"/>
              </a:rPr>
              <a:t>Callable</a:t>
            </a:r>
            <a:r>
              <a:rPr lang="en" altLang="zh-CN" sz="1200">
                <a:solidFill>
                  <a:srgbClr val="E36209"/>
                </a:solidFill>
                <a:effectLst/>
                <a:latin typeface="Consolas" panose="020B0609020204030204" pitchFamily="49" charset="0"/>
                <a:cs typeface="Consolas" panose="020B0609020204030204" pitchFamily="49" charset="0"/>
              </a:rPr>
              <a:t>[[Iterator[Any]], Iterator[Other]]</a:t>
            </a:r>
            <a:br>
              <a:rPr lang="en" altLang="zh-CN" sz="1200">
                <a:solidFill>
                  <a:srgbClr val="E36209"/>
                </a:solidFill>
                <a:effectLst/>
                <a:latin typeface="Consolas" panose="020B0609020204030204" pitchFamily="49" charset="0"/>
                <a:cs typeface="Consolas" panose="020B0609020204030204" pitchFamily="49" charset="0"/>
              </a:rPr>
            </a:br>
            <a:r>
              <a:rPr lang="en" altLang="zh-CN" sz="1200">
                <a:solidFill>
                  <a:srgbClr val="E36209"/>
                </a:solidFill>
                <a:effectLst/>
                <a:latin typeface="Consolas" panose="020B0609020204030204" pitchFamily="49" charset="0"/>
                <a:cs typeface="Consolas" panose="020B0609020204030204" pitchFamily="49" charset="0"/>
              </a:rPr>
              <a:t>    | </a:t>
            </a:r>
            <a:r>
              <a:rPr lang="en" altLang="zh-CN" sz="1200">
                <a:solidFill>
                  <a:srgbClr val="E36209"/>
                </a:solidFill>
                <a:effectLst/>
                <a:highlight>
                  <a:srgbClr val="F2D093"/>
                </a:highlight>
                <a:latin typeface="Consolas" panose="020B0609020204030204" pitchFamily="49" charset="0"/>
                <a:cs typeface="Consolas" panose="020B0609020204030204" pitchFamily="49" charset="0"/>
              </a:rPr>
              <a:t>Callable</a:t>
            </a:r>
            <a:r>
              <a:rPr lang="en" altLang="zh-CN" sz="1200">
                <a:solidFill>
                  <a:srgbClr val="E36209"/>
                </a:solidFill>
                <a:effectLst/>
                <a:latin typeface="Consolas" panose="020B0609020204030204" pitchFamily="49" charset="0"/>
                <a:cs typeface="Consolas" panose="020B0609020204030204" pitchFamily="49" charset="0"/>
              </a:rPr>
              <a:t>[[AsyncIterator[Any]], AsyncIterator[Other]]</a:t>
            </a:r>
            <a:br>
              <a:rPr lang="en" altLang="zh-CN" sz="1200">
                <a:solidFill>
                  <a:srgbClr val="E36209"/>
                </a:solidFill>
                <a:effectLst/>
                <a:latin typeface="Consolas" panose="020B0609020204030204" pitchFamily="49" charset="0"/>
                <a:cs typeface="Consolas" panose="020B0609020204030204" pitchFamily="49" charset="0"/>
              </a:rPr>
            </a:br>
            <a:r>
              <a:rPr lang="en" altLang="zh-CN" sz="1200">
                <a:solidFill>
                  <a:srgbClr val="E36209"/>
                </a:solidFill>
                <a:effectLst/>
                <a:latin typeface="Consolas" panose="020B0609020204030204" pitchFamily="49" charset="0"/>
                <a:cs typeface="Consolas" panose="020B0609020204030204" pitchFamily="49" charset="0"/>
              </a:rPr>
              <a:t>    | </a:t>
            </a:r>
            <a:r>
              <a:rPr lang="en" altLang="zh-CN" sz="1200">
                <a:solidFill>
                  <a:srgbClr val="E36209"/>
                </a:solidFill>
                <a:effectLst/>
                <a:highlight>
                  <a:srgbClr val="F2D093"/>
                </a:highlight>
                <a:latin typeface="Consolas" panose="020B0609020204030204" pitchFamily="49" charset="0"/>
                <a:cs typeface="Consolas" panose="020B0609020204030204" pitchFamily="49" charset="0"/>
              </a:rPr>
              <a:t>Callable</a:t>
            </a:r>
            <a:r>
              <a:rPr lang="en" altLang="zh-CN" sz="1200">
                <a:solidFill>
                  <a:srgbClr val="E36209"/>
                </a:solidFill>
                <a:effectLst/>
                <a:latin typeface="Consolas" panose="020B0609020204030204" pitchFamily="49" charset="0"/>
                <a:cs typeface="Consolas" panose="020B0609020204030204" pitchFamily="49" charset="0"/>
              </a:rPr>
              <a:t>[[Any], Other]</a:t>
            </a:r>
            <a:br>
              <a:rPr lang="en" altLang="zh-CN" sz="1200">
                <a:solidFill>
                  <a:srgbClr val="E36209"/>
                </a:solidFill>
                <a:effectLst/>
                <a:latin typeface="Consolas" panose="020B0609020204030204" pitchFamily="49" charset="0"/>
                <a:cs typeface="Consolas" panose="020B0609020204030204" pitchFamily="49" charset="0"/>
              </a:rPr>
            </a:br>
            <a:r>
              <a:rPr lang="en" altLang="zh-CN" sz="1200">
                <a:solidFill>
                  <a:srgbClr val="E36209"/>
                </a:solidFill>
                <a:effectLst/>
                <a:latin typeface="Consolas" panose="020B0609020204030204" pitchFamily="49" charset="0"/>
                <a:cs typeface="Consolas" panose="020B0609020204030204" pitchFamily="49" charset="0"/>
              </a:rPr>
              <a:t>    | Mapping[str, Runnable[Any, Other] | Callable[[Any], Other] | Any]</a:t>
            </a:r>
            <a:r>
              <a:rPr lang="en" altLang="zh-CN" sz="1200">
                <a:solidFill>
                  <a:srgbClr val="000000"/>
                </a:solidFill>
                <a:effectLst/>
                <a:latin typeface="Consolas" panose="020B0609020204030204" pitchFamily="49" charset="0"/>
                <a:cs typeface="Consolas" panose="020B0609020204030204" pitchFamily="49" charset="0"/>
              </a:rPr>
              <a:t>,</a:t>
            </a:r>
            <a:br>
              <a:rPr lang="en" altLang="zh-CN" sz="1200">
                <a:solidFill>
                  <a:srgbClr val="000000"/>
                </a:solidFill>
                <a:effectLst/>
                <a:latin typeface="Consolas" panose="020B0609020204030204" pitchFamily="49" charset="0"/>
                <a:cs typeface="Consolas" panose="020B0609020204030204" pitchFamily="49" charset="0"/>
              </a:rPr>
            </a:br>
            <a:r>
              <a:rPr lang="en" altLang="zh-CN" sz="1200">
                <a:solidFill>
                  <a:srgbClr val="000000"/>
                </a:solidFill>
                <a:effectLst/>
                <a:latin typeface="Consolas" panose="020B0609020204030204" pitchFamily="49" charset="0"/>
                <a:cs typeface="Consolas" panose="020B0609020204030204" pitchFamily="49" charset="0"/>
              </a:rPr>
              <a:t>) -&gt; </a:t>
            </a:r>
            <a:r>
              <a:rPr lang="en" altLang="zh-CN" sz="1200">
                <a:solidFill>
                  <a:srgbClr val="E36209"/>
                </a:solidFill>
                <a:effectLst/>
                <a:latin typeface="Consolas" panose="020B0609020204030204" pitchFamily="49" charset="0"/>
                <a:cs typeface="Consolas" panose="020B0609020204030204" pitchFamily="49" charset="0"/>
              </a:rPr>
              <a:t>RunnableSerializable[Input, Other]</a:t>
            </a:r>
            <a:r>
              <a:rPr lang="en" altLang="zh-CN" sz="1200">
                <a:solidFill>
                  <a:srgbClr val="B31D28"/>
                </a:solidFill>
                <a:effectLst/>
                <a:latin typeface="Consolas" panose="020B0609020204030204" pitchFamily="49" charset="0"/>
                <a:cs typeface="Consolas" panose="020B0609020204030204" pitchFamily="49" charset="0"/>
              </a:rPr>
              <a:t>:</a:t>
            </a:r>
            <a:endParaRPr lang="en" altLang="zh-CN" sz="120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959951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A5C51-3236-7DF9-8139-8A82FD0835E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F8C438E-4FF0-B3C3-463C-241DDA87593C}"/>
              </a:ext>
            </a:extLst>
          </p:cNvPr>
          <p:cNvSpPr>
            <a:spLocks noGrp="1"/>
          </p:cNvSpPr>
          <p:nvPr>
            <p:ph type="body" sz="quarter" idx="10"/>
          </p:nvPr>
        </p:nvSpPr>
        <p:spPr>
          <a:xfrm>
            <a:off x="5265090" y="1736725"/>
            <a:ext cx="6231510" cy="3384550"/>
          </a:xfrm>
        </p:spPr>
        <p:txBody>
          <a:bodyPr/>
          <a:lstStyle/>
          <a:p>
            <a:pPr marL="0" indent="0">
              <a:buNone/>
            </a:pPr>
            <a:r>
              <a:rPr lang="zh-CN" altLang="en-US">
                <a:solidFill>
                  <a:schemeClr val="tx1">
                    <a:lumMod val="85000"/>
                    <a:lumOff val="15000"/>
                  </a:schemeClr>
                </a:solidFill>
                <a:latin typeface="DEJAVU SANS MONO" panose="020B0609030804020204" pitchFamily="49" charset="0"/>
              </a:rPr>
              <a:t>如果像要在链中加入自定义函数，可以选择：</a:t>
            </a:r>
            <a:endParaRPr lang="en-US" altLang="zh-CN">
              <a:solidFill>
                <a:schemeClr val="tx1">
                  <a:lumMod val="85000"/>
                  <a:lumOff val="15000"/>
                </a:schemeClr>
              </a:solidFill>
              <a:latin typeface="DEJAVU SANS MONO" panose="020B0609030804020204" pitchFamily="49" charset="0"/>
            </a:endParaRPr>
          </a:p>
          <a:p>
            <a:r>
              <a:rPr lang="zh-CN" altLang="en-US">
                <a:solidFill>
                  <a:schemeClr val="tx1">
                    <a:lumMod val="85000"/>
                    <a:lumOff val="15000"/>
                  </a:schemeClr>
                </a:solidFill>
                <a:latin typeface="DEJAVU SANS MONO" panose="020B0609030804020204" pitchFamily="49" charset="0"/>
              </a:rPr>
              <a:t>将函数封装入</a:t>
            </a:r>
            <a:r>
              <a:rPr lang="en-US" altLang="zh-CN">
                <a:solidFill>
                  <a:schemeClr val="tx1">
                    <a:lumMod val="85000"/>
                    <a:lumOff val="15000"/>
                  </a:schemeClr>
                </a:solidFill>
                <a:latin typeface="DEJAVU SANS MONO" panose="020B0609030804020204" pitchFamily="49" charset="0"/>
              </a:rPr>
              <a:t>RunnableLambda</a:t>
            </a:r>
            <a:r>
              <a:rPr lang="zh-CN" altLang="en-US">
                <a:solidFill>
                  <a:schemeClr val="tx1">
                    <a:lumMod val="85000"/>
                    <a:lumOff val="15000"/>
                  </a:schemeClr>
                </a:solidFill>
                <a:latin typeface="DEJAVU SANS MONO" panose="020B0609030804020204" pitchFamily="49" charset="0"/>
              </a:rPr>
              <a:t>类对象，其是</a:t>
            </a:r>
            <a:r>
              <a:rPr lang="en-US" altLang="zh-CN">
                <a:solidFill>
                  <a:schemeClr val="tx1">
                    <a:lumMod val="85000"/>
                    <a:lumOff val="15000"/>
                  </a:schemeClr>
                </a:solidFill>
                <a:latin typeface="DEJAVU SANS MONO" panose="020B0609030804020204" pitchFamily="49" charset="0"/>
              </a:rPr>
              <a:t>Runnable</a:t>
            </a:r>
            <a:r>
              <a:rPr lang="zh-CN" altLang="en-US">
                <a:solidFill>
                  <a:schemeClr val="tx1">
                    <a:lumMod val="85000"/>
                    <a:lumOff val="15000"/>
                  </a:schemeClr>
                </a:solidFill>
                <a:latin typeface="DEJAVU SANS MONO" panose="020B0609030804020204" pitchFamily="49" charset="0"/>
              </a:rPr>
              <a:t>接口实例，可以直接入链</a:t>
            </a:r>
            <a:endParaRPr lang="en-US" altLang="zh-CN">
              <a:solidFill>
                <a:schemeClr val="tx1">
                  <a:lumMod val="85000"/>
                  <a:lumOff val="15000"/>
                </a:schemeClr>
              </a:solidFill>
              <a:latin typeface="DEJAVU SANS MONO" panose="020B0609030804020204" pitchFamily="49" charset="0"/>
            </a:endParaRPr>
          </a:p>
          <a:p>
            <a:r>
              <a:rPr lang="zh-CN" altLang="en-US">
                <a:solidFill>
                  <a:schemeClr val="tx1">
                    <a:lumMod val="85000"/>
                    <a:lumOff val="15000"/>
                  </a:schemeClr>
                </a:solidFill>
                <a:latin typeface="DEJAVU SANS MONO" panose="020B0609030804020204" pitchFamily="49" charset="0"/>
              </a:rPr>
              <a:t>直接将函数入链，函数会自动转换为</a:t>
            </a:r>
            <a:r>
              <a:rPr lang="en-US" altLang="zh-CN">
                <a:solidFill>
                  <a:schemeClr val="tx1">
                    <a:lumMod val="85000"/>
                    <a:lumOff val="15000"/>
                  </a:schemeClr>
                </a:solidFill>
                <a:latin typeface="DEJAVU SANS MONO" panose="020B0609030804020204" pitchFamily="49" charset="0"/>
              </a:rPr>
              <a:t>RunnableLambda</a:t>
            </a:r>
            <a:r>
              <a:rPr lang="zh-CN" altLang="en-US">
                <a:solidFill>
                  <a:schemeClr val="tx1">
                    <a:lumMod val="85000"/>
                    <a:lumOff val="15000"/>
                  </a:schemeClr>
                </a:solidFill>
                <a:latin typeface="DEJAVU SANS MONO" panose="020B0609030804020204" pitchFamily="49" charset="0"/>
              </a:rPr>
              <a:t>对象</a:t>
            </a:r>
            <a:endParaRPr lang="en-US" altLang="zh-CN">
              <a:solidFill>
                <a:schemeClr val="tx1">
                  <a:lumMod val="85000"/>
                  <a:lumOff val="15000"/>
                </a:schemeClr>
              </a:solidFill>
              <a:latin typeface="DEJAVU SANS MONO" panose="020B0609030804020204" pitchFamily="49" charset="0"/>
            </a:endParaRPr>
          </a:p>
        </p:txBody>
      </p:sp>
    </p:spTree>
    <p:extLst>
      <p:ext uri="{BB962C8B-B14F-4D97-AF65-F5344CB8AC3E}">
        <p14:creationId xmlns:p14="http://schemas.microsoft.com/office/powerpoint/2010/main" val="2698271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Memory </a:t>
            </a:r>
            <a:r>
              <a:rPr lang="en-US" sz="2400" dirty="0" err="1">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临时会话</a:t>
            </a:r>
            <a:r>
              <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记忆</a:t>
            </a:r>
            <a:endPar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a:p>
            <a:r>
              <a:rPr lang="en-US" altLang="zh-CN" sz="12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InMemoryChatMessageHistory</a:t>
            </a:r>
            <a:endParaRPr lang="zh-CN" altLang="en-US" sz="12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22189FE8-9BAB-1CBD-FF6B-B874CD9F81A5}"/>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4031B9D2-4265-C79C-2D8F-4DAFD6F523BE}"/>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chemeClr val="tx1">
                    <a:lumMod val="85000"/>
                    <a:lumOff val="15000"/>
                  </a:schemeClr>
                </a:solidFill>
              </a:rPr>
              <a:t>临时记忆</a:t>
            </a:r>
            <a:endParaRPr lang="en-US" altLang="zh-CN" dirty="0">
              <a:solidFill>
                <a:schemeClr val="tx1">
                  <a:lumMod val="85000"/>
                  <a:lumOff val="15000"/>
                </a:schemeClr>
              </a:solidFill>
            </a:endParaRPr>
          </a:p>
        </p:txBody>
      </p:sp>
      <p:sp>
        <p:nvSpPr>
          <p:cNvPr id="3" name="文本占位符 2"/>
          <p:cNvSpPr>
            <a:spLocks noGrp="1"/>
          </p:cNvSpPr>
          <p:nvPr>
            <p:ph type="body" sz="quarter" idx="11"/>
          </p:nvPr>
        </p:nvSpPr>
        <p:spPr>
          <a:xfrm>
            <a:off x="479425" y="1124585"/>
            <a:ext cx="11385550" cy="1705610"/>
          </a:xfrm>
        </p:spPr>
        <p:txBody>
          <a:bodyPr/>
          <a:lstStyle/>
          <a:p>
            <a:pPr>
              <a:buFont typeface="Arial" panose="020B0604020202090204" pitchFamily="34" charset="0"/>
            </a:pPr>
            <a:r>
              <a:rPr lang="zh-CN" altLang="en-US" sz="1600" dirty="0">
                <a:solidFill>
                  <a:schemeClr val="tx1">
                    <a:lumMod val="85000"/>
                    <a:lumOff val="15000"/>
                  </a:schemeClr>
                </a:solidFill>
              </a:rPr>
              <a:t>如果想要封装历史记录，除了自行维护历史消息外，也可以借助</a:t>
            </a:r>
            <a:r>
              <a:rPr lang="en-US" altLang="zh-CN" sz="1600" dirty="0">
                <a:solidFill>
                  <a:schemeClr val="tx1">
                    <a:lumMod val="85000"/>
                    <a:lumOff val="15000"/>
                  </a:schemeClr>
                </a:solidFill>
              </a:rPr>
              <a:t>LangChain</a:t>
            </a:r>
            <a:r>
              <a:rPr lang="zh-CN" altLang="en-US" sz="1600" dirty="0">
                <a:solidFill>
                  <a:schemeClr val="tx1">
                    <a:lumMod val="85000"/>
                    <a:lumOff val="15000"/>
                  </a:schemeClr>
                </a:solidFill>
              </a:rPr>
              <a:t>内置的历史记录附加功能。</a:t>
            </a:r>
          </a:p>
          <a:p>
            <a:pPr>
              <a:buFont typeface="Arial" panose="020B0604020202090204" pitchFamily="34" charset="0"/>
            </a:pPr>
            <a:r>
              <a:rPr lang="en-US" altLang="zh-CN" sz="1600" dirty="0">
                <a:solidFill>
                  <a:schemeClr val="tx1">
                    <a:lumMod val="85000"/>
                    <a:lumOff val="15000"/>
                  </a:schemeClr>
                </a:solidFill>
              </a:rPr>
              <a:t>LangChain</a:t>
            </a:r>
            <a:r>
              <a:rPr lang="zh-CN" altLang="en-US" sz="1600" dirty="0">
                <a:solidFill>
                  <a:schemeClr val="tx1">
                    <a:lumMod val="85000"/>
                    <a:lumOff val="15000"/>
                  </a:schemeClr>
                </a:solidFill>
              </a:rPr>
              <a:t>提供了</a:t>
            </a:r>
            <a:r>
              <a:rPr lang="en-US" altLang="zh-CN" sz="1600" dirty="0">
                <a:solidFill>
                  <a:schemeClr val="tx1">
                    <a:lumMod val="85000"/>
                    <a:lumOff val="15000"/>
                  </a:schemeClr>
                </a:solidFill>
              </a:rPr>
              <a:t>History</a:t>
            </a:r>
            <a:r>
              <a:rPr lang="zh-CN" altLang="en-US" sz="1600" dirty="0">
                <a:solidFill>
                  <a:schemeClr val="tx1">
                    <a:lumMod val="85000"/>
                    <a:lumOff val="15000"/>
                  </a:schemeClr>
                </a:solidFill>
              </a:rPr>
              <a:t>功能，帮助模型在有历史记忆的情况下回答。</a:t>
            </a:r>
            <a:endParaRPr lang="en-US" altLang="zh-CN" sz="1600" dirty="0">
              <a:solidFill>
                <a:schemeClr val="tx1">
                  <a:lumMod val="85000"/>
                  <a:lumOff val="15000"/>
                </a:schemeClr>
              </a:solidFill>
            </a:endParaRPr>
          </a:p>
          <a:p>
            <a:pPr marL="285750" indent="-285750">
              <a:buFont typeface="Arial" panose="020B0604020202020204" pitchFamily="34" charset="0"/>
              <a:buChar char="•"/>
            </a:pPr>
            <a:r>
              <a:rPr lang="zh-CN" altLang="en-US" sz="1600" dirty="0">
                <a:solidFill>
                  <a:schemeClr val="tx1">
                    <a:lumMod val="85000"/>
                    <a:lumOff val="15000"/>
                  </a:schemeClr>
                </a:solidFill>
              </a:rPr>
              <a:t>基于</a:t>
            </a:r>
            <a:r>
              <a:rPr lang="en-US" altLang="zh-CN" sz="1600" dirty="0" err="1">
                <a:solidFill>
                  <a:schemeClr val="tx1">
                    <a:lumMod val="85000"/>
                    <a:lumOff val="15000"/>
                  </a:schemeClr>
                </a:solidFill>
              </a:rPr>
              <a:t>RunnableWithMessageHistory</a:t>
            </a:r>
            <a:r>
              <a:rPr lang="zh-CN" altLang="en-US" sz="1600" dirty="0" err="1">
                <a:solidFill>
                  <a:schemeClr val="tx1">
                    <a:lumMod val="85000"/>
                    <a:lumOff val="15000"/>
                  </a:schemeClr>
                </a:solidFill>
              </a:rPr>
              <a:t>在原有链的基础上创建带有历史记录功能的新链（新</a:t>
            </a:r>
            <a:r>
              <a:rPr lang="en-US" altLang="zh-CN" sz="1600" dirty="0" err="1">
                <a:solidFill>
                  <a:schemeClr val="tx1">
                    <a:lumMod val="85000"/>
                    <a:lumOff val="15000"/>
                  </a:schemeClr>
                </a:solidFill>
              </a:rPr>
              <a:t>Runnable</a:t>
            </a:r>
            <a:r>
              <a:rPr lang="zh-CN" altLang="en-US" sz="1600" dirty="0" err="1">
                <a:solidFill>
                  <a:schemeClr val="tx1">
                    <a:lumMod val="85000"/>
                    <a:lumOff val="15000"/>
                  </a:schemeClr>
                </a:solidFill>
              </a:rPr>
              <a:t>实例）</a:t>
            </a:r>
            <a:endParaRPr lang="en-US" altLang="zh-CN" sz="1600" dirty="0">
              <a:solidFill>
                <a:schemeClr val="tx1">
                  <a:lumMod val="85000"/>
                  <a:lumOff val="15000"/>
                </a:schemeClr>
              </a:solidFill>
            </a:endParaRPr>
          </a:p>
          <a:p>
            <a:pPr marL="285750" indent="-285750">
              <a:buFont typeface="Arial" panose="020B0604020202020204" pitchFamily="34" charset="0"/>
              <a:buChar char="•"/>
            </a:pPr>
            <a:r>
              <a:rPr lang="zh-CN" altLang="en-US" sz="1600" dirty="0">
                <a:solidFill>
                  <a:schemeClr val="tx1">
                    <a:lumMod val="85000"/>
                    <a:lumOff val="15000"/>
                  </a:schemeClr>
                </a:solidFill>
              </a:rPr>
              <a:t>基于</a:t>
            </a:r>
            <a:r>
              <a:rPr lang="en-US" altLang="zh-CN" sz="1600" dirty="0" err="1">
                <a:solidFill>
                  <a:schemeClr val="tx1">
                    <a:lumMod val="85000"/>
                    <a:lumOff val="15000"/>
                  </a:schemeClr>
                </a:solidFill>
              </a:rPr>
              <a:t>InMemoryChatMessageHistory</a:t>
            </a:r>
            <a:r>
              <a:rPr lang="zh-CN" altLang="en-US" sz="1600" dirty="0">
                <a:solidFill>
                  <a:schemeClr val="tx1">
                    <a:lumMod val="85000"/>
                    <a:lumOff val="15000"/>
                  </a:schemeClr>
                </a:solidFill>
              </a:rPr>
              <a:t>为历史记录提供内存存储（临时用）</a:t>
            </a:r>
            <a:endParaRPr lang="en-US" altLang="zh-CN" sz="1600" dirty="0">
              <a:solidFill>
                <a:schemeClr val="tx1">
                  <a:lumMod val="85000"/>
                  <a:lumOff val="15000"/>
                </a:schemeClr>
              </a:solidFill>
            </a:endParaRPr>
          </a:p>
          <a:p>
            <a:pPr marL="285750" indent="-285750">
              <a:buFont typeface="Arial" panose="020B0604020202020204" pitchFamily="34" charset="0"/>
              <a:buChar char="•"/>
            </a:pPr>
            <a:endParaRPr lang="en-US" altLang="zh-CN" sz="1600" dirty="0">
              <a:solidFill>
                <a:schemeClr val="tx1">
                  <a:lumMod val="85000"/>
                  <a:lumOff val="15000"/>
                </a:schemeClr>
              </a:solidFill>
            </a:endParaRPr>
          </a:p>
          <a:p>
            <a:pPr marL="285750" indent="-285750">
              <a:buFont typeface="Arial" panose="020B0604020202020204" pitchFamily="34" charset="0"/>
              <a:buChar char="•"/>
            </a:pPr>
            <a:endParaRPr lang="zh-CN" altLang="en-US" sz="1600" dirty="0">
              <a:solidFill>
                <a:schemeClr val="tx1">
                  <a:lumMod val="85000"/>
                  <a:lumOff val="15000"/>
                </a:schemeClr>
              </a:solidFill>
            </a:endParaRPr>
          </a:p>
          <a:p>
            <a:pPr>
              <a:buFont typeface="Arial" panose="020B0604020202090204" pitchFamily="34" charset="0"/>
            </a:pPr>
            <a:endParaRPr lang="en-US" altLang="zh-CN" sz="1600" dirty="0">
              <a:solidFill>
                <a:schemeClr val="tx1">
                  <a:lumMod val="85000"/>
                  <a:lumOff val="15000"/>
                </a:schemeClr>
              </a:solidFill>
            </a:endParaRPr>
          </a:p>
        </p:txBody>
      </p:sp>
      <p:sp>
        <p:nvSpPr>
          <p:cNvPr id="5" name="文本框 4">
            <a:extLst>
              <a:ext uri="{FF2B5EF4-FFF2-40B4-BE49-F238E27FC236}">
                <a16:creationId xmlns:a16="http://schemas.microsoft.com/office/drawing/2014/main" id="{62F615B2-FC55-5EAF-4F1D-2D180415A809}"/>
              </a:ext>
            </a:extLst>
          </p:cNvPr>
          <p:cNvSpPr txBox="1"/>
          <p:nvPr/>
        </p:nvSpPr>
        <p:spPr>
          <a:xfrm>
            <a:off x="479424" y="2808333"/>
            <a:ext cx="6552679" cy="161582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 altLang="zh-CN" sz="1100">
                <a:solidFill>
                  <a:srgbClr val="D73A49"/>
                </a:solidFill>
                <a:effectLst/>
                <a:latin typeface="DEJAVU SANS MONO" panose="020B0609030804020204" pitchFamily="49" charset="0"/>
                <a:ea typeface="阿里巴巴普惠体" pitchFamily="18" charset="-122"/>
              </a:rPr>
              <a:t>from </a:t>
            </a:r>
            <a:r>
              <a:rPr lang="en" altLang="zh-CN" sz="1100">
                <a:solidFill>
                  <a:srgbClr val="000000"/>
                </a:solidFill>
                <a:effectLst/>
                <a:latin typeface="DEJAVU SANS MONO" panose="020B0609030804020204" pitchFamily="49" charset="0"/>
                <a:ea typeface="阿里巴巴普惠体" pitchFamily="18" charset="-122"/>
              </a:rPr>
              <a:t>langchain_core.runnables.history </a:t>
            </a:r>
            <a:r>
              <a:rPr lang="en" altLang="zh-CN" sz="1100">
                <a:solidFill>
                  <a:srgbClr val="D73A49"/>
                </a:solidFill>
                <a:effectLst/>
                <a:latin typeface="DEJAVU SANS MONO" panose="020B0609030804020204" pitchFamily="49" charset="0"/>
                <a:ea typeface="阿里巴巴普惠体" pitchFamily="18" charset="-122"/>
              </a:rPr>
              <a:t>import </a:t>
            </a:r>
            <a:r>
              <a:rPr lang="en" altLang="zh-CN" sz="1100">
                <a:solidFill>
                  <a:srgbClr val="000000"/>
                </a:solidFill>
                <a:effectLst/>
                <a:latin typeface="DEJAVU SANS MONO" panose="020B0609030804020204" pitchFamily="49" charset="0"/>
                <a:ea typeface="阿里巴巴普惠体" pitchFamily="18" charset="-122"/>
              </a:rPr>
              <a:t>RunnableWithMessageHistory</a:t>
            </a:r>
            <a:br>
              <a:rPr lang="en" altLang="zh-CN" sz="1100">
                <a:solidFill>
                  <a:srgbClr val="000000"/>
                </a:solidFill>
                <a:effectLst/>
                <a:latin typeface="DEJAVU SANS MONO" panose="020B0609030804020204" pitchFamily="49" charset="0"/>
                <a:ea typeface="阿里巴巴普惠体" pitchFamily="18" charset="-122"/>
              </a:rPr>
            </a:br>
            <a:br>
              <a:rPr lang="en" altLang="zh-CN" sz="1100">
                <a:solidFill>
                  <a:srgbClr val="000000"/>
                </a:solidFill>
                <a:effectLst/>
                <a:latin typeface="DEJAVU SANS MONO" panose="020B0609030804020204" pitchFamily="49" charset="0"/>
                <a:ea typeface="阿里巴巴普惠体" pitchFamily="18" charset="-122"/>
              </a:rPr>
            </a:b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通过</a:t>
            </a:r>
            <a:r>
              <a:rPr lang="en" altLang="zh-CN" sz="1100">
                <a:solidFill>
                  <a:srgbClr val="969896"/>
                </a:solidFill>
                <a:effectLst/>
                <a:latin typeface="DEJAVU SANS MONO" panose="020B0609030804020204" pitchFamily="49" charset="0"/>
                <a:ea typeface="阿里巴巴普惠体" pitchFamily="18" charset="-122"/>
              </a:rPr>
              <a:t>RunnableWithMessageHistory</a:t>
            </a:r>
            <a:r>
              <a:rPr lang="zh-CN" altLang="en-US" sz="1100">
                <a:solidFill>
                  <a:srgbClr val="969896"/>
                </a:solidFill>
                <a:effectLst/>
                <a:latin typeface="DEJAVU SANS MONO" panose="020B0609030804020204" pitchFamily="49" charset="0"/>
                <a:ea typeface="阿里巴巴普惠体" pitchFamily="18" charset="-122"/>
              </a:rPr>
              <a:t>获取一个新的带有历史记录功能的</a:t>
            </a:r>
            <a:r>
              <a:rPr lang="en" altLang="zh-CN" sz="1100">
                <a:solidFill>
                  <a:srgbClr val="969896"/>
                </a:solidFill>
                <a:effectLst/>
                <a:latin typeface="DEJAVU SANS MONO" panose="020B0609030804020204" pitchFamily="49" charset="0"/>
                <a:ea typeface="阿里巴巴普惠体" pitchFamily="18" charset="-122"/>
              </a:rPr>
              <a:t>chain</a:t>
            </a:r>
            <a:br>
              <a:rPr lang="en" altLang="zh-CN" sz="1100">
                <a:solidFill>
                  <a:srgbClr val="969896"/>
                </a:solidFill>
                <a:effectLst/>
                <a:latin typeface="DEJAVU SANS MONO" panose="020B0609030804020204" pitchFamily="49" charset="0"/>
                <a:ea typeface="阿里巴巴普惠体" pitchFamily="18" charset="-122"/>
              </a:rPr>
            </a:br>
            <a:r>
              <a:rPr lang="en" altLang="zh-CN" sz="1100">
                <a:solidFill>
                  <a:srgbClr val="000000"/>
                </a:solidFill>
                <a:effectLst/>
                <a:latin typeface="DEJAVU SANS MONO" panose="020B0609030804020204" pitchFamily="49" charset="0"/>
                <a:ea typeface="阿里巴巴普惠体" pitchFamily="18" charset="-122"/>
              </a:rPr>
              <a:t>conversation_chain </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RunnableWithMessageHistory(</a:t>
            </a:r>
            <a:br>
              <a:rPr lang="en" altLang="zh-CN" sz="1100">
                <a:solidFill>
                  <a:srgbClr val="000000"/>
                </a:solidFill>
                <a:effectLst/>
                <a:latin typeface="DEJAVU SANS MONO" panose="020B0609030804020204" pitchFamily="49" charset="0"/>
                <a:ea typeface="阿里巴巴普惠体" pitchFamily="18" charset="-122"/>
              </a:rPr>
            </a:br>
            <a:r>
              <a:rPr lang="en"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D73A49"/>
                </a:solidFill>
                <a:latin typeface="DEJAVU SANS MONO" panose="020B0609030804020204" pitchFamily="49" charset="0"/>
                <a:ea typeface="阿里巴巴普惠体" pitchFamily="18" charset="-122"/>
              </a:rPr>
              <a:t>so</a:t>
            </a:r>
            <a:r>
              <a:rPr lang="en" altLang="zh-CN" sz="1100">
                <a:solidFill>
                  <a:srgbClr val="D73A49"/>
                </a:solidFill>
                <a:effectLst/>
                <a:latin typeface="DEJAVU SANS MONO" panose="020B0609030804020204" pitchFamily="49" charset="0"/>
                <a:ea typeface="阿里巴巴普惠体" pitchFamily="18" charset="-122"/>
              </a:rPr>
              <a:t>me_chain</a:t>
            </a:r>
            <a:r>
              <a:rPr lang="en"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被附加历史消息的</a:t>
            </a:r>
            <a:r>
              <a:rPr lang="en" altLang="zh-CN" sz="1100">
                <a:solidFill>
                  <a:srgbClr val="969896"/>
                </a:solidFill>
                <a:effectLst/>
                <a:latin typeface="DEJAVU SANS MONO" panose="020B0609030804020204" pitchFamily="49" charset="0"/>
                <a:ea typeface="阿里巴巴普惠体" pitchFamily="18" charset="-122"/>
              </a:rPr>
              <a:t>Runnable</a:t>
            </a:r>
            <a:r>
              <a:rPr lang="zh-CN" altLang="en" sz="1100">
                <a:solidFill>
                  <a:srgbClr val="969896"/>
                </a:solidFill>
                <a:effectLst/>
                <a:latin typeface="DEJAVU SANS MONO" panose="020B0609030804020204" pitchFamily="49" charset="0"/>
                <a:ea typeface="阿里巴巴普惠体" pitchFamily="18" charset="-122"/>
              </a:rPr>
              <a:t>，</a:t>
            </a:r>
            <a:r>
              <a:rPr lang="zh-CN" altLang="en-US" sz="1100">
                <a:solidFill>
                  <a:srgbClr val="969896"/>
                </a:solidFill>
                <a:effectLst/>
                <a:latin typeface="DEJAVU SANS MONO" panose="020B0609030804020204" pitchFamily="49" charset="0"/>
                <a:ea typeface="阿里巴巴普惠体" pitchFamily="18" charset="-122"/>
              </a:rPr>
              <a:t>通常是</a:t>
            </a:r>
            <a:r>
              <a:rPr lang="en" altLang="zh-CN" sz="1100">
                <a:solidFill>
                  <a:srgbClr val="969896"/>
                </a:solidFill>
                <a:effectLst/>
                <a:latin typeface="DEJAVU SANS MONO" panose="020B0609030804020204" pitchFamily="49" charset="0"/>
                <a:ea typeface="阿里巴巴普惠体" pitchFamily="18" charset="-122"/>
              </a:rPr>
              <a:t>chain</a:t>
            </a:r>
            <a:br>
              <a:rPr lang="en" altLang="zh-CN" sz="1100">
                <a:solidFill>
                  <a:srgbClr val="969896"/>
                </a:solidFill>
                <a:effectLst/>
                <a:latin typeface="DEJAVU SANS MONO" panose="020B0609030804020204" pitchFamily="49" charset="0"/>
                <a:ea typeface="阿里巴巴普惠体" pitchFamily="18" charset="-122"/>
              </a:rPr>
            </a:br>
            <a:r>
              <a:rPr lang="en" altLang="zh-CN" sz="1100">
                <a:solidFill>
                  <a:srgbClr val="969896"/>
                </a:solidFill>
                <a:effectLst/>
                <a:latin typeface="DEJAVU SANS MONO" panose="020B0609030804020204" pitchFamily="49" charset="0"/>
                <a:ea typeface="阿里巴巴普惠体" pitchFamily="18" charset="-122"/>
              </a:rPr>
              <a:t>    </a:t>
            </a:r>
            <a:r>
              <a:rPr lang="en" altLang="zh-CN" sz="1100">
                <a:solidFill>
                  <a:srgbClr val="D73A49"/>
                </a:solidFill>
                <a:effectLst/>
                <a:latin typeface="DEJAVU SANS MONO" panose="020B0609030804020204" pitchFamily="49" charset="0"/>
                <a:ea typeface="阿里巴巴普惠体" pitchFamily="18" charset="-122"/>
              </a:rPr>
              <a:t>None</a:t>
            </a:r>
            <a:r>
              <a:rPr lang="en"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获取指定会话</a:t>
            </a:r>
            <a:r>
              <a:rPr lang="en-US" altLang="zh-CN" sz="1100">
                <a:solidFill>
                  <a:srgbClr val="969896"/>
                </a:solidFill>
                <a:effectLst/>
                <a:latin typeface="DEJAVU SANS MONO" panose="020B0609030804020204" pitchFamily="49" charset="0"/>
                <a:ea typeface="阿里巴巴普惠体" pitchFamily="18" charset="-122"/>
              </a:rPr>
              <a:t>ID</a:t>
            </a:r>
            <a:r>
              <a:rPr lang="zh-CN" altLang="en-US" sz="1100">
                <a:solidFill>
                  <a:srgbClr val="969896"/>
                </a:solidFill>
                <a:effectLst/>
                <a:latin typeface="DEJAVU SANS MONO" panose="020B0609030804020204" pitchFamily="49" charset="0"/>
                <a:ea typeface="阿里巴巴普惠体" pitchFamily="18" charset="-122"/>
              </a:rPr>
              <a:t>的历史会话的函数</a:t>
            </a:r>
            <a:br>
              <a:rPr lang="zh-CN" altLang="en-US" sz="1100">
                <a:solidFill>
                  <a:srgbClr val="969896"/>
                </a:solidFill>
                <a:effectLst/>
                <a:latin typeface="DEJAVU SANS MONO" panose="020B0609030804020204" pitchFamily="49" charset="0"/>
                <a:ea typeface="阿里巴巴普惠体" pitchFamily="18" charset="-122"/>
              </a:rPr>
            </a:br>
            <a:r>
              <a:rPr lang="zh-CN" altLang="en-US" sz="1100">
                <a:solidFill>
                  <a:srgbClr val="969896"/>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input_messages_key</a:t>
            </a:r>
            <a:r>
              <a:rPr lang="en" altLang="zh-CN" sz="1100">
                <a:solidFill>
                  <a:srgbClr val="B31D28"/>
                </a:solidFill>
                <a:effectLst/>
                <a:latin typeface="DEJAVU SANS MONO" panose="020B0609030804020204" pitchFamily="49" charset="0"/>
                <a:ea typeface="阿里巴巴普惠体" pitchFamily="18" charset="-122"/>
              </a:rPr>
              <a:t>=</a:t>
            </a:r>
            <a:r>
              <a:rPr lang="en" altLang="zh-CN" sz="1100">
                <a:solidFill>
                  <a:srgbClr val="032F62"/>
                </a:solidFill>
                <a:effectLst/>
                <a:latin typeface="DEJAVU SANS MONO" panose="020B0609030804020204" pitchFamily="49" charset="0"/>
                <a:ea typeface="阿里巴巴普惠体" pitchFamily="18" charset="-122"/>
              </a:rPr>
              <a:t>"input"</a:t>
            </a:r>
            <a:r>
              <a:rPr lang="en"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声明用户输入消息在模板中的占位符</a:t>
            </a:r>
            <a:br>
              <a:rPr lang="zh-CN" altLang="en-US" sz="1100">
                <a:solidFill>
                  <a:srgbClr val="969896"/>
                </a:solidFill>
                <a:effectLst/>
                <a:latin typeface="DEJAVU SANS MONO" panose="020B0609030804020204" pitchFamily="49" charset="0"/>
                <a:ea typeface="阿里巴巴普惠体" pitchFamily="18" charset="-122"/>
              </a:rPr>
            </a:br>
            <a:r>
              <a:rPr lang="zh-CN" altLang="en-US" sz="1100">
                <a:solidFill>
                  <a:srgbClr val="969896"/>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history_messages_key</a:t>
            </a:r>
            <a:r>
              <a:rPr lang="en" altLang="zh-CN" sz="1100">
                <a:solidFill>
                  <a:srgbClr val="B31D28"/>
                </a:solidFill>
                <a:effectLst/>
                <a:latin typeface="DEJAVU SANS MONO" panose="020B0609030804020204" pitchFamily="49" charset="0"/>
                <a:ea typeface="阿里巴巴普惠体" pitchFamily="18" charset="-122"/>
              </a:rPr>
              <a:t>=</a:t>
            </a:r>
            <a:r>
              <a:rPr lang="en" altLang="zh-CN" sz="1100">
                <a:solidFill>
                  <a:srgbClr val="032F62"/>
                </a:solidFill>
                <a:effectLst/>
                <a:latin typeface="DEJAVU SANS MONO" panose="020B0609030804020204" pitchFamily="49" charset="0"/>
                <a:ea typeface="阿里巴巴普惠体" pitchFamily="18" charset="-122"/>
              </a:rPr>
              <a:t>"chat_history"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声明历史消息在模板中的占位符</a:t>
            </a:r>
            <a:br>
              <a:rPr lang="zh-CN" altLang="en-US" sz="1100">
                <a:solidFill>
                  <a:srgbClr val="969896"/>
                </a:solidFill>
                <a:effectLst/>
                <a:latin typeface="DEJAVU SANS MONO" panose="020B0609030804020204" pitchFamily="49" charset="0"/>
                <a:ea typeface="阿里巴巴普惠体" pitchFamily="18" charset="-122"/>
              </a:rPr>
            </a:br>
            <a:r>
              <a:rPr lang="en-US" altLang="zh-CN" sz="1100">
                <a:solidFill>
                  <a:srgbClr val="000000"/>
                </a:solidFill>
                <a:effectLst/>
                <a:latin typeface="DEJAVU SANS MONO" panose="020B0609030804020204" pitchFamily="49" charset="0"/>
                <a:ea typeface="阿里巴巴普惠体" pitchFamily="18" charset="-122"/>
              </a:rPr>
              <a:t>)</a:t>
            </a:r>
          </a:p>
        </p:txBody>
      </p:sp>
      <p:sp>
        <p:nvSpPr>
          <p:cNvPr id="8" name="文本框 7">
            <a:extLst>
              <a:ext uri="{FF2B5EF4-FFF2-40B4-BE49-F238E27FC236}">
                <a16:creationId xmlns:a16="http://schemas.microsoft.com/office/drawing/2014/main" id="{5DE460A0-840A-286E-2EFF-F4D525E13357}"/>
              </a:ext>
            </a:extLst>
          </p:cNvPr>
          <p:cNvSpPr txBox="1"/>
          <p:nvPr/>
        </p:nvSpPr>
        <p:spPr>
          <a:xfrm>
            <a:off x="479425" y="4513943"/>
            <a:ext cx="6552680" cy="195438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获取指定会话</a:t>
            </a:r>
            <a:r>
              <a:rPr lang="en" altLang="zh-CN" sz="1100">
                <a:solidFill>
                  <a:srgbClr val="969896"/>
                </a:solidFill>
                <a:effectLst/>
                <a:latin typeface="DEJAVU SANS MONO" panose="020B0609030804020204" pitchFamily="49" charset="0"/>
                <a:ea typeface="阿里巴巴普惠体" pitchFamily="18" charset="-122"/>
              </a:rPr>
              <a:t>ID</a:t>
            </a:r>
            <a:r>
              <a:rPr lang="zh-CN" altLang="en-US" sz="1100">
                <a:solidFill>
                  <a:srgbClr val="969896"/>
                </a:solidFill>
                <a:effectLst/>
                <a:latin typeface="DEJAVU SANS MONO" panose="020B0609030804020204" pitchFamily="49" charset="0"/>
                <a:ea typeface="阿里巴巴普惠体" pitchFamily="18" charset="-122"/>
              </a:rPr>
              <a:t>的历史会话记录函数</a:t>
            </a:r>
            <a:br>
              <a:rPr lang="zh-CN" altLang="en-US" sz="1100">
                <a:solidFill>
                  <a:srgbClr val="969896"/>
                </a:solidFill>
                <a:effectLst/>
                <a:latin typeface="DEJAVU SANS MONO" panose="020B0609030804020204" pitchFamily="49" charset="0"/>
                <a:ea typeface="阿里巴巴普惠体" pitchFamily="18" charset="-122"/>
              </a:rPr>
            </a:br>
            <a:r>
              <a:rPr lang="en" altLang="zh-CN" sz="1100">
                <a:solidFill>
                  <a:srgbClr val="000000"/>
                </a:solidFill>
                <a:effectLst/>
                <a:latin typeface="DEJAVU SANS MONO" panose="020B0609030804020204" pitchFamily="49" charset="0"/>
                <a:ea typeface="阿里巴巴普惠体" pitchFamily="18" charset="-122"/>
              </a:rPr>
              <a:t>chat_history_store </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存放多个会话</a:t>
            </a:r>
            <a:r>
              <a:rPr lang="en" altLang="zh-CN" sz="1100">
                <a:solidFill>
                  <a:srgbClr val="969896"/>
                </a:solidFill>
                <a:effectLst/>
                <a:latin typeface="DEJAVU SANS MONO" panose="020B0609030804020204" pitchFamily="49" charset="0"/>
                <a:ea typeface="阿里巴巴普惠体" pitchFamily="18" charset="-122"/>
              </a:rPr>
              <a:t>ID</a:t>
            </a:r>
            <a:r>
              <a:rPr lang="zh-CN" altLang="en-US" sz="1100">
                <a:solidFill>
                  <a:srgbClr val="969896"/>
                </a:solidFill>
                <a:effectLst/>
                <a:latin typeface="DEJAVU SANS MONO" panose="020B0609030804020204" pitchFamily="49" charset="0"/>
                <a:ea typeface="阿里巴巴普惠体" pitchFamily="18" charset="-122"/>
              </a:rPr>
              <a:t>所对应的历史会话记录</a:t>
            </a:r>
            <a:br>
              <a:rPr lang="zh-CN" altLang="en-US" sz="1100">
                <a:solidFill>
                  <a:srgbClr val="969896"/>
                </a:solidFill>
                <a:effectLst/>
                <a:latin typeface="DEJAVU SANS MONO" panose="020B0609030804020204" pitchFamily="49" charset="0"/>
                <a:ea typeface="阿里巴巴普惠体" pitchFamily="18" charset="-122"/>
              </a:rPr>
            </a:br>
            <a:r>
              <a:rPr lang="en-US"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函数传入为会话</a:t>
            </a:r>
            <a:r>
              <a:rPr lang="en" altLang="zh-CN" sz="1100">
                <a:solidFill>
                  <a:srgbClr val="969896"/>
                </a:solidFill>
                <a:effectLst/>
                <a:latin typeface="DEJAVU SANS MONO" panose="020B0609030804020204" pitchFamily="49" charset="0"/>
                <a:ea typeface="阿里巴巴普惠体" pitchFamily="18" charset="-122"/>
              </a:rPr>
              <a:t>ID</a:t>
            </a:r>
            <a:r>
              <a:rPr lang="zh-CN" altLang="en" sz="1100">
                <a:solidFill>
                  <a:srgbClr val="969896"/>
                </a:solidFill>
                <a:effectLst/>
                <a:latin typeface="DEJAVU SANS MONO" panose="020B0609030804020204" pitchFamily="49" charset="0"/>
                <a:ea typeface="阿里巴巴普惠体" pitchFamily="18" charset="-122"/>
              </a:rPr>
              <a:t>（</a:t>
            </a:r>
            <a:r>
              <a:rPr lang="zh-CN" altLang="en-US" sz="1100">
                <a:solidFill>
                  <a:srgbClr val="969896"/>
                </a:solidFill>
                <a:effectLst/>
                <a:latin typeface="DEJAVU SANS MONO" panose="020B0609030804020204" pitchFamily="49" charset="0"/>
                <a:ea typeface="阿里巴巴普惠体" pitchFamily="18" charset="-122"/>
              </a:rPr>
              <a:t>字符串类型）</a:t>
            </a:r>
            <a:br>
              <a:rPr lang="zh-CN" altLang="en-US" sz="1100">
                <a:solidFill>
                  <a:srgbClr val="969896"/>
                </a:solidFill>
                <a:effectLst/>
                <a:latin typeface="DEJAVU SANS MONO" panose="020B0609030804020204" pitchFamily="49" charset="0"/>
                <a:ea typeface="阿里巴巴普惠体" pitchFamily="18" charset="-122"/>
              </a:rPr>
            </a:br>
            <a:r>
              <a:rPr lang="en-US"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函数要求返回</a:t>
            </a:r>
            <a:r>
              <a:rPr lang="en" altLang="zh-CN" sz="1100">
                <a:solidFill>
                  <a:srgbClr val="969896"/>
                </a:solidFill>
                <a:effectLst/>
                <a:latin typeface="DEJAVU SANS MONO" panose="020B0609030804020204" pitchFamily="49" charset="0"/>
                <a:ea typeface="阿里巴巴普惠体" pitchFamily="18" charset="-122"/>
              </a:rPr>
              <a:t>BaseChatMessageHistory</a:t>
            </a:r>
            <a:r>
              <a:rPr lang="zh-CN" altLang="en-US" sz="1100">
                <a:solidFill>
                  <a:srgbClr val="969896"/>
                </a:solidFill>
                <a:effectLst/>
                <a:latin typeface="DEJAVU SANS MONO" panose="020B0609030804020204" pitchFamily="49" charset="0"/>
                <a:ea typeface="阿里巴巴普惠体" pitchFamily="18" charset="-122"/>
              </a:rPr>
              <a:t>的子类</a:t>
            </a:r>
            <a:br>
              <a:rPr lang="zh-CN" altLang="en-US" sz="1100">
                <a:solidFill>
                  <a:srgbClr val="969896"/>
                </a:solidFill>
                <a:effectLst/>
                <a:latin typeface="DEJAVU SANS MONO" panose="020B0609030804020204" pitchFamily="49" charset="0"/>
                <a:ea typeface="阿里巴巴普惠体" pitchFamily="18" charset="-122"/>
              </a:rPr>
            </a:br>
            <a:r>
              <a:rPr lang="en-US" altLang="zh-CN" sz="1100">
                <a:solidFill>
                  <a:srgbClr val="969896"/>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BaseChatMessageHistory</a:t>
            </a:r>
            <a:r>
              <a:rPr lang="zh-CN" altLang="en-US" sz="1100">
                <a:solidFill>
                  <a:srgbClr val="969896"/>
                </a:solidFill>
                <a:effectLst/>
                <a:latin typeface="DEJAVU SANS MONO" panose="020B0609030804020204" pitchFamily="49" charset="0"/>
                <a:ea typeface="阿里巴巴普惠体" pitchFamily="18" charset="-122"/>
              </a:rPr>
              <a:t>类专用于存放某个会话的历史记录</a:t>
            </a:r>
            <a:br>
              <a:rPr lang="zh-CN" altLang="en-US" sz="1100">
                <a:solidFill>
                  <a:srgbClr val="969896"/>
                </a:solidFill>
                <a:effectLst/>
                <a:latin typeface="DEJAVU SANS MONO" panose="020B0609030804020204" pitchFamily="49" charset="0"/>
                <a:ea typeface="阿里巴巴普惠体" pitchFamily="18" charset="-122"/>
              </a:rPr>
            </a:br>
            <a:r>
              <a:rPr lang="en-US" altLang="zh-CN" sz="1100">
                <a:solidFill>
                  <a:srgbClr val="969896"/>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InMemoryChatMessageHistory</a:t>
            </a:r>
            <a:r>
              <a:rPr lang="zh-CN" altLang="en-US" sz="1100">
                <a:solidFill>
                  <a:srgbClr val="969896"/>
                </a:solidFill>
                <a:effectLst/>
                <a:latin typeface="DEJAVU SANS MONO" panose="020B0609030804020204" pitchFamily="49" charset="0"/>
                <a:ea typeface="阿里巴巴普惠体" pitchFamily="18" charset="-122"/>
              </a:rPr>
              <a:t>是官方自带的基于内存存放历史记录的类</a:t>
            </a:r>
            <a:br>
              <a:rPr lang="zh-CN" altLang="en-US" sz="1100">
                <a:solidFill>
                  <a:srgbClr val="969896"/>
                </a:solidFill>
                <a:effectLst/>
                <a:latin typeface="DEJAVU SANS MONO" panose="020B0609030804020204" pitchFamily="49" charset="0"/>
                <a:ea typeface="阿里巴巴普惠体" pitchFamily="18" charset="-122"/>
              </a:rPr>
            </a:br>
            <a:r>
              <a:rPr lang="en" altLang="zh-CN" sz="1100">
                <a:solidFill>
                  <a:srgbClr val="D73A49"/>
                </a:solidFill>
                <a:effectLst/>
                <a:latin typeface="DEJAVU SANS MONO" panose="020B0609030804020204" pitchFamily="49" charset="0"/>
                <a:ea typeface="阿里巴巴普惠体" pitchFamily="18" charset="-122"/>
              </a:rPr>
              <a:t>def </a:t>
            </a:r>
            <a:r>
              <a:rPr lang="en" altLang="zh-CN" sz="1100">
                <a:solidFill>
                  <a:srgbClr val="6F42C1"/>
                </a:solidFill>
                <a:effectLst/>
                <a:latin typeface="DEJAVU SANS MONO" panose="020B0609030804020204" pitchFamily="49" charset="0"/>
                <a:ea typeface="阿里巴巴普惠体" pitchFamily="18" charset="-122"/>
              </a:rPr>
              <a:t>get_history</a:t>
            </a:r>
            <a:r>
              <a:rPr lang="en" altLang="zh-CN" sz="1100">
                <a:solidFill>
                  <a:srgbClr val="000000"/>
                </a:solidFill>
                <a:effectLst/>
                <a:latin typeface="DEJAVU SANS MONO" panose="020B0609030804020204" pitchFamily="49" charset="0"/>
                <a:ea typeface="阿里巴巴普惠体" pitchFamily="18" charset="-122"/>
              </a:rPr>
              <a:t>(</a:t>
            </a:r>
            <a:r>
              <a:rPr lang="en" altLang="zh-CN" sz="1100">
                <a:solidFill>
                  <a:srgbClr val="E16227"/>
                </a:solidFill>
                <a:effectLst/>
                <a:latin typeface="DEJAVU SANS MONO" panose="020B0609030804020204" pitchFamily="49" charset="0"/>
                <a:ea typeface="阿里巴巴普惠体" pitchFamily="18" charset="-122"/>
              </a:rPr>
              <a:t>session_id</a:t>
            </a:r>
            <a:r>
              <a:rPr lang="en" altLang="zh-CN" sz="1100">
                <a:solidFill>
                  <a:srgbClr val="000000"/>
                </a:solidFill>
                <a:effectLst/>
                <a:latin typeface="DEJAVU SANS MONO" panose="020B0609030804020204" pitchFamily="49" charset="0"/>
                <a:ea typeface="阿里巴巴普惠体" pitchFamily="18" charset="-122"/>
              </a:rPr>
              <a:t>)</a:t>
            </a:r>
            <a:r>
              <a:rPr lang="en" altLang="zh-CN" sz="1100">
                <a:solidFill>
                  <a:srgbClr val="B31D28"/>
                </a:solidFill>
                <a:effectLst/>
                <a:latin typeface="DEJAVU SANS MONO" panose="020B0609030804020204" pitchFamily="49" charset="0"/>
                <a:ea typeface="阿里巴巴普惠体" pitchFamily="18" charset="-122"/>
              </a:rPr>
              <a:t>:</a:t>
            </a:r>
            <a:br>
              <a:rPr lang="en" altLang="zh-CN" sz="1100">
                <a:solidFill>
                  <a:srgbClr val="B31D28"/>
                </a:solidFill>
                <a:effectLst/>
                <a:latin typeface="DEJAVU SANS MONO" panose="020B0609030804020204" pitchFamily="49" charset="0"/>
                <a:ea typeface="阿里巴巴普惠体" pitchFamily="18" charset="-122"/>
              </a:rPr>
            </a:b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D73A49"/>
                </a:solidFill>
                <a:effectLst/>
                <a:latin typeface="DEJAVU SANS MONO" panose="020B0609030804020204" pitchFamily="49" charset="0"/>
                <a:ea typeface="阿里巴巴普惠体" pitchFamily="18" charset="-122"/>
              </a:rPr>
              <a:t>if </a:t>
            </a:r>
            <a:r>
              <a:rPr lang="en" altLang="zh-CN" sz="1100">
                <a:solidFill>
                  <a:srgbClr val="E16227"/>
                </a:solidFill>
                <a:effectLst/>
                <a:latin typeface="DEJAVU SANS MONO" panose="020B0609030804020204" pitchFamily="49" charset="0"/>
                <a:ea typeface="阿里巴巴普惠体" pitchFamily="18" charset="-122"/>
              </a:rPr>
              <a:t>session_id </a:t>
            </a:r>
            <a:r>
              <a:rPr lang="en" altLang="zh-CN" sz="1100">
                <a:solidFill>
                  <a:srgbClr val="D73A49"/>
                </a:solidFill>
                <a:effectLst/>
                <a:latin typeface="DEJAVU SANS MONO" panose="020B0609030804020204" pitchFamily="49" charset="0"/>
                <a:ea typeface="阿里巴巴普惠体" pitchFamily="18" charset="-122"/>
              </a:rPr>
              <a:t>not in </a:t>
            </a:r>
            <a:r>
              <a:rPr lang="en" altLang="zh-CN" sz="1100">
                <a:solidFill>
                  <a:srgbClr val="000000"/>
                </a:solidFill>
                <a:effectLst/>
                <a:latin typeface="DEJAVU SANS MONO" panose="020B0609030804020204" pitchFamily="49" charset="0"/>
                <a:ea typeface="阿里巴巴普惠体" pitchFamily="18" charset="-122"/>
              </a:rPr>
              <a:t>chat_history_store</a:t>
            </a:r>
            <a:r>
              <a:rPr lang="en" altLang="zh-CN" sz="1100">
                <a:solidFill>
                  <a:srgbClr val="B31D28"/>
                </a:solidFill>
                <a:effectLst/>
                <a:latin typeface="DEJAVU SANS MONO" panose="020B0609030804020204" pitchFamily="49" charset="0"/>
                <a:ea typeface="阿里巴巴普惠体" pitchFamily="18" charset="-122"/>
              </a:rPr>
              <a:t>:</a:t>
            </a:r>
          </a:p>
          <a:p>
            <a:r>
              <a:rPr lang="en" altLang="zh-CN" sz="1100">
                <a:solidFill>
                  <a:srgbClr val="B31D28"/>
                </a:solidFill>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返回一个新的实例</a:t>
            </a:r>
            <a:br>
              <a:rPr lang="en" altLang="zh-CN" sz="1100">
                <a:solidFill>
                  <a:srgbClr val="B31D28"/>
                </a:solidFill>
                <a:effectLst/>
                <a:latin typeface="DEJAVU SANS MONO" panose="020B0609030804020204" pitchFamily="49" charset="0"/>
                <a:ea typeface="阿里巴巴普惠体" pitchFamily="18" charset="-122"/>
              </a:rPr>
            </a:br>
            <a:r>
              <a:rPr lang="en" altLang="zh-CN" sz="1100">
                <a:solidFill>
                  <a:srgbClr val="B31D28"/>
                </a:solidFill>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chat_history_store[</a:t>
            </a:r>
            <a:r>
              <a:rPr lang="en" altLang="zh-CN" sz="1100">
                <a:solidFill>
                  <a:srgbClr val="E16227"/>
                </a:solidFill>
                <a:effectLst/>
                <a:latin typeface="DEJAVU SANS MONO" panose="020B0609030804020204" pitchFamily="49" charset="0"/>
                <a:ea typeface="阿里巴巴普惠体" pitchFamily="18" charset="-122"/>
              </a:rPr>
              <a:t>session_id</a:t>
            </a:r>
            <a:r>
              <a:rPr lang="en" altLang="zh-CN" sz="1100">
                <a:solidFill>
                  <a:srgbClr val="000000"/>
                </a:solidFill>
                <a:effectLst/>
                <a:latin typeface="DEJAVU SANS MONO" panose="020B0609030804020204" pitchFamily="49" charset="0"/>
                <a:ea typeface="阿里巴巴普惠体" pitchFamily="18" charset="-122"/>
              </a:rPr>
              <a:t>] = InMemoryChatMessageHistory()</a:t>
            </a:r>
            <a:br>
              <a:rPr lang="zh-CN" altLang="en-US" sz="1100">
                <a:solidFill>
                  <a:srgbClr val="969896"/>
                </a:solidFill>
                <a:effectLst/>
                <a:latin typeface="DEJAVU SANS MONO" panose="020B0609030804020204" pitchFamily="49" charset="0"/>
                <a:ea typeface="阿里巴巴普惠体" pitchFamily="18" charset="-122"/>
              </a:rPr>
            </a:br>
            <a:r>
              <a:rPr lang="zh-CN" altLang="en-US" sz="1100">
                <a:solidFill>
                  <a:srgbClr val="969896"/>
                </a:solidFill>
                <a:effectLst/>
                <a:latin typeface="DEJAVU SANS MONO" panose="020B0609030804020204" pitchFamily="49" charset="0"/>
                <a:ea typeface="阿里巴巴普惠体" pitchFamily="18" charset="-122"/>
              </a:rPr>
              <a:t>    </a:t>
            </a:r>
            <a:r>
              <a:rPr lang="en" altLang="zh-CN" sz="1100">
                <a:solidFill>
                  <a:srgbClr val="D73A49"/>
                </a:solidFill>
                <a:effectLst/>
                <a:latin typeface="DEJAVU SANS MONO" panose="020B0609030804020204" pitchFamily="49" charset="0"/>
                <a:ea typeface="阿里巴巴普惠体" pitchFamily="18" charset="-122"/>
              </a:rPr>
              <a:t>return </a:t>
            </a:r>
            <a:r>
              <a:rPr lang="en" altLang="zh-CN" sz="1100">
                <a:solidFill>
                  <a:srgbClr val="000000"/>
                </a:solidFill>
                <a:effectLst/>
                <a:latin typeface="DEJAVU SANS MONO" panose="020B0609030804020204" pitchFamily="49" charset="0"/>
                <a:ea typeface="阿里巴巴普惠体" pitchFamily="18" charset="-122"/>
              </a:rPr>
              <a:t>chat_history_store[</a:t>
            </a:r>
            <a:r>
              <a:rPr lang="en" altLang="zh-CN" sz="1100">
                <a:solidFill>
                  <a:srgbClr val="E16227"/>
                </a:solidFill>
                <a:effectLst/>
                <a:latin typeface="DEJAVU SANS MONO" panose="020B0609030804020204" pitchFamily="49" charset="0"/>
                <a:ea typeface="阿里巴巴普惠体" pitchFamily="18" charset="-122"/>
              </a:rPr>
              <a:t>session_id</a:t>
            </a:r>
            <a:r>
              <a:rPr lang="en" altLang="zh-CN" sz="1100">
                <a:solidFill>
                  <a:srgbClr val="000000"/>
                </a:solidFill>
                <a:effectLst/>
                <a:latin typeface="DEJAVU SANS MONO" panose="020B0609030804020204" pitchFamily="49" charset="0"/>
                <a:ea typeface="阿里巴巴普惠体" pitchFamily="18" charset="-122"/>
              </a:rPr>
              <a:t>]</a:t>
            </a:r>
          </a:p>
        </p:txBody>
      </p:sp>
      <p:pic>
        <p:nvPicPr>
          <p:cNvPr id="11" name="图片 10" descr="卡通人物&#10;&#10;AI 生成的内容可能不正确。">
            <a:extLst>
              <a:ext uri="{FF2B5EF4-FFF2-40B4-BE49-F238E27FC236}">
                <a16:creationId xmlns:a16="http://schemas.microsoft.com/office/drawing/2014/main" id="{F8052627-CE99-47CA-DC49-FFD554FF6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3969105"/>
            <a:ext cx="3044056" cy="3044056"/>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F8328-B3B4-2CC3-9F69-EA42C66602D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C54031C-9A11-A862-71CF-E7AEED4B4383}"/>
              </a:ext>
            </a:extLst>
          </p:cNvPr>
          <p:cNvSpPr>
            <a:spLocks noGrp="1"/>
          </p:cNvSpPr>
          <p:nvPr>
            <p:ph type="body" sz="quarter" idx="10"/>
          </p:nvPr>
        </p:nvSpPr>
        <p:spPr/>
        <p:txBody>
          <a:bodyPr/>
          <a:lstStyle/>
          <a:p>
            <a:r>
              <a:rPr lang="zh-CN" altLang="en-US" dirty="0">
                <a:solidFill>
                  <a:schemeClr val="tx1">
                    <a:lumMod val="85000"/>
                    <a:lumOff val="15000"/>
                  </a:schemeClr>
                </a:solidFill>
              </a:rPr>
              <a:t>临时记忆</a:t>
            </a:r>
            <a:endParaRPr lang="en-US" altLang="zh-CN"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34041F5A-D0E8-610E-84D2-B4E2F54305BE}"/>
              </a:ext>
            </a:extLst>
          </p:cNvPr>
          <p:cNvSpPr>
            <a:spLocks noGrp="1"/>
          </p:cNvSpPr>
          <p:nvPr>
            <p:ph type="body" sz="quarter" idx="11"/>
          </p:nvPr>
        </p:nvSpPr>
        <p:spPr>
          <a:xfrm>
            <a:off x="403225" y="931298"/>
            <a:ext cx="11385550" cy="1705610"/>
          </a:xfrm>
        </p:spPr>
        <p:txBody>
          <a:bodyPr/>
          <a:lstStyle/>
          <a:p>
            <a:pPr>
              <a:buFont typeface="Arial" panose="020B0604020202090204" pitchFamily="34" charset="0"/>
            </a:pPr>
            <a:r>
              <a:rPr lang="zh-CN" altLang="en-US" sz="1600" dirty="0">
                <a:solidFill>
                  <a:schemeClr val="tx1">
                    <a:lumMod val="85000"/>
                    <a:lumOff val="15000"/>
                  </a:schemeClr>
                </a:solidFill>
              </a:rPr>
              <a:t>完整代码：</a:t>
            </a:r>
            <a:endParaRPr lang="en-US" altLang="zh-CN" sz="1600" dirty="0">
              <a:solidFill>
                <a:schemeClr val="tx1">
                  <a:lumMod val="85000"/>
                  <a:lumOff val="15000"/>
                </a:schemeClr>
              </a:solidFill>
            </a:endParaRPr>
          </a:p>
        </p:txBody>
      </p:sp>
      <p:sp>
        <p:nvSpPr>
          <p:cNvPr id="5" name="文本框 4">
            <a:extLst>
              <a:ext uri="{FF2B5EF4-FFF2-40B4-BE49-F238E27FC236}">
                <a16:creationId xmlns:a16="http://schemas.microsoft.com/office/drawing/2014/main" id="{B68B6A3A-81E4-6418-300B-67FB30DAC9C7}"/>
              </a:ext>
            </a:extLst>
          </p:cNvPr>
          <p:cNvSpPr txBox="1"/>
          <p:nvPr/>
        </p:nvSpPr>
        <p:spPr>
          <a:xfrm>
            <a:off x="263352" y="1340768"/>
            <a:ext cx="5476751" cy="48320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 altLang="zh-CN" sz="1400">
                <a:solidFill>
                  <a:srgbClr val="D73A49"/>
                </a:solidFill>
                <a:effectLst/>
                <a:latin typeface="DEJAVU SANS MONO" panose="020B0609030804020204" pitchFamily="49" charset="0"/>
                <a:ea typeface="阿里巴巴普惠体" pitchFamily="18" charset="-122"/>
              </a:rPr>
              <a:t>from </a:t>
            </a:r>
            <a:r>
              <a:rPr lang="en" altLang="zh-CN" sz="1400">
                <a:solidFill>
                  <a:srgbClr val="000000"/>
                </a:solidFill>
                <a:effectLst/>
                <a:latin typeface="DEJAVU SANS MONO" panose="020B0609030804020204" pitchFamily="49" charset="0"/>
                <a:ea typeface="阿里巴巴普惠体" pitchFamily="18" charset="-122"/>
              </a:rPr>
              <a:t>langchain_community.chat_models.tongyi </a:t>
            </a:r>
            <a:r>
              <a:rPr lang="en" altLang="zh-CN" sz="1400">
                <a:solidFill>
                  <a:srgbClr val="D73A49"/>
                </a:solidFill>
                <a:effectLst/>
                <a:latin typeface="DEJAVU SANS MONO" panose="020B0609030804020204" pitchFamily="49" charset="0"/>
                <a:ea typeface="阿里巴巴普惠体" pitchFamily="18" charset="-122"/>
              </a:rPr>
              <a:t>import </a:t>
            </a:r>
            <a:r>
              <a:rPr lang="en" altLang="zh-CN" sz="1400">
                <a:solidFill>
                  <a:srgbClr val="000000"/>
                </a:solidFill>
                <a:effectLst/>
                <a:latin typeface="DEJAVU SANS MONO" panose="020B0609030804020204" pitchFamily="49" charset="0"/>
                <a:ea typeface="阿里巴巴普惠体" pitchFamily="18" charset="-122"/>
              </a:rPr>
              <a:t>ChatTongyi</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D73A49"/>
                </a:solidFill>
                <a:effectLst/>
                <a:latin typeface="DEJAVU SANS MONO" panose="020B0609030804020204" pitchFamily="49" charset="0"/>
                <a:ea typeface="阿里巴巴普惠体" pitchFamily="18" charset="-122"/>
              </a:rPr>
              <a:t>from </a:t>
            </a:r>
            <a:r>
              <a:rPr lang="en" altLang="zh-CN" sz="1400">
                <a:solidFill>
                  <a:srgbClr val="000000"/>
                </a:solidFill>
                <a:effectLst/>
                <a:latin typeface="DEJAVU SANS MONO" panose="020B0609030804020204" pitchFamily="49" charset="0"/>
                <a:ea typeface="阿里巴巴普惠体" pitchFamily="18" charset="-122"/>
              </a:rPr>
              <a:t>langchain_core.chat_history </a:t>
            </a:r>
            <a:r>
              <a:rPr lang="en" altLang="zh-CN" sz="1400">
                <a:solidFill>
                  <a:srgbClr val="D73A49"/>
                </a:solidFill>
                <a:effectLst/>
                <a:latin typeface="DEJAVU SANS MONO" panose="020B0609030804020204" pitchFamily="49" charset="0"/>
                <a:ea typeface="阿里巴巴普惠体" pitchFamily="18" charset="-122"/>
              </a:rPr>
              <a:t>import </a:t>
            </a:r>
            <a:r>
              <a:rPr lang="en" altLang="zh-CN" sz="1400">
                <a:solidFill>
                  <a:srgbClr val="000000"/>
                </a:solidFill>
                <a:effectLst/>
                <a:latin typeface="DEJAVU SANS MONO" panose="020B0609030804020204" pitchFamily="49" charset="0"/>
                <a:ea typeface="阿里巴巴普惠体" pitchFamily="18" charset="-122"/>
              </a:rPr>
              <a:t>InMemoryChatMessageHistory</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D73A49"/>
                </a:solidFill>
                <a:effectLst/>
                <a:latin typeface="DEJAVU SANS MONO" panose="020B0609030804020204" pitchFamily="49" charset="0"/>
                <a:ea typeface="阿里巴巴普惠体" pitchFamily="18" charset="-122"/>
              </a:rPr>
              <a:t>from </a:t>
            </a:r>
            <a:r>
              <a:rPr lang="en" altLang="zh-CN" sz="1400">
                <a:solidFill>
                  <a:srgbClr val="000000"/>
                </a:solidFill>
                <a:effectLst/>
                <a:latin typeface="DEJAVU SANS MONO" panose="020B0609030804020204" pitchFamily="49" charset="0"/>
                <a:ea typeface="阿里巴巴普惠体" pitchFamily="18" charset="-122"/>
              </a:rPr>
              <a:t>langchain_core.output_parsers </a:t>
            </a:r>
            <a:r>
              <a:rPr lang="en" altLang="zh-CN" sz="1400">
                <a:solidFill>
                  <a:srgbClr val="D73A49"/>
                </a:solidFill>
                <a:effectLst/>
                <a:latin typeface="DEJAVU SANS MONO" panose="020B0609030804020204" pitchFamily="49" charset="0"/>
                <a:ea typeface="阿里巴巴普惠体" pitchFamily="18" charset="-122"/>
              </a:rPr>
              <a:t>import </a:t>
            </a:r>
            <a:r>
              <a:rPr lang="en" altLang="zh-CN" sz="1400">
                <a:solidFill>
                  <a:srgbClr val="000000"/>
                </a:solidFill>
                <a:effectLst/>
                <a:latin typeface="DEJAVU SANS MONO" panose="020B0609030804020204" pitchFamily="49" charset="0"/>
                <a:ea typeface="阿里巴巴普惠体" pitchFamily="18" charset="-122"/>
              </a:rPr>
              <a:t>StrOutputParser</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D73A49"/>
                </a:solidFill>
                <a:effectLst/>
                <a:latin typeface="DEJAVU SANS MONO" panose="020B0609030804020204" pitchFamily="49" charset="0"/>
                <a:ea typeface="阿里巴巴普惠体" pitchFamily="18" charset="-122"/>
              </a:rPr>
              <a:t>from </a:t>
            </a:r>
            <a:r>
              <a:rPr lang="en" altLang="zh-CN" sz="1400">
                <a:solidFill>
                  <a:srgbClr val="000000"/>
                </a:solidFill>
                <a:effectLst/>
                <a:latin typeface="DEJAVU SANS MONO" panose="020B0609030804020204" pitchFamily="49" charset="0"/>
                <a:ea typeface="阿里巴巴普惠体" pitchFamily="18" charset="-122"/>
              </a:rPr>
              <a:t>langchain_core.prompts </a:t>
            </a:r>
            <a:r>
              <a:rPr lang="en" altLang="zh-CN" sz="1400">
                <a:solidFill>
                  <a:srgbClr val="D73A49"/>
                </a:solidFill>
                <a:effectLst/>
                <a:latin typeface="DEJAVU SANS MONO" panose="020B0609030804020204" pitchFamily="49" charset="0"/>
                <a:ea typeface="阿里巴巴普惠体" pitchFamily="18" charset="-122"/>
              </a:rPr>
              <a:t>import </a:t>
            </a:r>
            <a:r>
              <a:rPr lang="en" altLang="zh-CN" sz="1400">
                <a:solidFill>
                  <a:srgbClr val="000000"/>
                </a:solidFill>
                <a:effectLst/>
                <a:latin typeface="DEJAVU SANS MONO" panose="020B0609030804020204" pitchFamily="49" charset="0"/>
                <a:ea typeface="阿里巴巴普惠体" pitchFamily="18" charset="-122"/>
              </a:rPr>
              <a:t>PromptTemplate</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D73A49"/>
                </a:solidFill>
                <a:effectLst/>
                <a:latin typeface="DEJAVU SANS MONO" panose="020B0609030804020204" pitchFamily="49" charset="0"/>
                <a:ea typeface="阿里巴巴普惠体" pitchFamily="18" charset="-122"/>
              </a:rPr>
              <a:t>from </a:t>
            </a:r>
            <a:r>
              <a:rPr lang="en" altLang="zh-CN" sz="1400">
                <a:solidFill>
                  <a:srgbClr val="000000"/>
                </a:solidFill>
                <a:effectLst/>
                <a:latin typeface="DEJAVU SANS MONO" panose="020B0609030804020204" pitchFamily="49" charset="0"/>
                <a:ea typeface="阿里巴巴普惠体" pitchFamily="18" charset="-122"/>
              </a:rPr>
              <a:t>langchain_core.runnables.history </a:t>
            </a:r>
            <a:r>
              <a:rPr lang="en" altLang="zh-CN" sz="1400">
                <a:solidFill>
                  <a:srgbClr val="D73A49"/>
                </a:solidFill>
                <a:effectLst/>
                <a:latin typeface="DEJAVU SANS MONO" panose="020B0609030804020204" pitchFamily="49" charset="0"/>
                <a:ea typeface="阿里巴巴普惠体" pitchFamily="18" charset="-122"/>
              </a:rPr>
              <a:t>import </a:t>
            </a:r>
            <a:r>
              <a:rPr lang="en" altLang="zh-CN" sz="1400">
                <a:solidFill>
                  <a:srgbClr val="000000"/>
                </a:solidFill>
                <a:effectLst/>
                <a:latin typeface="DEJAVU SANS MONO" panose="020B0609030804020204" pitchFamily="49" charset="0"/>
                <a:ea typeface="阿里巴巴普惠体" pitchFamily="18" charset="-122"/>
              </a:rPr>
              <a:t>RunnableWithMessageHistory</a:t>
            </a:r>
            <a:br>
              <a:rPr lang="en" altLang="zh-CN" sz="1400">
                <a:solidFill>
                  <a:srgbClr val="000000"/>
                </a:solidFill>
                <a:effectLst/>
                <a:latin typeface="DEJAVU SANS MONO" panose="020B0609030804020204" pitchFamily="49" charset="0"/>
                <a:ea typeface="阿里巴巴普惠体" pitchFamily="18" charset="-122"/>
              </a:rPr>
            </a:b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D73A49"/>
                </a:solidFill>
                <a:effectLst/>
                <a:latin typeface="DEJAVU SANS MONO" panose="020B0609030804020204" pitchFamily="49" charset="0"/>
                <a:ea typeface="阿里巴巴普惠体" pitchFamily="18" charset="-122"/>
              </a:rPr>
              <a:t>def </a:t>
            </a:r>
            <a:r>
              <a:rPr lang="en" altLang="zh-CN" sz="1400">
                <a:solidFill>
                  <a:srgbClr val="6F42C1"/>
                </a:solidFill>
                <a:effectLst/>
                <a:latin typeface="DEJAVU SANS MONO" panose="020B0609030804020204" pitchFamily="49" charset="0"/>
                <a:ea typeface="阿里巴巴普惠体" pitchFamily="18" charset="-122"/>
              </a:rPr>
              <a:t>print_prompt</a:t>
            </a:r>
            <a:r>
              <a:rPr lang="en" altLang="zh-CN" sz="1400">
                <a:solidFill>
                  <a:srgbClr val="000000"/>
                </a:solidFill>
                <a:effectLst/>
                <a:latin typeface="DEJAVU SANS MONO" panose="020B0609030804020204" pitchFamily="49" charset="0"/>
                <a:ea typeface="阿里巴巴普惠体" pitchFamily="18" charset="-122"/>
              </a:rPr>
              <a:t>(</a:t>
            </a:r>
            <a:r>
              <a:rPr lang="en" altLang="zh-CN" sz="1400">
                <a:solidFill>
                  <a:srgbClr val="E16227"/>
                </a:solidFill>
                <a:effectLst/>
                <a:latin typeface="DEJAVU SANS MONO" panose="020B0609030804020204" pitchFamily="49" charset="0"/>
                <a:ea typeface="阿里巴巴普惠体" pitchFamily="18" charset="-122"/>
              </a:rPr>
              <a:t>full_prompt</a:t>
            </a:r>
            <a:r>
              <a:rPr lang="en" altLang="zh-CN" sz="1400">
                <a:solidFill>
                  <a:srgbClr val="000000"/>
                </a:solidFill>
                <a:effectLst/>
                <a:latin typeface="DEJAVU SANS MONO" panose="020B0609030804020204" pitchFamily="49" charset="0"/>
                <a:ea typeface="阿里巴巴普惠体" pitchFamily="18" charset="-122"/>
              </a:rPr>
              <a:t>)</a:t>
            </a:r>
            <a:r>
              <a:rPr lang="en" altLang="zh-CN" sz="1400">
                <a:solidFill>
                  <a:srgbClr val="B31D28"/>
                </a:solidFill>
                <a:effectLst/>
                <a:latin typeface="DEJAVU SANS MONO" panose="020B0609030804020204" pitchFamily="49" charset="0"/>
                <a:ea typeface="阿里巴巴普惠体" pitchFamily="18" charset="-122"/>
              </a:rPr>
              <a:t>:</a:t>
            </a:r>
            <a:br>
              <a:rPr lang="en" altLang="zh-CN" sz="1400">
                <a:solidFill>
                  <a:srgbClr val="B31D28"/>
                </a:solidFill>
                <a:effectLst/>
                <a:latin typeface="DEJAVU SANS MONO" panose="020B0609030804020204" pitchFamily="49" charset="0"/>
                <a:ea typeface="阿里巴巴普惠体" pitchFamily="18" charset="-122"/>
              </a:rPr>
            </a:b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print(</a:t>
            </a:r>
            <a:r>
              <a:rPr lang="en" altLang="zh-CN" sz="1400">
                <a:solidFill>
                  <a:srgbClr val="032F62"/>
                </a:solidFill>
                <a:effectLst/>
                <a:latin typeface="DEJAVU SANS MONO" panose="020B0609030804020204" pitchFamily="49" charset="0"/>
                <a:ea typeface="阿里巴巴普惠体" pitchFamily="18" charset="-122"/>
              </a:rPr>
              <a:t>"="</a:t>
            </a:r>
            <a:r>
              <a:rPr lang="en" altLang="zh-CN" sz="1400">
                <a:solidFill>
                  <a:srgbClr val="B31D28"/>
                </a:solidFill>
                <a:effectLst/>
                <a:latin typeface="DEJAVU SANS MONO" panose="020B0609030804020204" pitchFamily="49" charset="0"/>
                <a:ea typeface="阿里巴巴普惠体" pitchFamily="18" charset="-122"/>
              </a:rPr>
              <a:t>*</a:t>
            </a:r>
            <a:r>
              <a:rPr lang="en" altLang="zh-CN" sz="1400">
                <a:solidFill>
                  <a:srgbClr val="005CC5"/>
                </a:solidFill>
                <a:effectLst/>
                <a:latin typeface="DEJAVU SANS MONO" panose="020B0609030804020204" pitchFamily="49" charset="0"/>
                <a:ea typeface="阿里巴巴普惠体" pitchFamily="18" charset="-122"/>
              </a:rPr>
              <a:t>20</a:t>
            </a:r>
            <a:r>
              <a:rPr lang="en" altLang="zh-CN" sz="1400">
                <a:solidFill>
                  <a:srgbClr val="000000"/>
                </a:solidFill>
                <a:effectLst/>
                <a:latin typeface="DEJAVU SANS MONO" panose="020B0609030804020204" pitchFamily="49" charset="0"/>
                <a:ea typeface="阿里巴巴普惠体" pitchFamily="18" charset="-122"/>
              </a:rPr>
              <a:t>, </a:t>
            </a:r>
            <a:r>
              <a:rPr lang="en" altLang="zh-CN" sz="1400">
                <a:solidFill>
                  <a:srgbClr val="E16227"/>
                </a:solidFill>
                <a:effectLst/>
                <a:latin typeface="DEJAVU SANS MONO" panose="020B0609030804020204" pitchFamily="49" charset="0"/>
                <a:ea typeface="阿里巴巴普惠体" pitchFamily="18" charset="-122"/>
              </a:rPr>
              <a:t>full_prompt</a:t>
            </a:r>
            <a:r>
              <a:rPr lang="en" altLang="zh-CN" sz="1400">
                <a:solidFill>
                  <a:srgbClr val="000000"/>
                </a:solidFill>
                <a:effectLst/>
                <a:latin typeface="DEJAVU SANS MONO" panose="020B0609030804020204" pitchFamily="49" charset="0"/>
                <a:ea typeface="阿里巴巴普惠体" pitchFamily="18" charset="-122"/>
              </a:rPr>
              <a:t>.</a:t>
            </a:r>
            <a:r>
              <a:rPr lang="en" altLang="zh-CN" sz="1400">
                <a:solidFill>
                  <a:srgbClr val="6F42C1"/>
                </a:solidFill>
                <a:effectLst/>
                <a:latin typeface="DEJAVU SANS MONO" panose="020B0609030804020204" pitchFamily="49" charset="0"/>
                <a:ea typeface="阿里巴巴普惠体" pitchFamily="18" charset="-122"/>
              </a:rPr>
              <a:t>to_string</a:t>
            </a:r>
            <a:r>
              <a:rPr lang="en" altLang="zh-CN" sz="1400">
                <a:solidFill>
                  <a:srgbClr val="000000"/>
                </a:solidFill>
                <a:effectLst/>
                <a:latin typeface="DEJAVU SANS MONO" panose="020B0609030804020204" pitchFamily="49" charset="0"/>
                <a:ea typeface="阿里巴巴普惠体" pitchFamily="18" charset="-122"/>
              </a:rPr>
              <a:t>(), </a:t>
            </a:r>
            <a:r>
              <a:rPr lang="en" altLang="zh-CN" sz="1400">
                <a:solidFill>
                  <a:srgbClr val="032F62"/>
                </a:solidFill>
                <a:effectLst/>
                <a:latin typeface="DEJAVU SANS MONO" panose="020B0609030804020204" pitchFamily="49" charset="0"/>
                <a:ea typeface="阿里巴巴普惠体" pitchFamily="18" charset="-122"/>
              </a:rPr>
              <a:t>"="</a:t>
            </a:r>
            <a:r>
              <a:rPr lang="en" altLang="zh-CN" sz="1400">
                <a:solidFill>
                  <a:srgbClr val="B31D28"/>
                </a:solidFill>
                <a:effectLst/>
                <a:latin typeface="DEJAVU SANS MONO" panose="020B0609030804020204" pitchFamily="49" charset="0"/>
                <a:ea typeface="阿里巴巴普惠体" pitchFamily="18" charset="-122"/>
              </a:rPr>
              <a:t>*</a:t>
            </a:r>
            <a:r>
              <a:rPr lang="en" altLang="zh-CN" sz="1400">
                <a:solidFill>
                  <a:srgbClr val="005CC5"/>
                </a:solidFill>
                <a:effectLst/>
                <a:latin typeface="DEJAVU SANS MONO" panose="020B0609030804020204" pitchFamily="49" charset="0"/>
                <a:ea typeface="阿里巴巴普惠体" pitchFamily="18" charset="-122"/>
              </a:rPr>
              <a:t>20</a:t>
            </a:r>
            <a:r>
              <a:rPr lang="en" altLang="zh-CN" sz="1400">
                <a:solidFill>
                  <a:srgbClr val="000000"/>
                </a:solidFill>
                <a:effectLst/>
                <a:latin typeface="DEJAVU SANS MONO" panose="020B0609030804020204" pitchFamily="49" charset="0"/>
                <a:ea typeface="阿里巴巴普惠体" pitchFamily="18" charset="-122"/>
              </a:rPr>
              <a:t>)</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    </a:t>
            </a:r>
            <a:r>
              <a:rPr lang="en" altLang="zh-CN" sz="1400">
                <a:solidFill>
                  <a:srgbClr val="D73A49"/>
                </a:solidFill>
                <a:effectLst/>
                <a:latin typeface="DEJAVU SANS MONO" panose="020B0609030804020204" pitchFamily="49" charset="0"/>
                <a:ea typeface="阿里巴巴普惠体" pitchFamily="18" charset="-122"/>
              </a:rPr>
              <a:t>return </a:t>
            </a:r>
            <a:r>
              <a:rPr lang="en" altLang="zh-CN" sz="1400">
                <a:solidFill>
                  <a:srgbClr val="E16227"/>
                </a:solidFill>
                <a:effectLst/>
                <a:latin typeface="DEJAVU SANS MONO" panose="020B0609030804020204" pitchFamily="49" charset="0"/>
                <a:ea typeface="阿里巴巴普惠体" pitchFamily="18" charset="-122"/>
              </a:rPr>
              <a:t>full_prompt</a:t>
            </a:r>
            <a:br>
              <a:rPr lang="en" altLang="zh-CN" sz="1400">
                <a:solidFill>
                  <a:srgbClr val="E16227"/>
                </a:solidFill>
                <a:effectLst/>
                <a:latin typeface="DEJAVU SANS MONO" panose="020B0609030804020204" pitchFamily="49" charset="0"/>
                <a:ea typeface="阿里巴巴普惠体" pitchFamily="18" charset="-122"/>
              </a:rPr>
            </a:br>
            <a:br>
              <a:rPr lang="en" altLang="zh-CN" sz="1400">
                <a:solidFill>
                  <a:srgbClr val="E16227"/>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model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ChatTongyi(model</a:t>
            </a:r>
            <a:r>
              <a:rPr lang="en" altLang="zh-CN" sz="1400">
                <a:solidFill>
                  <a:srgbClr val="B31D28"/>
                </a:solidFill>
                <a:effectLst/>
                <a:latin typeface="DEJAVU SANS MONO" panose="020B0609030804020204" pitchFamily="49" charset="0"/>
                <a:ea typeface="阿里巴巴普惠体" pitchFamily="18" charset="-122"/>
              </a:rPr>
              <a:t>=</a:t>
            </a:r>
            <a:r>
              <a:rPr lang="en" altLang="zh-CN" sz="1400">
                <a:solidFill>
                  <a:srgbClr val="032F62"/>
                </a:solidFill>
                <a:effectLst/>
                <a:latin typeface="DEJAVU SANS MONO" panose="020B0609030804020204" pitchFamily="49" charset="0"/>
                <a:ea typeface="阿里巴巴普惠体" pitchFamily="18" charset="-122"/>
              </a:rPr>
              <a:t>"qwen3-max"</a:t>
            </a:r>
            <a:r>
              <a:rPr lang="en" altLang="zh-CN" sz="1400">
                <a:solidFill>
                  <a:srgbClr val="000000"/>
                </a:solidFill>
                <a:effectLst/>
                <a:latin typeface="DEJAVU SANS MONO" panose="020B0609030804020204" pitchFamily="49" charset="0"/>
                <a:ea typeface="阿里巴巴普惠体" pitchFamily="18" charset="-122"/>
              </a:rPr>
              <a:t>)</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prompt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PromptTemplate.</a:t>
            </a:r>
            <a:r>
              <a:rPr lang="en" altLang="zh-CN" sz="1400">
                <a:solidFill>
                  <a:srgbClr val="6F42C1"/>
                </a:solidFill>
                <a:effectLst/>
                <a:latin typeface="DEJAVU SANS MONO" panose="020B0609030804020204" pitchFamily="49" charset="0"/>
                <a:ea typeface="阿里巴巴普惠体" pitchFamily="18" charset="-122"/>
              </a:rPr>
              <a:t>from_template</a:t>
            </a:r>
            <a:r>
              <a:rPr lang="en" altLang="zh-CN" sz="1400">
                <a:solidFill>
                  <a:srgbClr val="000000"/>
                </a:solidFill>
                <a:effectLst/>
                <a:latin typeface="DEJAVU SANS MONO" panose="020B0609030804020204" pitchFamily="49" charset="0"/>
                <a:ea typeface="阿里巴巴普惠体" pitchFamily="18" charset="-122"/>
              </a:rPr>
              <a:t>(</a:t>
            </a:r>
            <a:br>
              <a:rPr lang="en"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    </a:t>
            </a:r>
            <a:r>
              <a:rPr lang="en" altLang="zh-CN" sz="1400">
                <a:solidFill>
                  <a:srgbClr val="032F62"/>
                </a:solidFill>
                <a:effectLst/>
                <a:latin typeface="DEJAVU SANS MONO" panose="020B0609030804020204" pitchFamily="49" charset="0"/>
                <a:ea typeface="阿里巴巴普惠体" pitchFamily="18" charset="-122"/>
              </a:rPr>
              <a:t>"</a:t>
            </a:r>
            <a:r>
              <a:rPr lang="zh-CN" altLang="en-US" sz="1400">
                <a:solidFill>
                  <a:srgbClr val="032F62"/>
                </a:solidFill>
                <a:effectLst/>
                <a:latin typeface="DEJAVU SANS MONO" panose="020B0609030804020204" pitchFamily="49" charset="0"/>
                <a:ea typeface="阿里巴巴普惠体" pitchFamily="18" charset="-122"/>
              </a:rPr>
              <a:t>你需要根据对话历史回应用户问题。对话历史：</a:t>
            </a:r>
            <a:r>
              <a:rPr lang="en-US" altLang="zh-CN" sz="1400">
                <a:solidFill>
                  <a:srgbClr val="032F62"/>
                </a:solidFill>
                <a:effectLst/>
                <a:latin typeface="DEJAVU SANS MONO" panose="020B0609030804020204" pitchFamily="49" charset="0"/>
                <a:ea typeface="阿里巴巴普惠体" pitchFamily="18" charset="-122"/>
              </a:rPr>
              <a:t>{</a:t>
            </a:r>
            <a:r>
              <a:rPr lang="en" altLang="zh-CN" sz="1400">
                <a:solidFill>
                  <a:srgbClr val="032F62"/>
                </a:solidFill>
                <a:effectLst/>
                <a:latin typeface="DEJAVU SANS MONO" panose="020B0609030804020204" pitchFamily="49" charset="0"/>
                <a:ea typeface="阿里巴巴普惠体" pitchFamily="18" charset="-122"/>
              </a:rPr>
              <a:t>chat_history}</a:t>
            </a:r>
            <a:r>
              <a:rPr lang="zh-CN" altLang="en" sz="1400">
                <a:solidFill>
                  <a:srgbClr val="032F62"/>
                </a:solidFill>
                <a:effectLst/>
                <a:latin typeface="DEJAVU SANS MONO" panose="020B0609030804020204" pitchFamily="49" charset="0"/>
                <a:ea typeface="阿里巴巴普惠体" pitchFamily="18" charset="-122"/>
              </a:rPr>
              <a:t>。</a:t>
            </a:r>
            <a:r>
              <a:rPr lang="zh-CN" altLang="en-US" sz="1400">
                <a:solidFill>
                  <a:srgbClr val="032F62"/>
                </a:solidFill>
                <a:effectLst/>
                <a:latin typeface="DEJAVU SANS MONO" panose="020B0609030804020204" pitchFamily="49" charset="0"/>
                <a:ea typeface="阿里巴巴普惠体" pitchFamily="18" charset="-122"/>
              </a:rPr>
              <a:t>用户当前输入：</a:t>
            </a:r>
            <a:r>
              <a:rPr lang="en-US" altLang="zh-CN" sz="1400">
                <a:solidFill>
                  <a:srgbClr val="032F62"/>
                </a:solidFill>
                <a:effectLst/>
                <a:latin typeface="DEJAVU SANS MONO" panose="020B0609030804020204" pitchFamily="49" charset="0"/>
                <a:ea typeface="阿里巴巴普惠体" pitchFamily="18" charset="-122"/>
              </a:rPr>
              <a:t>{</a:t>
            </a:r>
            <a:r>
              <a:rPr lang="en" altLang="zh-CN" sz="1400">
                <a:solidFill>
                  <a:srgbClr val="032F62"/>
                </a:solidFill>
                <a:effectLst/>
                <a:latin typeface="DEJAVU SANS MONO" panose="020B0609030804020204" pitchFamily="49" charset="0"/>
                <a:ea typeface="阿里巴巴普惠体" pitchFamily="18" charset="-122"/>
              </a:rPr>
              <a:t>input}</a:t>
            </a:r>
            <a:r>
              <a:rPr lang="zh-CN" altLang="en" sz="1400">
                <a:solidFill>
                  <a:srgbClr val="032F62"/>
                </a:solidFill>
                <a:effectLst/>
                <a:latin typeface="DEJAVU SANS MONO" panose="020B0609030804020204" pitchFamily="49" charset="0"/>
                <a:ea typeface="阿里巴巴普惠体" pitchFamily="18" charset="-122"/>
              </a:rPr>
              <a:t>， </a:t>
            </a:r>
            <a:r>
              <a:rPr lang="zh-CN" altLang="en-US" sz="1400">
                <a:solidFill>
                  <a:srgbClr val="032F62"/>
                </a:solidFill>
                <a:effectLst/>
                <a:latin typeface="DEJAVU SANS MONO" panose="020B0609030804020204" pitchFamily="49" charset="0"/>
                <a:ea typeface="阿里巴巴普惠体" pitchFamily="18" charset="-122"/>
              </a:rPr>
              <a:t>请给出回应</a:t>
            </a:r>
            <a:r>
              <a:rPr lang="en-US" altLang="zh-CN" sz="1400">
                <a:solidFill>
                  <a:srgbClr val="032F62"/>
                </a:solidFill>
                <a:effectLst/>
                <a:latin typeface="DEJAVU SANS MONO" panose="020B0609030804020204" pitchFamily="49" charset="0"/>
                <a:ea typeface="阿里巴巴普惠体" pitchFamily="18" charset="-122"/>
              </a:rPr>
              <a:t>"</a:t>
            </a:r>
            <a:br>
              <a:rPr lang="en-US" altLang="zh-CN" sz="1400">
                <a:solidFill>
                  <a:srgbClr val="032F62"/>
                </a:solidFill>
                <a:effectLst/>
                <a:latin typeface="DEJAVU SANS MONO" panose="020B0609030804020204" pitchFamily="49" charset="0"/>
                <a:ea typeface="阿里巴巴普惠体" pitchFamily="18" charset="-122"/>
              </a:rPr>
            </a:br>
            <a:r>
              <a:rPr lang="en-US" altLang="zh-CN" sz="1400">
                <a:solidFill>
                  <a:srgbClr val="000000"/>
                </a:solidFill>
                <a:effectLst/>
                <a:latin typeface="DEJAVU SANS MONO" panose="020B0609030804020204" pitchFamily="49" charset="0"/>
                <a:ea typeface="阿里巴巴普惠体" pitchFamily="18" charset="-122"/>
              </a:rPr>
              <a:t>)</a:t>
            </a:r>
            <a:br>
              <a:rPr lang="en-US" altLang="zh-CN" sz="1400">
                <a:solidFill>
                  <a:srgbClr val="000000"/>
                </a:solidFill>
                <a:effectLst/>
                <a:latin typeface="DEJAVU SANS MONO" panose="020B0609030804020204" pitchFamily="49" charset="0"/>
                <a:ea typeface="阿里巴巴普惠体" pitchFamily="18" charset="-122"/>
              </a:rPr>
            </a:br>
            <a:br>
              <a:rPr lang="en-US" altLang="zh-CN" sz="1400">
                <a:solidFill>
                  <a:srgbClr val="000000"/>
                </a:solidFill>
                <a:effectLst/>
                <a:latin typeface="DEJAVU SANS MONO" panose="020B0609030804020204" pitchFamily="49" charset="0"/>
                <a:ea typeface="阿里巴巴普惠体" pitchFamily="18" charset="-122"/>
              </a:rPr>
            </a:br>
            <a:r>
              <a:rPr lang="en" altLang="zh-CN" sz="1400">
                <a:solidFill>
                  <a:srgbClr val="000000"/>
                </a:solidFill>
                <a:effectLst/>
                <a:latin typeface="DEJAVU SANS MONO" panose="020B0609030804020204" pitchFamily="49" charset="0"/>
                <a:ea typeface="阿里巴巴普惠体" pitchFamily="18" charset="-122"/>
              </a:rPr>
              <a:t>base_chain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prompt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print_prompt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model </a:t>
            </a:r>
            <a:r>
              <a:rPr lang="en" altLang="zh-CN" sz="1400">
                <a:solidFill>
                  <a:srgbClr val="B31D28"/>
                </a:solidFill>
                <a:effectLst/>
                <a:latin typeface="DEJAVU SANS MONO" panose="020B0609030804020204" pitchFamily="49" charset="0"/>
                <a:ea typeface="阿里巴巴普惠体" pitchFamily="18" charset="-122"/>
              </a:rPr>
              <a:t>| </a:t>
            </a:r>
            <a:r>
              <a:rPr lang="en" altLang="zh-CN" sz="1400">
                <a:solidFill>
                  <a:srgbClr val="000000"/>
                </a:solidFill>
                <a:effectLst/>
                <a:latin typeface="DEJAVU SANS MONO" panose="020B0609030804020204" pitchFamily="49" charset="0"/>
                <a:ea typeface="阿里巴巴普惠体" pitchFamily="18" charset="-122"/>
              </a:rPr>
              <a:t>StrOutputParser()</a:t>
            </a:r>
          </a:p>
        </p:txBody>
      </p:sp>
      <p:sp>
        <p:nvSpPr>
          <p:cNvPr id="8" name="文本框 7">
            <a:extLst>
              <a:ext uri="{FF2B5EF4-FFF2-40B4-BE49-F238E27FC236}">
                <a16:creationId xmlns:a16="http://schemas.microsoft.com/office/drawing/2014/main" id="{AF56A4C8-E842-4536-6A1A-F55291F1585C}"/>
              </a:ext>
            </a:extLst>
          </p:cNvPr>
          <p:cNvSpPr txBox="1"/>
          <p:nvPr/>
        </p:nvSpPr>
        <p:spPr>
          <a:xfrm>
            <a:off x="5771881" y="1340768"/>
            <a:ext cx="6335486" cy="44935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 altLang="zh-CN" sz="1100">
                <a:solidFill>
                  <a:srgbClr val="000000"/>
                </a:solidFill>
                <a:effectLst/>
                <a:latin typeface="DEJAVU SANS MONO" panose="020B0609030804020204" pitchFamily="49" charset="0"/>
                <a:ea typeface="阿里巴巴普惠体" pitchFamily="18" charset="-122"/>
              </a:rPr>
              <a:t>chat_history_store </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存放多个会话</a:t>
            </a:r>
            <a:r>
              <a:rPr lang="en" altLang="zh-CN" sz="1100">
                <a:solidFill>
                  <a:srgbClr val="969896"/>
                </a:solidFill>
                <a:effectLst/>
                <a:latin typeface="DEJAVU SANS MONO" panose="020B0609030804020204" pitchFamily="49" charset="0"/>
                <a:ea typeface="阿里巴巴普惠体" pitchFamily="18" charset="-122"/>
              </a:rPr>
              <a:t>ID</a:t>
            </a:r>
            <a:r>
              <a:rPr lang="zh-CN" altLang="en-US" sz="1100">
                <a:solidFill>
                  <a:srgbClr val="969896"/>
                </a:solidFill>
                <a:effectLst/>
                <a:latin typeface="DEJAVU SANS MONO" panose="020B0609030804020204" pitchFamily="49" charset="0"/>
                <a:ea typeface="阿里巴巴普惠体" pitchFamily="18" charset="-122"/>
              </a:rPr>
              <a:t>所对应的历史会话记录</a:t>
            </a:r>
            <a:br>
              <a:rPr lang="zh-CN" altLang="en-US" sz="1100">
                <a:solidFill>
                  <a:srgbClr val="969896"/>
                </a:solidFill>
                <a:effectLst/>
                <a:latin typeface="DEJAVU SANS MONO" panose="020B0609030804020204" pitchFamily="49" charset="0"/>
                <a:ea typeface="阿里巴巴普惠体" pitchFamily="18" charset="-122"/>
              </a:rPr>
            </a:br>
            <a:r>
              <a:rPr lang="en" altLang="zh-CN" sz="1100">
                <a:solidFill>
                  <a:srgbClr val="D73A49"/>
                </a:solidFill>
                <a:effectLst/>
                <a:latin typeface="DEJAVU SANS MONO" panose="020B0609030804020204" pitchFamily="49" charset="0"/>
                <a:ea typeface="阿里巴巴普惠体" pitchFamily="18" charset="-122"/>
              </a:rPr>
              <a:t>def </a:t>
            </a:r>
            <a:r>
              <a:rPr lang="en" altLang="zh-CN" sz="1100">
                <a:solidFill>
                  <a:srgbClr val="6F42C1"/>
                </a:solidFill>
                <a:effectLst/>
                <a:latin typeface="DEJAVU SANS MONO" panose="020B0609030804020204" pitchFamily="49" charset="0"/>
                <a:ea typeface="阿里巴巴普惠体" pitchFamily="18" charset="-122"/>
              </a:rPr>
              <a:t>get_history</a:t>
            </a:r>
            <a:r>
              <a:rPr lang="en" altLang="zh-CN" sz="1100">
                <a:solidFill>
                  <a:srgbClr val="000000"/>
                </a:solidFill>
                <a:effectLst/>
                <a:latin typeface="DEJAVU SANS MONO" panose="020B0609030804020204" pitchFamily="49" charset="0"/>
                <a:ea typeface="阿里巴巴普惠体" pitchFamily="18" charset="-122"/>
              </a:rPr>
              <a:t>(</a:t>
            </a:r>
            <a:r>
              <a:rPr lang="en" altLang="zh-CN" sz="1100">
                <a:solidFill>
                  <a:srgbClr val="E16227"/>
                </a:solidFill>
                <a:effectLst/>
                <a:latin typeface="DEJAVU SANS MONO" panose="020B0609030804020204" pitchFamily="49" charset="0"/>
                <a:ea typeface="阿里巴巴普惠体" pitchFamily="18" charset="-122"/>
              </a:rPr>
              <a:t>session_id</a:t>
            </a:r>
            <a:r>
              <a:rPr lang="en" altLang="zh-CN" sz="1100">
                <a:solidFill>
                  <a:srgbClr val="000000"/>
                </a:solidFill>
                <a:effectLst/>
                <a:latin typeface="DEJAVU SANS MONO" panose="020B0609030804020204" pitchFamily="49" charset="0"/>
                <a:ea typeface="阿里巴巴普惠体" pitchFamily="18" charset="-122"/>
              </a:rPr>
              <a:t>)</a:t>
            </a:r>
            <a:r>
              <a:rPr lang="en" altLang="zh-CN" sz="1100">
                <a:solidFill>
                  <a:srgbClr val="B31D28"/>
                </a:solidFill>
                <a:effectLst/>
                <a:latin typeface="DEJAVU SANS MONO" panose="020B0609030804020204" pitchFamily="49" charset="0"/>
                <a:ea typeface="阿里巴巴普惠体" pitchFamily="18" charset="-122"/>
              </a:rPr>
              <a:t>:</a:t>
            </a:r>
            <a:br>
              <a:rPr lang="en" altLang="zh-CN" sz="1100">
                <a:solidFill>
                  <a:srgbClr val="B31D28"/>
                </a:solidFill>
                <a:effectLst/>
                <a:latin typeface="DEJAVU SANS MONO" panose="020B0609030804020204" pitchFamily="49" charset="0"/>
                <a:ea typeface="阿里巴巴普惠体" pitchFamily="18" charset="-122"/>
              </a:rPr>
            </a:b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D73A49"/>
                </a:solidFill>
                <a:effectLst/>
                <a:latin typeface="DEJAVU SANS MONO" panose="020B0609030804020204" pitchFamily="49" charset="0"/>
                <a:ea typeface="阿里巴巴普惠体" pitchFamily="18" charset="-122"/>
              </a:rPr>
              <a:t>if </a:t>
            </a:r>
            <a:r>
              <a:rPr lang="en" altLang="zh-CN" sz="1100">
                <a:solidFill>
                  <a:srgbClr val="E16227"/>
                </a:solidFill>
                <a:effectLst/>
                <a:latin typeface="DEJAVU SANS MONO" panose="020B0609030804020204" pitchFamily="49" charset="0"/>
                <a:ea typeface="阿里巴巴普惠体" pitchFamily="18" charset="-122"/>
              </a:rPr>
              <a:t>session_id </a:t>
            </a:r>
            <a:r>
              <a:rPr lang="en" altLang="zh-CN" sz="1100">
                <a:solidFill>
                  <a:srgbClr val="D73A49"/>
                </a:solidFill>
                <a:effectLst/>
                <a:latin typeface="DEJAVU SANS MONO" panose="020B0609030804020204" pitchFamily="49" charset="0"/>
                <a:ea typeface="阿里巴巴普惠体" pitchFamily="18" charset="-122"/>
              </a:rPr>
              <a:t>not in </a:t>
            </a:r>
            <a:r>
              <a:rPr lang="en" altLang="zh-CN" sz="1100">
                <a:solidFill>
                  <a:srgbClr val="000000"/>
                </a:solidFill>
                <a:effectLst/>
                <a:latin typeface="DEJAVU SANS MONO" panose="020B0609030804020204" pitchFamily="49" charset="0"/>
                <a:ea typeface="阿里巴巴普惠体" pitchFamily="18" charset="-122"/>
              </a:rPr>
              <a:t>chat_history_store</a:t>
            </a:r>
            <a:r>
              <a:rPr lang="en" altLang="zh-CN" sz="1100">
                <a:solidFill>
                  <a:srgbClr val="B31D28"/>
                </a:solidFill>
                <a:effectLst/>
                <a:latin typeface="DEJAVU SANS MONO" panose="020B0609030804020204" pitchFamily="49" charset="0"/>
                <a:ea typeface="阿里巴巴普惠体" pitchFamily="18" charset="-122"/>
              </a:rPr>
              <a:t>:</a:t>
            </a:r>
          </a:p>
          <a:p>
            <a:r>
              <a:rPr lang="en" altLang="zh-CN" sz="1100">
                <a:solidFill>
                  <a:srgbClr val="B31D28"/>
                </a:solidFill>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存入新的实例</a:t>
            </a:r>
            <a:br>
              <a:rPr lang="en" altLang="zh-CN" sz="1100">
                <a:solidFill>
                  <a:srgbClr val="B31D28"/>
                </a:solidFill>
                <a:effectLst/>
                <a:latin typeface="DEJAVU SANS MONO" panose="020B0609030804020204" pitchFamily="49" charset="0"/>
                <a:ea typeface="阿里巴巴普惠体" pitchFamily="18" charset="-122"/>
              </a:rPr>
            </a:b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chat_history_store[</a:t>
            </a:r>
            <a:r>
              <a:rPr lang="en" altLang="zh-CN" sz="1100">
                <a:solidFill>
                  <a:srgbClr val="E16227"/>
                </a:solidFill>
                <a:effectLst/>
                <a:latin typeface="DEJAVU SANS MONO" panose="020B0609030804020204" pitchFamily="49" charset="0"/>
                <a:ea typeface="阿里巴巴普惠体" pitchFamily="18" charset="-122"/>
              </a:rPr>
              <a:t>session_id</a:t>
            </a:r>
            <a:r>
              <a:rPr lang="en"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InMemoryChatMessageHistory()</a:t>
            </a:r>
            <a:br>
              <a:rPr lang="zh-CN" altLang="en-US" sz="1100">
                <a:solidFill>
                  <a:srgbClr val="969896"/>
                </a:solidFill>
                <a:effectLst/>
                <a:latin typeface="DEJAVU SANS MONO" panose="020B0609030804020204" pitchFamily="49" charset="0"/>
                <a:ea typeface="阿里巴巴普惠体" pitchFamily="18" charset="-122"/>
              </a:rPr>
            </a:br>
            <a:r>
              <a:rPr lang="zh-CN" altLang="en-US" sz="1100">
                <a:solidFill>
                  <a:srgbClr val="969896"/>
                </a:solidFill>
                <a:effectLst/>
                <a:latin typeface="DEJAVU SANS MONO" panose="020B0609030804020204" pitchFamily="49" charset="0"/>
                <a:ea typeface="阿里巴巴普惠体" pitchFamily="18" charset="-122"/>
              </a:rPr>
              <a:t>    </a:t>
            </a:r>
            <a:r>
              <a:rPr lang="en" altLang="zh-CN" sz="1100">
                <a:solidFill>
                  <a:srgbClr val="D73A49"/>
                </a:solidFill>
                <a:effectLst/>
                <a:latin typeface="DEJAVU SANS MONO" panose="020B0609030804020204" pitchFamily="49" charset="0"/>
                <a:ea typeface="阿里巴巴普惠体" pitchFamily="18" charset="-122"/>
              </a:rPr>
              <a:t>return </a:t>
            </a:r>
            <a:r>
              <a:rPr lang="en" altLang="zh-CN" sz="1100">
                <a:solidFill>
                  <a:srgbClr val="000000"/>
                </a:solidFill>
                <a:effectLst/>
                <a:latin typeface="DEJAVU SANS MONO" panose="020B0609030804020204" pitchFamily="49" charset="0"/>
                <a:ea typeface="阿里巴巴普惠体" pitchFamily="18" charset="-122"/>
              </a:rPr>
              <a:t>chat_history_store[</a:t>
            </a:r>
            <a:r>
              <a:rPr lang="en" altLang="zh-CN" sz="1100">
                <a:solidFill>
                  <a:srgbClr val="E16227"/>
                </a:solidFill>
                <a:effectLst/>
                <a:latin typeface="DEJAVU SANS MONO" panose="020B0609030804020204" pitchFamily="49" charset="0"/>
                <a:ea typeface="阿里巴巴普惠体" pitchFamily="18" charset="-122"/>
              </a:rPr>
              <a:t>session_id</a:t>
            </a:r>
            <a:r>
              <a:rPr lang="en" altLang="zh-CN" sz="1100">
                <a:solidFill>
                  <a:srgbClr val="000000"/>
                </a:solidFill>
                <a:effectLst/>
                <a:latin typeface="DEJAVU SANS MONO" panose="020B0609030804020204" pitchFamily="49" charset="0"/>
                <a:ea typeface="阿里巴巴普惠体" pitchFamily="18" charset="-122"/>
              </a:rPr>
              <a:t>]</a:t>
            </a:r>
            <a:br>
              <a:rPr lang="en" altLang="zh-CN" sz="1100">
                <a:solidFill>
                  <a:srgbClr val="000000"/>
                </a:solidFill>
                <a:effectLst/>
                <a:latin typeface="DEJAVU SANS MONO" panose="020B0609030804020204" pitchFamily="49" charset="0"/>
                <a:ea typeface="阿里巴巴普惠体" pitchFamily="18" charset="-122"/>
              </a:rPr>
            </a:br>
            <a:br>
              <a:rPr lang="en" altLang="zh-CN" sz="1100">
                <a:solidFill>
                  <a:srgbClr val="000000"/>
                </a:solidFill>
                <a:effectLst/>
                <a:latin typeface="DEJAVU SANS MONO" panose="020B0609030804020204" pitchFamily="49" charset="0"/>
                <a:ea typeface="阿里巴巴普惠体" pitchFamily="18" charset="-122"/>
              </a:rPr>
            </a:br>
            <a:br>
              <a:rPr lang="en" altLang="zh-CN" sz="1100">
                <a:solidFill>
                  <a:srgbClr val="000000"/>
                </a:solidFill>
                <a:effectLst/>
                <a:latin typeface="DEJAVU SANS MONO" panose="020B0609030804020204" pitchFamily="49" charset="0"/>
                <a:ea typeface="阿里巴巴普惠体" pitchFamily="18" charset="-122"/>
              </a:rPr>
            </a:b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通过</a:t>
            </a:r>
            <a:r>
              <a:rPr lang="en" altLang="zh-CN" sz="1100">
                <a:solidFill>
                  <a:srgbClr val="969896"/>
                </a:solidFill>
                <a:effectLst/>
                <a:latin typeface="DEJAVU SANS MONO" panose="020B0609030804020204" pitchFamily="49" charset="0"/>
                <a:ea typeface="阿里巴巴普惠体" pitchFamily="18" charset="-122"/>
              </a:rPr>
              <a:t>RunnableWithMessageHistory</a:t>
            </a:r>
            <a:r>
              <a:rPr lang="zh-CN" altLang="en-US" sz="1100">
                <a:solidFill>
                  <a:srgbClr val="969896"/>
                </a:solidFill>
                <a:effectLst/>
                <a:latin typeface="DEJAVU SANS MONO" panose="020B0609030804020204" pitchFamily="49" charset="0"/>
                <a:ea typeface="阿里巴巴普惠体" pitchFamily="18" charset="-122"/>
              </a:rPr>
              <a:t>获取一个新的带有历史记录功能的</a:t>
            </a:r>
            <a:r>
              <a:rPr lang="en" altLang="zh-CN" sz="1100">
                <a:solidFill>
                  <a:srgbClr val="969896"/>
                </a:solidFill>
                <a:effectLst/>
                <a:latin typeface="DEJAVU SANS MONO" panose="020B0609030804020204" pitchFamily="49" charset="0"/>
                <a:ea typeface="阿里巴巴普惠体" pitchFamily="18" charset="-122"/>
              </a:rPr>
              <a:t>chain</a:t>
            </a:r>
            <a:br>
              <a:rPr lang="en" altLang="zh-CN" sz="1100">
                <a:solidFill>
                  <a:srgbClr val="969896"/>
                </a:solidFill>
                <a:effectLst/>
                <a:latin typeface="DEJAVU SANS MONO" panose="020B0609030804020204" pitchFamily="49" charset="0"/>
                <a:ea typeface="阿里巴巴普惠体" pitchFamily="18" charset="-122"/>
              </a:rPr>
            </a:br>
            <a:r>
              <a:rPr lang="en" altLang="zh-CN" sz="1100">
                <a:solidFill>
                  <a:srgbClr val="000000"/>
                </a:solidFill>
                <a:effectLst/>
                <a:latin typeface="DEJAVU SANS MONO" panose="020B0609030804020204" pitchFamily="49" charset="0"/>
                <a:ea typeface="阿里巴巴普惠体" pitchFamily="18" charset="-122"/>
              </a:rPr>
              <a:t>conversation_chain </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RunnableWithMessageHistory(</a:t>
            </a:r>
            <a:br>
              <a:rPr lang="en" altLang="zh-CN" sz="1100">
                <a:solidFill>
                  <a:srgbClr val="000000"/>
                </a:solidFill>
                <a:effectLst/>
                <a:latin typeface="DEJAVU SANS MONO" panose="020B0609030804020204" pitchFamily="49" charset="0"/>
                <a:ea typeface="阿里巴巴普惠体" pitchFamily="18" charset="-122"/>
              </a:rPr>
            </a:br>
            <a:r>
              <a:rPr lang="en" altLang="zh-CN" sz="1100">
                <a:solidFill>
                  <a:srgbClr val="000000"/>
                </a:solidFill>
                <a:effectLst/>
                <a:latin typeface="DEJAVU SANS MONO" panose="020B0609030804020204" pitchFamily="49" charset="0"/>
                <a:ea typeface="阿里巴巴普惠体" pitchFamily="18" charset="-122"/>
              </a:rPr>
              <a:t>    base_chain,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被附加历史消息的</a:t>
            </a:r>
            <a:r>
              <a:rPr lang="en" altLang="zh-CN" sz="1100">
                <a:solidFill>
                  <a:srgbClr val="969896"/>
                </a:solidFill>
                <a:effectLst/>
                <a:latin typeface="DEJAVU SANS MONO" panose="020B0609030804020204" pitchFamily="49" charset="0"/>
                <a:ea typeface="阿里巴巴普惠体" pitchFamily="18" charset="-122"/>
              </a:rPr>
              <a:t>Runnable</a:t>
            </a:r>
            <a:r>
              <a:rPr lang="zh-CN" altLang="en" sz="1100">
                <a:solidFill>
                  <a:srgbClr val="969896"/>
                </a:solidFill>
                <a:effectLst/>
                <a:latin typeface="DEJAVU SANS MONO" panose="020B0609030804020204" pitchFamily="49" charset="0"/>
                <a:ea typeface="阿里巴巴普惠体" pitchFamily="18" charset="-122"/>
              </a:rPr>
              <a:t>，</a:t>
            </a:r>
            <a:r>
              <a:rPr lang="zh-CN" altLang="en-US" sz="1100">
                <a:solidFill>
                  <a:srgbClr val="969896"/>
                </a:solidFill>
                <a:effectLst/>
                <a:latin typeface="DEJAVU SANS MONO" panose="020B0609030804020204" pitchFamily="49" charset="0"/>
                <a:ea typeface="阿里巴巴普惠体" pitchFamily="18" charset="-122"/>
              </a:rPr>
              <a:t>通常是</a:t>
            </a:r>
            <a:r>
              <a:rPr lang="en" altLang="zh-CN" sz="1100">
                <a:solidFill>
                  <a:srgbClr val="969896"/>
                </a:solidFill>
                <a:effectLst/>
                <a:latin typeface="DEJAVU SANS MONO" panose="020B0609030804020204" pitchFamily="49" charset="0"/>
                <a:ea typeface="阿里巴巴普惠体" pitchFamily="18" charset="-122"/>
              </a:rPr>
              <a:t>chain</a:t>
            </a:r>
            <a:br>
              <a:rPr lang="en" altLang="zh-CN" sz="1100">
                <a:solidFill>
                  <a:srgbClr val="969896"/>
                </a:solidFill>
                <a:effectLst/>
                <a:latin typeface="DEJAVU SANS MONO" panose="020B0609030804020204" pitchFamily="49" charset="0"/>
                <a:ea typeface="阿里巴巴普惠体" pitchFamily="18" charset="-122"/>
              </a:rPr>
            </a:br>
            <a:r>
              <a:rPr lang="en" altLang="zh-CN" sz="1100">
                <a:solidFill>
                  <a:srgbClr val="969896"/>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get_history,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获取历史会话的函数</a:t>
            </a:r>
            <a:br>
              <a:rPr lang="zh-CN" altLang="en-US" sz="1100">
                <a:solidFill>
                  <a:srgbClr val="969896"/>
                </a:solidFill>
                <a:effectLst/>
                <a:latin typeface="DEJAVU SANS MONO" panose="020B0609030804020204" pitchFamily="49" charset="0"/>
                <a:ea typeface="阿里巴巴普惠体" pitchFamily="18" charset="-122"/>
              </a:rPr>
            </a:br>
            <a:r>
              <a:rPr lang="zh-CN" altLang="en-US" sz="1100">
                <a:solidFill>
                  <a:srgbClr val="969896"/>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input_messages_key</a:t>
            </a:r>
            <a:r>
              <a:rPr lang="en" altLang="zh-CN" sz="1100">
                <a:solidFill>
                  <a:srgbClr val="B31D28"/>
                </a:solidFill>
                <a:effectLst/>
                <a:latin typeface="DEJAVU SANS MONO" panose="020B0609030804020204" pitchFamily="49" charset="0"/>
                <a:ea typeface="阿里巴巴普惠体" pitchFamily="18" charset="-122"/>
              </a:rPr>
              <a:t>=</a:t>
            </a:r>
            <a:r>
              <a:rPr lang="en" altLang="zh-CN" sz="1100">
                <a:solidFill>
                  <a:srgbClr val="032F62"/>
                </a:solidFill>
                <a:effectLst/>
                <a:latin typeface="DEJAVU SANS MONO" panose="020B0609030804020204" pitchFamily="49" charset="0"/>
                <a:ea typeface="阿里巴巴普惠体" pitchFamily="18" charset="-122"/>
              </a:rPr>
              <a:t>"input"</a:t>
            </a:r>
            <a:r>
              <a:rPr lang="en"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声明用户输入消息在模板中的占位符</a:t>
            </a:r>
            <a:br>
              <a:rPr lang="zh-CN" altLang="en-US" sz="1100">
                <a:solidFill>
                  <a:srgbClr val="969896"/>
                </a:solidFill>
                <a:effectLst/>
                <a:latin typeface="DEJAVU SANS MONO" panose="020B0609030804020204" pitchFamily="49" charset="0"/>
                <a:ea typeface="阿里巴巴普惠体" pitchFamily="18" charset="-122"/>
              </a:rPr>
            </a:br>
            <a:r>
              <a:rPr lang="zh-CN" altLang="en-US" sz="1100">
                <a:solidFill>
                  <a:srgbClr val="969896"/>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history_messages_key</a:t>
            </a:r>
            <a:r>
              <a:rPr lang="en" altLang="zh-CN" sz="1100">
                <a:solidFill>
                  <a:srgbClr val="B31D28"/>
                </a:solidFill>
                <a:effectLst/>
                <a:latin typeface="DEJAVU SANS MONO" panose="020B0609030804020204" pitchFamily="49" charset="0"/>
                <a:ea typeface="阿里巴巴普惠体" pitchFamily="18" charset="-122"/>
              </a:rPr>
              <a:t>=</a:t>
            </a:r>
            <a:r>
              <a:rPr lang="en" altLang="zh-CN" sz="1100">
                <a:solidFill>
                  <a:srgbClr val="032F62"/>
                </a:solidFill>
                <a:effectLst/>
                <a:latin typeface="DEJAVU SANS MONO" panose="020B0609030804020204" pitchFamily="49" charset="0"/>
                <a:ea typeface="阿里巴巴普惠体" pitchFamily="18" charset="-122"/>
              </a:rPr>
              <a:t>"chat_history"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声明历史消息在模板中的占位符</a:t>
            </a:r>
            <a:br>
              <a:rPr lang="zh-CN" altLang="en-US" sz="1100">
                <a:solidFill>
                  <a:srgbClr val="969896"/>
                </a:solidFill>
                <a:effectLst/>
                <a:latin typeface="DEJAVU SANS MONO" panose="020B0609030804020204" pitchFamily="49" charset="0"/>
                <a:ea typeface="阿里巴巴普惠体" pitchFamily="18" charset="-122"/>
              </a:rPr>
            </a:br>
            <a:r>
              <a:rPr lang="en-US" altLang="zh-CN" sz="1100">
                <a:solidFill>
                  <a:srgbClr val="000000"/>
                </a:solidFill>
                <a:effectLst/>
                <a:latin typeface="DEJAVU SANS MONO" panose="020B0609030804020204" pitchFamily="49" charset="0"/>
                <a:ea typeface="阿里巴巴普惠体" pitchFamily="18" charset="-122"/>
              </a:rPr>
              <a:t>)</a:t>
            </a:r>
            <a:br>
              <a:rPr lang="en-US" altLang="zh-CN" sz="1100">
                <a:solidFill>
                  <a:srgbClr val="000000"/>
                </a:solidFill>
                <a:effectLst/>
                <a:latin typeface="DEJAVU SANS MONO" panose="020B0609030804020204" pitchFamily="49" charset="0"/>
                <a:ea typeface="阿里巴巴普惠体" pitchFamily="18" charset="-122"/>
              </a:rPr>
            </a:br>
            <a:br>
              <a:rPr lang="en-US" altLang="zh-CN" sz="1100">
                <a:solidFill>
                  <a:srgbClr val="000000"/>
                </a:solidFill>
                <a:effectLst/>
                <a:latin typeface="DEJAVU SANS MONO" panose="020B0609030804020204" pitchFamily="49" charset="0"/>
                <a:ea typeface="阿里巴巴普惠体" pitchFamily="18" charset="-122"/>
              </a:rPr>
            </a:br>
            <a:r>
              <a:rPr lang="en" altLang="zh-CN" sz="1100">
                <a:solidFill>
                  <a:srgbClr val="D73A49"/>
                </a:solidFill>
                <a:effectLst/>
                <a:latin typeface="DEJAVU SANS MONO" panose="020B0609030804020204" pitchFamily="49" charset="0"/>
                <a:ea typeface="阿里巴巴普惠体" pitchFamily="18" charset="-122"/>
              </a:rPr>
              <a:t>if </a:t>
            </a:r>
            <a:r>
              <a:rPr lang="en" altLang="zh-CN" sz="1100">
                <a:solidFill>
                  <a:srgbClr val="000000"/>
                </a:solidFill>
                <a:effectLst/>
                <a:latin typeface="DEJAVU SANS MONO" panose="020B0609030804020204" pitchFamily="49" charset="0"/>
                <a:ea typeface="阿里巴巴普惠体" pitchFamily="18" charset="-122"/>
              </a:rPr>
              <a:t>__name__ </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32F62"/>
                </a:solidFill>
                <a:effectLst/>
                <a:latin typeface="DEJAVU SANS MONO" panose="020B0609030804020204" pitchFamily="49" charset="0"/>
                <a:ea typeface="阿里巴巴普惠体" pitchFamily="18" charset="-122"/>
              </a:rPr>
              <a:t>'__main__'</a:t>
            </a:r>
            <a:r>
              <a:rPr lang="en" altLang="zh-CN" sz="1100">
                <a:solidFill>
                  <a:srgbClr val="B31D28"/>
                </a:solidFill>
                <a:effectLst/>
                <a:latin typeface="DEJAVU SANS MONO" panose="020B0609030804020204" pitchFamily="49" charset="0"/>
                <a:ea typeface="阿里巴巴普惠体" pitchFamily="18" charset="-122"/>
              </a:rPr>
              <a:t>:</a:t>
            </a:r>
            <a:br>
              <a:rPr lang="en" altLang="zh-CN" sz="1100">
                <a:solidFill>
                  <a:srgbClr val="B31D28"/>
                </a:solidFill>
                <a:effectLst/>
                <a:latin typeface="DEJAVU SANS MONO" panose="020B0609030804020204" pitchFamily="49" charset="0"/>
                <a:ea typeface="阿里巴巴普惠体" pitchFamily="18" charset="-122"/>
              </a:rPr>
            </a:b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969896"/>
                </a:solidFill>
                <a:effectLst/>
                <a:latin typeface="DEJAVU SANS MONO" panose="020B0609030804020204" pitchFamily="49" charset="0"/>
                <a:ea typeface="阿里巴巴普惠体" pitchFamily="18" charset="-122"/>
              </a:rPr>
              <a:t># </a:t>
            </a:r>
            <a:r>
              <a:rPr lang="zh-CN" altLang="en-US" sz="1100">
                <a:solidFill>
                  <a:srgbClr val="969896"/>
                </a:solidFill>
                <a:effectLst/>
                <a:latin typeface="DEJAVU SANS MONO" panose="020B0609030804020204" pitchFamily="49" charset="0"/>
                <a:ea typeface="阿里巴巴普惠体" pitchFamily="18" charset="-122"/>
              </a:rPr>
              <a:t>如下固定格式，配置当前会话的</a:t>
            </a:r>
            <a:r>
              <a:rPr lang="en" altLang="zh-CN" sz="1100">
                <a:solidFill>
                  <a:srgbClr val="969896"/>
                </a:solidFill>
                <a:effectLst/>
                <a:latin typeface="DEJAVU SANS MONO" panose="020B0609030804020204" pitchFamily="49" charset="0"/>
                <a:ea typeface="阿里巴巴普惠体" pitchFamily="18" charset="-122"/>
              </a:rPr>
              <a:t>ID</a:t>
            </a:r>
            <a:br>
              <a:rPr lang="en" altLang="zh-CN" sz="1100">
                <a:solidFill>
                  <a:srgbClr val="969896"/>
                </a:solidFill>
                <a:effectLst/>
                <a:latin typeface="DEJAVU SANS MONO" panose="020B0609030804020204" pitchFamily="49" charset="0"/>
                <a:ea typeface="阿里巴巴普惠体" pitchFamily="18" charset="-122"/>
              </a:rPr>
            </a:br>
            <a:r>
              <a:rPr lang="en" altLang="zh-CN" sz="1100">
                <a:solidFill>
                  <a:srgbClr val="969896"/>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session_config </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a:t>
            </a:r>
            <a:r>
              <a:rPr lang="en" altLang="zh-CN" sz="1100">
                <a:solidFill>
                  <a:srgbClr val="032F62"/>
                </a:solidFill>
                <a:effectLst/>
                <a:latin typeface="DEJAVU SANS MONO" panose="020B0609030804020204" pitchFamily="49" charset="0"/>
                <a:ea typeface="阿里巴巴普惠体" pitchFamily="18" charset="-122"/>
              </a:rPr>
              <a:t>"configurable"</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a:t>
            </a:r>
            <a:r>
              <a:rPr lang="en" altLang="zh-CN" sz="1100">
                <a:solidFill>
                  <a:srgbClr val="032F62"/>
                </a:solidFill>
                <a:effectLst/>
                <a:latin typeface="DEJAVU SANS MONO" panose="020B0609030804020204" pitchFamily="49" charset="0"/>
                <a:ea typeface="阿里巴巴普惠体" pitchFamily="18" charset="-122"/>
              </a:rPr>
              <a:t>"session_id"</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32F62"/>
                </a:solidFill>
                <a:effectLst/>
                <a:latin typeface="DEJAVU SANS MONO" panose="020B0609030804020204" pitchFamily="49" charset="0"/>
                <a:ea typeface="阿里巴巴普惠体" pitchFamily="18" charset="-122"/>
              </a:rPr>
              <a:t>"user_001"</a:t>
            </a:r>
            <a:r>
              <a:rPr lang="en" altLang="zh-CN" sz="1100">
                <a:solidFill>
                  <a:srgbClr val="000000"/>
                </a:solidFill>
                <a:effectLst/>
                <a:latin typeface="DEJAVU SANS MONO" panose="020B0609030804020204" pitchFamily="49" charset="0"/>
                <a:ea typeface="阿里巴巴普惠体" pitchFamily="18" charset="-122"/>
              </a:rPr>
              <a:t>}}</a:t>
            </a:r>
            <a:br>
              <a:rPr lang="en" altLang="zh-CN" sz="1100">
                <a:solidFill>
                  <a:srgbClr val="000000"/>
                </a:solidFill>
                <a:effectLst/>
                <a:latin typeface="DEJAVU SANS MONO" panose="020B0609030804020204" pitchFamily="49" charset="0"/>
                <a:ea typeface="阿里巴巴普惠体" pitchFamily="18" charset="-122"/>
              </a:rPr>
            </a:br>
            <a:br>
              <a:rPr lang="en" altLang="zh-CN" sz="1100">
                <a:solidFill>
                  <a:srgbClr val="000000"/>
                </a:solidFill>
                <a:effectLst/>
                <a:latin typeface="DEJAVU SANS MONO" panose="020B0609030804020204" pitchFamily="49" charset="0"/>
                <a:ea typeface="阿里巴巴普惠体" pitchFamily="18" charset="-122"/>
              </a:rPr>
            </a:br>
            <a:r>
              <a:rPr lang="en" altLang="zh-CN" sz="1100">
                <a:solidFill>
                  <a:srgbClr val="000000"/>
                </a:solidFill>
                <a:effectLst/>
                <a:latin typeface="DEJAVU SANS MONO" panose="020B0609030804020204" pitchFamily="49" charset="0"/>
                <a:ea typeface="阿里巴巴普惠体" pitchFamily="18" charset="-122"/>
              </a:rPr>
              <a:t>    print(conversation_chain.</a:t>
            </a:r>
            <a:r>
              <a:rPr lang="en" altLang="zh-CN" sz="1100">
                <a:solidFill>
                  <a:srgbClr val="6F42C1"/>
                </a:solidFill>
                <a:effectLst/>
                <a:latin typeface="DEJAVU SANS MONO" panose="020B0609030804020204" pitchFamily="49" charset="0"/>
                <a:ea typeface="阿里巴巴普惠体" pitchFamily="18" charset="-122"/>
              </a:rPr>
              <a:t>invoke</a:t>
            </a:r>
            <a:r>
              <a:rPr lang="en" altLang="zh-CN" sz="1100">
                <a:solidFill>
                  <a:srgbClr val="000000"/>
                </a:solidFill>
                <a:effectLst/>
                <a:latin typeface="DEJAVU SANS MONO" panose="020B0609030804020204" pitchFamily="49" charset="0"/>
                <a:ea typeface="阿里巴巴普惠体" pitchFamily="18" charset="-122"/>
              </a:rPr>
              <a:t>({</a:t>
            </a:r>
            <a:r>
              <a:rPr lang="en" altLang="zh-CN" sz="1100">
                <a:solidFill>
                  <a:srgbClr val="032F62"/>
                </a:solidFill>
                <a:effectLst/>
                <a:latin typeface="DEJAVU SANS MONO" panose="020B0609030804020204" pitchFamily="49" charset="0"/>
                <a:ea typeface="阿里巴巴普惠体" pitchFamily="18" charset="-122"/>
              </a:rPr>
              <a:t>"input"</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32F62"/>
                </a:solidFill>
                <a:effectLst/>
                <a:latin typeface="DEJAVU SANS MONO" panose="020B0609030804020204" pitchFamily="49" charset="0"/>
                <a:ea typeface="阿里巴巴普惠体" pitchFamily="18" charset="-122"/>
              </a:rPr>
              <a:t>"</a:t>
            </a:r>
            <a:r>
              <a:rPr lang="zh-CN" altLang="en-US" sz="1100">
                <a:solidFill>
                  <a:srgbClr val="032F62"/>
                </a:solidFill>
                <a:effectLst/>
                <a:latin typeface="DEJAVU SANS MONO" panose="020B0609030804020204" pitchFamily="49" charset="0"/>
                <a:ea typeface="阿里巴巴普惠体" pitchFamily="18" charset="-122"/>
              </a:rPr>
              <a:t>小明有一只猫</a:t>
            </a:r>
            <a:r>
              <a:rPr lang="en-US" altLang="zh-CN" sz="1100">
                <a:solidFill>
                  <a:srgbClr val="032F62"/>
                </a:solidFill>
                <a:effectLst/>
                <a:latin typeface="DEJAVU SANS MONO" panose="020B0609030804020204" pitchFamily="49" charset="0"/>
                <a:ea typeface="阿里巴巴普惠体" pitchFamily="18" charset="-122"/>
              </a:rPr>
              <a:t>"</a:t>
            </a:r>
            <a:r>
              <a:rPr lang="en-US"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session_config))</a:t>
            </a:r>
            <a:br>
              <a:rPr lang="en" altLang="zh-CN" sz="1100">
                <a:solidFill>
                  <a:srgbClr val="000000"/>
                </a:solidFill>
                <a:effectLst/>
                <a:latin typeface="DEJAVU SANS MONO" panose="020B0609030804020204" pitchFamily="49" charset="0"/>
                <a:ea typeface="阿里巴巴普惠体" pitchFamily="18" charset="-122"/>
              </a:rPr>
            </a:br>
            <a:r>
              <a:rPr lang="en" altLang="zh-CN" sz="1100">
                <a:solidFill>
                  <a:srgbClr val="000000"/>
                </a:solidFill>
                <a:effectLst/>
                <a:latin typeface="DEJAVU SANS MONO" panose="020B0609030804020204" pitchFamily="49" charset="0"/>
                <a:ea typeface="阿里巴巴普惠体" pitchFamily="18" charset="-122"/>
              </a:rPr>
              <a:t>    print(conversation_chain.</a:t>
            </a:r>
            <a:r>
              <a:rPr lang="en" altLang="zh-CN" sz="1100">
                <a:solidFill>
                  <a:srgbClr val="6F42C1"/>
                </a:solidFill>
                <a:effectLst/>
                <a:latin typeface="DEJAVU SANS MONO" panose="020B0609030804020204" pitchFamily="49" charset="0"/>
                <a:ea typeface="阿里巴巴普惠体" pitchFamily="18" charset="-122"/>
              </a:rPr>
              <a:t>invoke</a:t>
            </a:r>
            <a:r>
              <a:rPr lang="en" altLang="zh-CN" sz="1100">
                <a:solidFill>
                  <a:srgbClr val="000000"/>
                </a:solidFill>
                <a:effectLst/>
                <a:latin typeface="DEJAVU SANS MONO" panose="020B0609030804020204" pitchFamily="49" charset="0"/>
                <a:ea typeface="阿里巴巴普惠体" pitchFamily="18" charset="-122"/>
              </a:rPr>
              <a:t>({</a:t>
            </a:r>
            <a:r>
              <a:rPr lang="en" altLang="zh-CN" sz="1100">
                <a:solidFill>
                  <a:srgbClr val="032F62"/>
                </a:solidFill>
                <a:effectLst/>
                <a:latin typeface="DEJAVU SANS MONO" panose="020B0609030804020204" pitchFamily="49" charset="0"/>
                <a:ea typeface="阿里巴巴普惠体" pitchFamily="18" charset="-122"/>
              </a:rPr>
              <a:t>"input"</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32F62"/>
                </a:solidFill>
                <a:effectLst/>
                <a:latin typeface="DEJAVU SANS MONO" panose="020B0609030804020204" pitchFamily="49" charset="0"/>
                <a:ea typeface="阿里巴巴普惠体" pitchFamily="18" charset="-122"/>
              </a:rPr>
              <a:t>"</a:t>
            </a:r>
            <a:r>
              <a:rPr lang="zh-CN" altLang="en-US" sz="1100">
                <a:solidFill>
                  <a:srgbClr val="032F62"/>
                </a:solidFill>
                <a:effectLst/>
                <a:latin typeface="DEJAVU SANS MONO" panose="020B0609030804020204" pitchFamily="49" charset="0"/>
                <a:ea typeface="阿里巴巴普惠体" pitchFamily="18" charset="-122"/>
              </a:rPr>
              <a:t>小刚有两只狗</a:t>
            </a:r>
            <a:r>
              <a:rPr lang="en-US" altLang="zh-CN" sz="1100">
                <a:solidFill>
                  <a:srgbClr val="032F62"/>
                </a:solidFill>
                <a:effectLst/>
                <a:latin typeface="DEJAVU SANS MONO" panose="020B0609030804020204" pitchFamily="49" charset="0"/>
                <a:ea typeface="阿里巴巴普惠体" pitchFamily="18" charset="-122"/>
              </a:rPr>
              <a:t>"</a:t>
            </a:r>
            <a:r>
              <a:rPr lang="en-US"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session_config))</a:t>
            </a:r>
            <a:br>
              <a:rPr lang="en" altLang="zh-CN" sz="1100">
                <a:solidFill>
                  <a:srgbClr val="000000"/>
                </a:solidFill>
                <a:effectLst/>
                <a:latin typeface="DEJAVU SANS MONO" panose="020B0609030804020204" pitchFamily="49" charset="0"/>
                <a:ea typeface="阿里巴巴普惠体" pitchFamily="18" charset="-122"/>
              </a:rPr>
            </a:br>
            <a:r>
              <a:rPr lang="en" altLang="zh-CN" sz="1100">
                <a:solidFill>
                  <a:srgbClr val="000000"/>
                </a:solidFill>
                <a:effectLst/>
                <a:latin typeface="DEJAVU SANS MONO" panose="020B0609030804020204" pitchFamily="49" charset="0"/>
                <a:ea typeface="阿里巴巴普惠体" pitchFamily="18" charset="-122"/>
              </a:rPr>
              <a:t>    print(conversation_chain.</a:t>
            </a:r>
            <a:r>
              <a:rPr lang="en" altLang="zh-CN" sz="1100">
                <a:solidFill>
                  <a:srgbClr val="6F42C1"/>
                </a:solidFill>
                <a:effectLst/>
                <a:latin typeface="DEJAVU SANS MONO" panose="020B0609030804020204" pitchFamily="49" charset="0"/>
                <a:ea typeface="阿里巴巴普惠体" pitchFamily="18" charset="-122"/>
              </a:rPr>
              <a:t>invoke</a:t>
            </a:r>
            <a:r>
              <a:rPr lang="en" altLang="zh-CN" sz="1100">
                <a:solidFill>
                  <a:srgbClr val="000000"/>
                </a:solidFill>
                <a:effectLst/>
                <a:latin typeface="DEJAVU SANS MONO" panose="020B0609030804020204" pitchFamily="49" charset="0"/>
                <a:ea typeface="阿里巴巴普惠体" pitchFamily="18" charset="-122"/>
              </a:rPr>
              <a:t>({</a:t>
            </a:r>
            <a:r>
              <a:rPr lang="en" altLang="zh-CN" sz="1100">
                <a:solidFill>
                  <a:srgbClr val="032F62"/>
                </a:solidFill>
                <a:effectLst/>
                <a:latin typeface="DEJAVU SANS MONO" panose="020B0609030804020204" pitchFamily="49" charset="0"/>
                <a:ea typeface="阿里巴巴普惠体" pitchFamily="18" charset="-122"/>
              </a:rPr>
              <a:t>"input"</a:t>
            </a:r>
            <a:r>
              <a:rPr lang="en" altLang="zh-CN" sz="1100">
                <a:solidFill>
                  <a:srgbClr val="B31D28"/>
                </a:solidFill>
                <a:effectLst/>
                <a:latin typeface="DEJAVU SANS MONO" panose="020B0609030804020204" pitchFamily="49" charset="0"/>
                <a:ea typeface="阿里巴巴普惠体" pitchFamily="18" charset="-122"/>
              </a:rPr>
              <a:t>: </a:t>
            </a:r>
            <a:r>
              <a:rPr lang="en" altLang="zh-CN" sz="1100">
                <a:solidFill>
                  <a:srgbClr val="032F62"/>
                </a:solidFill>
                <a:effectLst/>
                <a:latin typeface="DEJAVU SANS MONO" panose="020B0609030804020204" pitchFamily="49" charset="0"/>
                <a:ea typeface="阿里巴巴普惠体" pitchFamily="18" charset="-122"/>
              </a:rPr>
              <a:t>"</a:t>
            </a:r>
            <a:r>
              <a:rPr lang="zh-CN" altLang="en-US" sz="1100">
                <a:solidFill>
                  <a:srgbClr val="032F62"/>
                </a:solidFill>
                <a:effectLst/>
                <a:latin typeface="DEJAVU SANS MONO" panose="020B0609030804020204" pitchFamily="49" charset="0"/>
                <a:ea typeface="阿里巴巴普惠体" pitchFamily="18" charset="-122"/>
              </a:rPr>
              <a:t>共有几只宠物？</a:t>
            </a:r>
            <a:r>
              <a:rPr lang="en-US" altLang="zh-CN" sz="1100">
                <a:solidFill>
                  <a:srgbClr val="032F62"/>
                </a:solidFill>
                <a:effectLst/>
                <a:latin typeface="DEJAVU SANS MONO" panose="020B0609030804020204" pitchFamily="49" charset="0"/>
                <a:ea typeface="阿里巴巴普惠体" pitchFamily="18" charset="-122"/>
              </a:rPr>
              <a:t>"</a:t>
            </a:r>
            <a:r>
              <a:rPr lang="en-US" altLang="zh-CN" sz="1100">
                <a:solidFill>
                  <a:srgbClr val="000000"/>
                </a:solidFill>
                <a:effectLst/>
                <a:latin typeface="DEJAVU SANS MONO" panose="020B0609030804020204" pitchFamily="49" charset="0"/>
                <a:ea typeface="阿里巴巴普惠体" pitchFamily="18" charset="-122"/>
              </a:rPr>
              <a:t>}, </a:t>
            </a:r>
            <a:r>
              <a:rPr lang="en" altLang="zh-CN" sz="1100">
                <a:solidFill>
                  <a:srgbClr val="000000"/>
                </a:solidFill>
                <a:effectLst/>
                <a:latin typeface="DEJAVU SANS MONO" panose="020B0609030804020204" pitchFamily="49" charset="0"/>
                <a:ea typeface="阿里巴巴普惠体" pitchFamily="18" charset="-122"/>
              </a:rPr>
              <a:t>session_config))</a:t>
            </a:r>
          </a:p>
        </p:txBody>
      </p:sp>
    </p:spTree>
    <p:extLst>
      <p:ext uri="{BB962C8B-B14F-4D97-AF65-F5344CB8AC3E}">
        <p14:creationId xmlns:p14="http://schemas.microsoft.com/office/powerpoint/2010/main" val="444690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7C60E-EB88-D384-7882-2B7DE466FE5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78A341A-A276-D43C-B63A-AB849757284E}"/>
              </a:ext>
            </a:extLst>
          </p:cNvPr>
          <p:cNvSpPr>
            <a:spLocks noGrp="1"/>
          </p:cNvSpPr>
          <p:nvPr>
            <p:ph type="body" sz="quarter" idx="10"/>
          </p:nvPr>
        </p:nvSpPr>
        <p:spPr>
          <a:xfrm>
            <a:off x="5265090" y="1736725"/>
            <a:ext cx="6231510" cy="3384550"/>
          </a:xfrm>
        </p:spPr>
        <p:txBody>
          <a:bodyPr/>
          <a:lstStyle/>
          <a:p>
            <a:pPr marL="0" indent="0">
              <a:buNone/>
            </a:pPr>
            <a:r>
              <a:rPr lang="en-US" altLang="zh-CN" sz="1600">
                <a:solidFill>
                  <a:schemeClr val="tx1">
                    <a:lumMod val="85000"/>
                    <a:lumOff val="15000"/>
                  </a:schemeClr>
                </a:solidFill>
                <a:latin typeface="DEJAVU SANS MONO" panose="020B0609030804020204" pitchFamily="49" charset="0"/>
              </a:rPr>
              <a:t>RunnableWithMessageHistory</a:t>
            </a:r>
            <a:r>
              <a:rPr lang="zh-CN" altLang="en-US" sz="1600">
                <a:solidFill>
                  <a:schemeClr val="tx1">
                    <a:lumMod val="85000"/>
                    <a:lumOff val="15000"/>
                  </a:schemeClr>
                </a:solidFill>
                <a:latin typeface="DEJAVU SANS MONO" panose="020B0609030804020204" pitchFamily="49" charset="0"/>
              </a:rPr>
              <a:t>是</a:t>
            </a:r>
            <a:r>
              <a:rPr lang="en-US" altLang="zh-CN" sz="1600">
                <a:solidFill>
                  <a:schemeClr val="tx1">
                    <a:lumMod val="85000"/>
                    <a:lumOff val="15000"/>
                  </a:schemeClr>
                </a:solidFill>
                <a:latin typeface="DEJAVU SANS MONO" panose="020B0609030804020204" pitchFamily="49" charset="0"/>
              </a:rPr>
              <a:t>LangChain</a:t>
            </a:r>
            <a:r>
              <a:rPr lang="zh-CN" altLang="en-US" sz="1600">
                <a:solidFill>
                  <a:schemeClr val="tx1">
                    <a:lumMod val="85000"/>
                    <a:lumOff val="15000"/>
                  </a:schemeClr>
                </a:solidFill>
                <a:latin typeface="DEJAVU SANS MONO" panose="020B0609030804020204" pitchFamily="49" charset="0"/>
              </a:rPr>
              <a:t>内</a:t>
            </a:r>
            <a:r>
              <a:rPr lang="en-US" altLang="zh-CN" sz="1600">
                <a:solidFill>
                  <a:schemeClr val="tx1">
                    <a:lumMod val="85000"/>
                    <a:lumOff val="15000"/>
                  </a:schemeClr>
                </a:solidFill>
                <a:latin typeface="DEJAVU SANS MONO" panose="020B0609030804020204" pitchFamily="49" charset="0"/>
              </a:rPr>
              <a:t>Runnable</a:t>
            </a:r>
            <a:r>
              <a:rPr lang="zh-CN" altLang="en-US" sz="1600">
                <a:solidFill>
                  <a:schemeClr val="tx1">
                    <a:lumMod val="85000"/>
                    <a:lumOff val="15000"/>
                  </a:schemeClr>
                </a:solidFill>
                <a:latin typeface="DEJAVU SANS MONO" panose="020B0609030804020204" pitchFamily="49" charset="0"/>
              </a:rPr>
              <a:t>接口的实现，主要用于：</a:t>
            </a:r>
            <a:endParaRPr lang="en-US" altLang="zh-CN" sz="1600">
              <a:solidFill>
                <a:schemeClr val="tx1">
                  <a:lumMod val="85000"/>
                  <a:lumOff val="15000"/>
                </a:schemeClr>
              </a:solidFill>
              <a:latin typeface="DEJAVU SANS MONO" panose="020B0609030804020204" pitchFamily="49" charset="0"/>
            </a:endParaRPr>
          </a:p>
          <a:p>
            <a:r>
              <a:rPr lang="zh-CN" altLang="en-US" sz="1600">
                <a:solidFill>
                  <a:schemeClr val="tx1">
                    <a:lumMod val="85000"/>
                    <a:lumOff val="15000"/>
                  </a:schemeClr>
                </a:solidFill>
                <a:latin typeface="DEJAVU SANS MONO" panose="020B0609030804020204" pitchFamily="49" charset="0"/>
              </a:rPr>
              <a:t>创建一个带有历史记忆功能的</a:t>
            </a:r>
            <a:r>
              <a:rPr lang="en-US" altLang="zh-CN" sz="1600">
                <a:solidFill>
                  <a:schemeClr val="tx1">
                    <a:lumMod val="85000"/>
                    <a:lumOff val="15000"/>
                  </a:schemeClr>
                </a:solidFill>
                <a:latin typeface="DEJAVU SANS MONO" panose="020B0609030804020204" pitchFamily="49" charset="0"/>
              </a:rPr>
              <a:t>Runnable</a:t>
            </a:r>
            <a:r>
              <a:rPr lang="zh-CN" altLang="en-US" sz="1600">
                <a:solidFill>
                  <a:schemeClr val="tx1">
                    <a:lumMod val="85000"/>
                    <a:lumOff val="15000"/>
                  </a:schemeClr>
                </a:solidFill>
                <a:latin typeface="DEJAVU SANS MONO" panose="020B0609030804020204" pitchFamily="49" charset="0"/>
              </a:rPr>
              <a:t>实例（链）</a:t>
            </a:r>
            <a:endParaRPr lang="en-US" altLang="zh-CN" sz="1600">
              <a:solidFill>
                <a:schemeClr val="tx1">
                  <a:lumMod val="85000"/>
                  <a:lumOff val="15000"/>
                </a:schemeClr>
              </a:solidFill>
              <a:latin typeface="DEJAVU SANS MONO" panose="020B0609030804020204" pitchFamily="49" charset="0"/>
            </a:endParaRPr>
          </a:p>
          <a:p>
            <a:pPr marL="0" indent="0">
              <a:buNone/>
            </a:pPr>
            <a:endParaRPr lang="en-US" altLang="zh-CN" sz="1600">
              <a:solidFill>
                <a:schemeClr val="tx1">
                  <a:lumMod val="85000"/>
                  <a:lumOff val="15000"/>
                </a:schemeClr>
              </a:solidFill>
              <a:latin typeface="DEJAVU SANS MONO" panose="020B0609030804020204" pitchFamily="49" charset="0"/>
            </a:endParaRPr>
          </a:p>
          <a:p>
            <a:pPr marL="0" indent="0">
              <a:buNone/>
            </a:pPr>
            <a:r>
              <a:rPr lang="zh-CN" altLang="en-US" sz="1600">
                <a:solidFill>
                  <a:schemeClr val="tx1">
                    <a:lumMod val="85000"/>
                    <a:lumOff val="15000"/>
                  </a:schemeClr>
                </a:solidFill>
                <a:latin typeface="DEJAVU SANS MONO" panose="020B0609030804020204" pitchFamily="49" charset="0"/>
              </a:rPr>
              <a:t>它在创建的时候需要提供一个</a:t>
            </a:r>
            <a:r>
              <a:rPr lang="en" altLang="zh-CN" sz="1600">
                <a:solidFill>
                  <a:srgbClr val="000000"/>
                </a:solidFill>
                <a:effectLst/>
              </a:rPr>
              <a:t>BaseChatMessageHistory</a:t>
            </a:r>
            <a:r>
              <a:rPr lang="zh-CN" altLang="en-US" sz="1600">
                <a:solidFill>
                  <a:schemeClr val="tx1">
                    <a:lumMod val="85000"/>
                    <a:lumOff val="15000"/>
                  </a:schemeClr>
                </a:solidFill>
                <a:effectLst/>
                <a:latin typeface="DEJAVU SANS MONO" panose="020B0609030804020204" pitchFamily="49" charset="0"/>
              </a:rPr>
              <a:t>的具体实现（用来存储历史消息）</a:t>
            </a:r>
            <a:endParaRPr lang="en-US" altLang="zh-CN" sz="1600">
              <a:solidFill>
                <a:schemeClr val="tx1">
                  <a:lumMod val="85000"/>
                  <a:lumOff val="15000"/>
                </a:schemeClr>
              </a:solidFill>
              <a:effectLst/>
              <a:latin typeface="DEJAVU SANS MONO" panose="020B0609030804020204" pitchFamily="49" charset="0"/>
            </a:endParaRPr>
          </a:p>
          <a:p>
            <a:r>
              <a:rPr lang="en" altLang="zh-CN" sz="1600">
                <a:solidFill>
                  <a:srgbClr val="000000"/>
                </a:solidFill>
                <a:effectLst/>
              </a:rPr>
              <a:t>InMemoryChatMessageHistory</a:t>
            </a:r>
            <a:r>
              <a:rPr lang="zh-CN" altLang="en" sz="1600">
                <a:solidFill>
                  <a:srgbClr val="000000"/>
                </a:solidFill>
              </a:rPr>
              <a:t>可以</a:t>
            </a:r>
            <a:r>
              <a:rPr lang="zh-CN" altLang="en-US" sz="1600">
                <a:solidFill>
                  <a:srgbClr val="000000"/>
                </a:solidFill>
              </a:rPr>
              <a:t>实现在内存中存储历史</a:t>
            </a:r>
            <a:endParaRPr lang="en-US" altLang="zh-CN" sz="1600">
              <a:solidFill>
                <a:srgbClr val="000000"/>
              </a:solidFill>
            </a:endParaRPr>
          </a:p>
          <a:p>
            <a:pPr marL="0" indent="0">
              <a:buNone/>
            </a:pPr>
            <a:endParaRPr lang="en-US" altLang="zh-CN" sz="1600">
              <a:solidFill>
                <a:srgbClr val="000000"/>
              </a:solidFill>
              <a:effectLst/>
            </a:endParaRPr>
          </a:p>
          <a:p>
            <a:pPr marL="0" indent="0">
              <a:buNone/>
            </a:pPr>
            <a:r>
              <a:rPr lang="zh-CN" altLang="en-US" sz="1600">
                <a:solidFill>
                  <a:srgbClr val="000000"/>
                </a:solidFill>
              </a:rPr>
              <a:t>额外的，如果想要在</a:t>
            </a:r>
            <a:r>
              <a:rPr lang="en-US" altLang="zh-CN" sz="1600">
                <a:solidFill>
                  <a:srgbClr val="000000"/>
                </a:solidFill>
              </a:rPr>
              <a:t>invoke</a:t>
            </a:r>
            <a:r>
              <a:rPr lang="zh-CN" altLang="en-US" sz="1600">
                <a:solidFill>
                  <a:srgbClr val="000000"/>
                </a:solidFill>
              </a:rPr>
              <a:t>或</a:t>
            </a:r>
            <a:r>
              <a:rPr lang="en-US" altLang="zh-CN" sz="1600">
                <a:solidFill>
                  <a:srgbClr val="000000"/>
                </a:solidFill>
              </a:rPr>
              <a:t>stream</a:t>
            </a:r>
            <a:r>
              <a:rPr lang="zh-CN" altLang="en-US" sz="1600">
                <a:solidFill>
                  <a:srgbClr val="000000"/>
                </a:solidFill>
              </a:rPr>
              <a:t>执行链的同时，将提示词</a:t>
            </a:r>
            <a:r>
              <a:rPr lang="en-US" altLang="zh-CN" sz="1600">
                <a:solidFill>
                  <a:srgbClr val="000000"/>
                </a:solidFill>
              </a:rPr>
              <a:t>print</a:t>
            </a:r>
            <a:r>
              <a:rPr lang="zh-CN" altLang="en-US" sz="1600">
                <a:solidFill>
                  <a:srgbClr val="000000"/>
                </a:solidFill>
              </a:rPr>
              <a:t>出来，可以在链中加入自定义函数实现。</a:t>
            </a:r>
            <a:endParaRPr lang="en-US" altLang="zh-CN" sz="1600">
              <a:solidFill>
                <a:srgbClr val="000000"/>
              </a:solidFill>
            </a:endParaRPr>
          </a:p>
          <a:p>
            <a:r>
              <a:rPr lang="zh-CN" altLang="en-US" sz="1600">
                <a:solidFill>
                  <a:srgbClr val="000000"/>
                </a:solidFill>
                <a:effectLst/>
              </a:rPr>
              <a:t>注意：函数的输入应原封不动返回出去，避免破坏原有业务，仅在</a:t>
            </a:r>
            <a:r>
              <a:rPr lang="en-US" altLang="zh-CN" sz="1600">
                <a:solidFill>
                  <a:srgbClr val="000000"/>
                </a:solidFill>
                <a:effectLst/>
              </a:rPr>
              <a:t>return</a:t>
            </a:r>
            <a:r>
              <a:rPr lang="zh-CN" altLang="en-US" sz="1600">
                <a:solidFill>
                  <a:srgbClr val="000000"/>
                </a:solidFill>
                <a:effectLst/>
              </a:rPr>
              <a:t>之前，</a:t>
            </a:r>
            <a:r>
              <a:rPr lang="en-US" altLang="zh-CN" sz="1600">
                <a:solidFill>
                  <a:srgbClr val="000000"/>
                </a:solidFill>
                <a:effectLst/>
              </a:rPr>
              <a:t>print</a:t>
            </a:r>
            <a:r>
              <a:rPr lang="zh-CN" altLang="en-US" sz="1600">
                <a:solidFill>
                  <a:srgbClr val="000000"/>
                </a:solidFill>
                <a:effectLst/>
              </a:rPr>
              <a:t>所需信息即可。</a:t>
            </a:r>
            <a:endParaRPr lang="en" altLang="zh-CN" sz="1600">
              <a:solidFill>
                <a:srgbClr val="000000"/>
              </a:solidFill>
              <a:effectLst/>
            </a:endParaRPr>
          </a:p>
        </p:txBody>
      </p:sp>
    </p:spTree>
    <p:extLst>
      <p:ext uri="{BB962C8B-B14F-4D97-AF65-F5344CB8AC3E}">
        <p14:creationId xmlns:p14="http://schemas.microsoft.com/office/powerpoint/2010/main" val="671259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A1848-B4E4-D5AD-D817-B0C91B610DE0}"/>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15B28EF5-17FB-E261-BE3C-C2EC1CC1F9CA}"/>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Memory 长期会话</a:t>
            </a:r>
            <a:r>
              <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记忆</a:t>
            </a:r>
            <a:endPar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a:p>
            <a:r>
              <a:rPr lang="zh-CN" altLang="en-US" sz="12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自实现</a:t>
            </a:r>
            <a:r>
              <a:rPr lang="en-US" altLang="zh-CN" sz="12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FileChatMessageHistory</a:t>
            </a:r>
            <a:endParaRPr lang="zh-CN" altLang="en-US" sz="12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30E51715-5554-953B-86A8-ACE84304A100}"/>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F192F185-844B-9675-E3A7-EC406DE40B07}"/>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41ECBBB1-E032-51FB-D815-138803599AFE}"/>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2718140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201F585-C915-3FD7-D605-E7F943BC1B58}"/>
              </a:ext>
            </a:extLst>
          </p:cNvPr>
          <p:cNvSpPr>
            <a:spLocks noGrp="1"/>
          </p:cNvSpPr>
          <p:nvPr>
            <p:ph type="body" sz="quarter" idx="10"/>
          </p:nvPr>
        </p:nvSpPr>
        <p:spPr/>
        <p:txBody>
          <a:bodyPr/>
          <a:lstStyle/>
          <a:p>
            <a:r>
              <a:rPr kumimoji="1" lang="en-US" altLang="zh-CN" dirty="0">
                <a:solidFill>
                  <a:schemeClr val="tx1">
                    <a:lumMod val="85000"/>
                    <a:lumOff val="15000"/>
                  </a:schemeClr>
                </a:solidFill>
              </a:rPr>
              <a:t>memory</a:t>
            </a:r>
            <a:r>
              <a:rPr kumimoji="1" lang="zh-CN" altLang="en-US" dirty="0">
                <a:solidFill>
                  <a:schemeClr val="tx1">
                    <a:lumMod val="85000"/>
                    <a:lumOff val="15000"/>
                  </a:schemeClr>
                </a:solidFill>
              </a:rPr>
              <a:t> 长期会话记忆</a:t>
            </a:r>
          </a:p>
        </p:txBody>
      </p:sp>
      <p:sp>
        <p:nvSpPr>
          <p:cNvPr id="3" name="文本占位符 2">
            <a:extLst>
              <a:ext uri="{FF2B5EF4-FFF2-40B4-BE49-F238E27FC236}">
                <a16:creationId xmlns:a16="http://schemas.microsoft.com/office/drawing/2014/main" id="{C33358D5-AFB3-68DC-A8F6-1C74C00614D7}"/>
              </a:ext>
            </a:extLst>
          </p:cNvPr>
          <p:cNvSpPr>
            <a:spLocks noGrp="1"/>
          </p:cNvSpPr>
          <p:nvPr>
            <p:ph type="body" sz="quarter" idx="11"/>
          </p:nvPr>
        </p:nvSpPr>
        <p:spPr>
          <a:xfrm>
            <a:off x="479425" y="1124744"/>
            <a:ext cx="11161713" cy="1008112"/>
          </a:xfrm>
        </p:spPr>
        <p:txBody>
          <a:bodyPr/>
          <a:lstStyle/>
          <a:p>
            <a:r>
              <a:rPr kumimoji="1" lang="zh-CN" altLang="en-US" dirty="0">
                <a:solidFill>
                  <a:schemeClr val="tx1">
                    <a:lumMod val="85000"/>
                    <a:lumOff val="15000"/>
                  </a:schemeClr>
                </a:solidFill>
              </a:rPr>
              <a:t>使用</a:t>
            </a:r>
            <a:r>
              <a:rPr lang="en-US" altLang="zh-CN" sz="1800" dirty="0" err="1">
                <a:solidFill>
                  <a:schemeClr val="tx1">
                    <a:lumMod val="85000"/>
                    <a:lumOff val="15000"/>
                  </a:schemeClr>
                </a:solidFill>
              </a:rPr>
              <a:t>InMemoryChatMessageHistory</a:t>
            </a:r>
            <a:r>
              <a:rPr lang="zh-CN" altLang="en-US" sz="1800" dirty="0">
                <a:solidFill>
                  <a:schemeClr val="tx1">
                    <a:lumMod val="85000"/>
                    <a:lumOff val="15000"/>
                  </a:schemeClr>
                </a:solidFill>
              </a:rPr>
              <a:t>仅可以在内存中临时存储会话记忆，一旦程序退出，则记忆丢失。</a:t>
            </a:r>
            <a:endParaRPr lang="en-US" altLang="zh-CN" sz="1800" dirty="0">
              <a:solidFill>
                <a:schemeClr val="tx1">
                  <a:lumMod val="85000"/>
                  <a:lumOff val="15000"/>
                </a:schemeClr>
              </a:solidFill>
            </a:endParaRPr>
          </a:p>
          <a:p>
            <a:r>
              <a:rPr lang="en-US" altLang="zh-CN" sz="1800" dirty="0" err="1">
                <a:solidFill>
                  <a:schemeClr val="tx1">
                    <a:lumMod val="85000"/>
                    <a:lumOff val="15000"/>
                  </a:schemeClr>
                </a:solidFill>
              </a:rPr>
              <a:t>InMemoryChatMessageHistory</a:t>
            </a:r>
            <a:r>
              <a:rPr lang="en-US" altLang="zh-CN" sz="1800" dirty="0">
                <a:solidFill>
                  <a:schemeClr val="tx1">
                    <a:lumMod val="85000"/>
                    <a:lumOff val="15000"/>
                  </a:schemeClr>
                </a:solidFill>
              </a:rPr>
              <a:t> </a:t>
            </a:r>
            <a:r>
              <a:rPr lang="zh-CN" altLang="en-US" sz="1800" dirty="0">
                <a:solidFill>
                  <a:schemeClr val="tx1">
                    <a:lumMod val="85000"/>
                    <a:lumOff val="15000"/>
                  </a:schemeClr>
                </a:solidFill>
              </a:rPr>
              <a:t>类继承自 </a:t>
            </a:r>
            <a:r>
              <a:rPr kumimoji="1" lang="en-US" altLang="zh-CN" dirty="0" err="1">
                <a:solidFill>
                  <a:schemeClr val="tx1">
                    <a:lumMod val="85000"/>
                    <a:lumOff val="15000"/>
                  </a:schemeClr>
                </a:solidFill>
              </a:rPr>
              <a:t>BaseChatMessageHistory</a:t>
            </a:r>
            <a:endParaRPr kumimoji="1" lang="en-US" altLang="zh-CN" dirty="0">
              <a:solidFill>
                <a:schemeClr val="tx1">
                  <a:lumMod val="85000"/>
                  <a:lumOff val="15000"/>
                </a:schemeClr>
              </a:solidFill>
            </a:endParaRPr>
          </a:p>
          <a:p>
            <a:endParaRPr kumimoji="1" lang="zh-CN" altLang="en-US" dirty="0">
              <a:solidFill>
                <a:schemeClr val="tx1">
                  <a:lumMod val="85000"/>
                  <a:lumOff val="15000"/>
                </a:schemeClr>
              </a:solidFill>
            </a:endParaRPr>
          </a:p>
        </p:txBody>
      </p:sp>
      <p:pic>
        <p:nvPicPr>
          <p:cNvPr id="4" name="图片 3">
            <a:extLst>
              <a:ext uri="{FF2B5EF4-FFF2-40B4-BE49-F238E27FC236}">
                <a16:creationId xmlns:a16="http://schemas.microsoft.com/office/drawing/2014/main" id="{07F1F436-B9AC-CACA-37EB-95B3196D5767}"/>
              </a:ext>
            </a:extLst>
          </p:cNvPr>
          <p:cNvPicPr>
            <a:picLocks noChangeAspect="1"/>
          </p:cNvPicPr>
          <p:nvPr/>
        </p:nvPicPr>
        <p:blipFill>
          <a:blip r:embed="rId2"/>
          <a:stretch>
            <a:fillRect/>
          </a:stretch>
        </p:blipFill>
        <p:spPr>
          <a:xfrm>
            <a:off x="550862" y="1988840"/>
            <a:ext cx="4787900" cy="4419600"/>
          </a:xfrm>
          <a:prstGeom prst="rect">
            <a:avLst/>
          </a:prstGeom>
        </p:spPr>
      </p:pic>
      <p:sp>
        <p:nvSpPr>
          <p:cNvPr id="5" name="文本占位符 2">
            <a:extLst>
              <a:ext uri="{FF2B5EF4-FFF2-40B4-BE49-F238E27FC236}">
                <a16:creationId xmlns:a16="http://schemas.microsoft.com/office/drawing/2014/main" id="{C9F1D14B-5904-7948-76C5-6938AD4302E1}"/>
              </a:ext>
            </a:extLst>
          </p:cNvPr>
          <p:cNvSpPr txBox="1">
            <a:spLocks/>
          </p:cNvSpPr>
          <p:nvPr/>
        </p:nvSpPr>
        <p:spPr>
          <a:xfrm>
            <a:off x="5338763" y="2636912"/>
            <a:ext cx="5941814" cy="3600400"/>
          </a:xfrm>
          <a:prstGeom prst="rect">
            <a:avLst/>
          </a:prstGeom>
        </p:spPr>
        <p:txBody>
          <a:bodyPr/>
          <a:lstStyle>
            <a:lvl1pPr marL="0" indent="0" algn="l" defTabSz="914400" rtl="0" eaLnBrk="1" latinLnBrk="0" hangingPunct="1">
              <a:lnSpc>
                <a:spcPct val="90000"/>
              </a:lnSpc>
              <a:spcBef>
                <a:spcPts val="1000"/>
              </a:spcBef>
              <a:buFont typeface="Arial" panose="020B0604020202090204" pitchFamily="34" charset="0"/>
              <a:buNone/>
              <a:defRPr sz="1800" kern="1200" baseline="0">
                <a:solidFill>
                  <a:schemeClr val="bg2">
                    <a:lumMod val="95000"/>
                  </a:schemeClr>
                </a:solidFill>
                <a:latin typeface="JetBrains Mono" panose="02000009000000000000" pitchFamily="49" charset="0"/>
                <a:ea typeface="阿里巴巴普惠体" panose="00020600040101010101" pitchFamily="18" charset="-122"/>
                <a:cs typeface="阿里巴巴普惠体" panose="00020600040101010101" pitchFamily="18"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zh-CN" altLang="en-US" dirty="0">
                <a:solidFill>
                  <a:schemeClr val="tx1">
                    <a:lumMod val="85000"/>
                    <a:lumOff val="15000"/>
                  </a:schemeClr>
                </a:solidFill>
              </a:rPr>
              <a:t>在官方注释中给出了相关实现的指南，并给出了基于文件的历史消息存储示例代码。</a:t>
            </a:r>
            <a:endParaRPr kumimoji="1" lang="en-US" altLang="zh-CN" dirty="0">
              <a:solidFill>
                <a:schemeClr val="tx1">
                  <a:lumMod val="85000"/>
                  <a:lumOff val="15000"/>
                </a:schemeClr>
              </a:solidFill>
            </a:endParaRPr>
          </a:p>
          <a:p>
            <a:endParaRPr kumimoji="1" lang="en-US" altLang="zh-CN" dirty="0">
              <a:solidFill>
                <a:schemeClr val="tx1">
                  <a:lumMod val="85000"/>
                  <a:lumOff val="15000"/>
                </a:schemeClr>
              </a:solidFill>
            </a:endParaRPr>
          </a:p>
          <a:p>
            <a:r>
              <a:rPr kumimoji="1" lang="zh-CN" altLang="en-US" dirty="0">
                <a:solidFill>
                  <a:schemeClr val="tx1">
                    <a:lumMod val="85000"/>
                    <a:lumOff val="15000"/>
                  </a:schemeClr>
                </a:solidFill>
              </a:rPr>
              <a:t>我们可以自行实现一个基于</a:t>
            </a:r>
            <a:r>
              <a:rPr kumimoji="1" lang="en-US" altLang="zh-CN" dirty="0">
                <a:solidFill>
                  <a:schemeClr val="tx1">
                    <a:lumMod val="85000"/>
                    <a:lumOff val="15000"/>
                  </a:schemeClr>
                </a:solidFill>
              </a:rPr>
              <a:t>Json</a:t>
            </a:r>
            <a:r>
              <a:rPr kumimoji="1" lang="zh-CN" altLang="en-US" dirty="0">
                <a:solidFill>
                  <a:schemeClr val="tx1">
                    <a:lumMod val="85000"/>
                    <a:lumOff val="15000"/>
                  </a:schemeClr>
                </a:solidFill>
              </a:rPr>
              <a:t>格式和本地文件的会话</a:t>
            </a:r>
            <a:r>
              <a:rPr kumimoji="1" lang="zh-CN" altLang="en-US">
                <a:solidFill>
                  <a:schemeClr val="tx1">
                    <a:lumMod val="85000"/>
                    <a:lumOff val="15000"/>
                  </a:schemeClr>
                </a:solidFill>
              </a:rPr>
              <a:t>数据保存。</a:t>
            </a:r>
            <a:endParaRPr kumimoji="1" lang="zh-CN" altLang="en-US" dirty="0">
              <a:solidFill>
                <a:schemeClr val="tx1">
                  <a:lumMod val="85000"/>
                  <a:lumOff val="15000"/>
                </a:schemeClr>
              </a:solidFill>
            </a:endParaRPr>
          </a:p>
        </p:txBody>
      </p:sp>
    </p:spTree>
    <p:extLst>
      <p:ext uri="{BB962C8B-B14F-4D97-AF65-F5344CB8AC3E}">
        <p14:creationId xmlns:p14="http://schemas.microsoft.com/office/powerpoint/2010/main" val="15717715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E4A07C5-3F66-5F31-2663-F4F4CE38F231}"/>
              </a:ext>
            </a:extLst>
          </p:cNvPr>
          <p:cNvSpPr>
            <a:spLocks noGrp="1"/>
          </p:cNvSpPr>
          <p:nvPr>
            <p:ph type="body" sz="quarter" idx="10"/>
          </p:nvPr>
        </p:nvSpPr>
        <p:spPr/>
        <p:txBody>
          <a:bodyPr/>
          <a:lstStyle/>
          <a:p>
            <a:r>
              <a:rPr kumimoji="1" lang="en-US" altLang="zh-CN" dirty="0">
                <a:solidFill>
                  <a:schemeClr val="tx1">
                    <a:lumMod val="85000"/>
                    <a:lumOff val="15000"/>
                  </a:schemeClr>
                </a:solidFill>
              </a:rPr>
              <a:t>memory</a:t>
            </a:r>
            <a:r>
              <a:rPr kumimoji="1" lang="zh-CN" altLang="en-US" dirty="0">
                <a:solidFill>
                  <a:schemeClr val="tx1">
                    <a:lumMod val="85000"/>
                    <a:lumOff val="15000"/>
                  </a:schemeClr>
                </a:solidFill>
              </a:rPr>
              <a:t> 长期会话记忆</a:t>
            </a:r>
          </a:p>
        </p:txBody>
      </p:sp>
      <p:sp>
        <p:nvSpPr>
          <p:cNvPr id="13" name="文本框 12">
            <a:extLst>
              <a:ext uri="{FF2B5EF4-FFF2-40B4-BE49-F238E27FC236}">
                <a16:creationId xmlns:a16="http://schemas.microsoft.com/office/drawing/2014/main" id="{E4214BCB-B74D-3C5D-8F2C-D5B38996AB03}"/>
              </a:ext>
            </a:extLst>
          </p:cNvPr>
          <p:cNvSpPr txBox="1"/>
          <p:nvPr/>
        </p:nvSpPr>
        <p:spPr>
          <a:xfrm>
            <a:off x="551384" y="868750"/>
            <a:ext cx="5976664" cy="3970318"/>
          </a:xfrm>
          <a:prstGeom prst="rect">
            <a:avLst/>
          </a:prstGeom>
          <a:noFill/>
        </p:spPr>
        <p:txBody>
          <a:bodyPr wrap="square" rtlCol="0">
            <a:spAutoFit/>
          </a:bodyPr>
          <a:lstStyle/>
          <a:p>
            <a:r>
              <a:rPr kumimoji="1" lang="en-US" altLang="zh-CN" dirty="0" err="1">
                <a:latin typeface="Consolas" panose="020B0609020204030204" pitchFamily="49" charset="0"/>
                <a:ea typeface="阿里巴巴普惠体" panose="00020600040101010101" pitchFamily="18" charset="-122"/>
                <a:cs typeface="JetBrains Mono" panose="02000009000000000000" pitchFamily="49" charset="0"/>
              </a:rPr>
              <a:t>FileChatMessageHistory</a:t>
            </a:r>
            <a:r>
              <a:rPr kumimoji="1" lang="zh-CN" altLang="en-US">
                <a:latin typeface="Consolas" panose="020B0609020204030204" pitchFamily="49" charset="0"/>
                <a:ea typeface="阿里巴巴普惠体" panose="00020600040101010101" pitchFamily="18" charset="-122"/>
              </a:rPr>
              <a:t>类实现，核心思路：</a:t>
            </a:r>
            <a:endParaRPr kumimoji="1" lang="en-US" altLang="zh-CN">
              <a:latin typeface="Consolas" panose="020B0609020204030204" pitchFamily="49" charset="0"/>
              <a:ea typeface="阿里巴巴普惠体" panose="00020600040101010101" pitchFamily="18" charset="-122"/>
            </a:endParaRPr>
          </a:p>
          <a:p>
            <a:endParaRPr kumimoji="1" lang="en-US" altLang="zh-CN">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kumimoji="1" lang="zh-CN" altLang="en-US">
                <a:latin typeface="Consolas" panose="020B0609020204030204" pitchFamily="49" charset="0"/>
                <a:ea typeface="阿里巴巴普惠体" panose="00020600040101010101" pitchFamily="18" charset="-122"/>
              </a:rPr>
              <a:t>基于文件存储会话记录，以</a:t>
            </a:r>
            <a:r>
              <a:rPr kumimoji="1" lang="en-US" altLang="zh-CN">
                <a:latin typeface="Consolas" panose="020B0609020204030204" pitchFamily="49" charset="0"/>
                <a:ea typeface="阿里巴巴普惠体" panose="00020600040101010101" pitchFamily="18" charset="-122"/>
              </a:rPr>
              <a:t>session_id</a:t>
            </a:r>
            <a:r>
              <a:rPr kumimoji="1" lang="zh-CN" altLang="en-US">
                <a:latin typeface="Consolas" panose="020B0609020204030204" pitchFamily="49" charset="0"/>
                <a:ea typeface="阿里巴巴普惠体" panose="00020600040101010101" pitchFamily="18" charset="-122"/>
              </a:rPr>
              <a:t>为文件名，不同</a:t>
            </a:r>
            <a:r>
              <a:rPr kumimoji="1" lang="en-US" altLang="zh-CN">
                <a:latin typeface="Consolas" panose="020B0609020204030204" pitchFamily="49" charset="0"/>
                <a:ea typeface="阿里巴巴普惠体" panose="00020600040101010101" pitchFamily="18" charset="-122"/>
              </a:rPr>
              <a:t>session_id</a:t>
            </a:r>
            <a:r>
              <a:rPr kumimoji="1" lang="zh-CN" altLang="en-US">
                <a:latin typeface="Consolas" panose="020B0609020204030204" pitchFamily="49" charset="0"/>
                <a:ea typeface="阿里巴巴普惠体" panose="00020600040101010101" pitchFamily="18" charset="-122"/>
              </a:rPr>
              <a:t>有不同文件存储消息</a:t>
            </a:r>
            <a:endParaRPr kumimoji="1" lang="en-US" altLang="zh-CN">
              <a:latin typeface="Consolas" panose="020B0609020204030204" pitchFamily="49" charset="0"/>
              <a:ea typeface="阿里巴巴普惠体" panose="00020600040101010101" pitchFamily="18" charset="-122"/>
            </a:endParaRPr>
          </a:p>
          <a:p>
            <a:endParaRPr kumimoji="1" lang="en-US" altLang="zh-CN">
              <a:latin typeface="Consolas" panose="020B0609020204030204" pitchFamily="49" charset="0"/>
              <a:ea typeface="阿里巴巴普惠体" panose="00020600040101010101" pitchFamily="18" charset="-122"/>
            </a:endParaRPr>
          </a:p>
          <a:p>
            <a:r>
              <a:rPr kumimoji="1" lang="zh-CN" altLang="en-US">
                <a:latin typeface="Consolas" panose="020B0609020204030204" pitchFamily="49" charset="0"/>
                <a:ea typeface="阿里巴巴普惠体" panose="00020600040101010101" pitchFamily="18" charset="-122"/>
              </a:rPr>
              <a:t>继承</a:t>
            </a:r>
            <a:r>
              <a:rPr kumimoji="1" lang="en-US" altLang="zh-CN">
                <a:latin typeface="Consolas" panose="020B0609020204030204" pitchFamily="49" charset="0"/>
                <a:ea typeface="阿里巴巴普惠体" panose="00020600040101010101" pitchFamily="18" charset="-122"/>
              </a:rPr>
              <a:t>BaseChatMessageHistory</a:t>
            </a:r>
            <a:r>
              <a:rPr kumimoji="1" lang="zh-CN" altLang="en-US">
                <a:latin typeface="Consolas" panose="020B0609020204030204" pitchFamily="49" charset="0"/>
                <a:ea typeface="阿里巴巴普惠体" panose="00020600040101010101" pitchFamily="18" charset="-122"/>
              </a:rPr>
              <a:t>实现如下</a:t>
            </a:r>
            <a:r>
              <a:rPr kumimoji="1" lang="en-US" altLang="zh-CN">
                <a:latin typeface="Consolas" panose="020B0609020204030204" pitchFamily="49" charset="0"/>
                <a:ea typeface="阿里巴巴普惠体" panose="00020600040101010101" pitchFamily="18" charset="-122"/>
              </a:rPr>
              <a:t>3</a:t>
            </a:r>
            <a:r>
              <a:rPr kumimoji="1" lang="zh-CN" altLang="en-US">
                <a:latin typeface="Consolas" panose="020B0609020204030204" pitchFamily="49" charset="0"/>
                <a:ea typeface="阿里巴巴普惠体" panose="00020600040101010101" pitchFamily="18" charset="-122"/>
              </a:rPr>
              <a:t>个方法：</a:t>
            </a:r>
            <a:endParaRPr kumimoji="1" lang="en-US" altLang="zh-CN">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kumimoji="1" lang="en-US" altLang="zh-CN">
                <a:latin typeface="Consolas" panose="020B0609020204030204" pitchFamily="49" charset="0"/>
                <a:ea typeface="阿里巴巴普惠体" panose="00020600040101010101" pitchFamily="18" charset="-122"/>
              </a:rPr>
              <a:t>add_messages:</a:t>
            </a:r>
            <a:r>
              <a:rPr kumimoji="1" lang="zh-CN" altLang="en-US">
                <a:latin typeface="Consolas" panose="020B0609020204030204" pitchFamily="49" charset="0"/>
                <a:ea typeface="阿里巴巴普惠体" panose="00020600040101010101" pitchFamily="18" charset="-122"/>
              </a:rPr>
              <a:t>同步模式，添加消息</a:t>
            </a:r>
            <a:endParaRPr kumimoji="1" lang="en-US" altLang="zh-CN" dirty="0">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kumimoji="1" lang="en-US" altLang="zh-CN">
                <a:latin typeface="Consolas" panose="020B0609020204030204" pitchFamily="49" charset="0"/>
                <a:ea typeface="阿里巴巴普惠体" panose="00020600040101010101" pitchFamily="18" charset="-122"/>
              </a:rPr>
              <a:t>messages:</a:t>
            </a:r>
            <a:r>
              <a:rPr kumimoji="1" lang="zh-CN" altLang="en-US">
                <a:latin typeface="Consolas" panose="020B0609020204030204" pitchFamily="49" charset="0"/>
                <a:ea typeface="阿里巴巴普惠体" panose="00020600040101010101" pitchFamily="18" charset="-122"/>
              </a:rPr>
              <a:t>同步模式，获取消息</a:t>
            </a:r>
            <a:endParaRPr kumimoji="1" lang="en-US" altLang="zh-CN">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kumimoji="1" lang="en-US" altLang="zh-CN">
                <a:latin typeface="Consolas" panose="020B0609020204030204" pitchFamily="49" charset="0"/>
                <a:ea typeface="阿里巴巴普惠体" panose="00020600040101010101" pitchFamily="18" charset="-122"/>
              </a:rPr>
              <a:t>clear</a:t>
            </a:r>
            <a:r>
              <a:rPr kumimoji="1" lang="zh-CN" altLang="en-US">
                <a:latin typeface="Consolas" panose="020B0609020204030204" pitchFamily="49" charset="0"/>
                <a:ea typeface="阿里巴巴普惠体" panose="00020600040101010101" pitchFamily="18" charset="-122"/>
              </a:rPr>
              <a:t>：同步模式，清除消息</a:t>
            </a:r>
            <a:endParaRPr kumimoji="1" lang="en-US" altLang="zh-CN">
              <a:latin typeface="Consolas" panose="020B0609020204030204" pitchFamily="49" charset="0"/>
              <a:ea typeface="阿里巴巴普惠体" panose="00020600040101010101" pitchFamily="18" charset="-122"/>
            </a:endParaRPr>
          </a:p>
          <a:p>
            <a:endParaRPr kumimoji="1" lang="en-US" altLang="zh-CN">
              <a:latin typeface="Consolas" panose="020B0609020204030204" pitchFamily="49" charset="0"/>
              <a:ea typeface="阿里巴巴普惠体" panose="00020600040101010101" pitchFamily="18" charset="-122"/>
            </a:endParaRPr>
          </a:p>
          <a:p>
            <a:endParaRPr kumimoji="1" lang="en-US" altLang="zh-CN">
              <a:latin typeface="Consolas" panose="020B0609020204030204" pitchFamily="49" charset="0"/>
              <a:ea typeface="阿里巴巴普惠体" panose="00020600040101010101" pitchFamily="18" charset="-122"/>
            </a:endParaRPr>
          </a:p>
          <a:p>
            <a:endParaRPr kumimoji="1" lang="en-US" altLang="zh-CN">
              <a:latin typeface="Consolas" panose="020B0609020204030204" pitchFamily="49" charset="0"/>
              <a:ea typeface="阿里巴巴普惠体" panose="00020600040101010101" pitchFamily="18" charset="-122"/>
            </a:endParaRPr>
          </a:p>
          <a:p>
            <a:r>
              <a:rPr kumimoji="1" lang="zh-CN" altLang="en-US">
                <a:latin typeface="Consolas" panose="020B0609020204030204" pitchFamily="49" charset="0"/>
                <a:ea typeface="阿里巴巴普惠体" panose="00020600040101010101" pitchFamily="18" charset="-122"/>
              </a:rPr>
              <a:t>如右侧代码，官方在</a:t>
            </a:r>
            <a:r>
              <a:rPr kumimoji="1" lang="en-US" altLang="zh-CN">
                <a:latin typeface="Consolas" panose="020B0609020204030204" pitchFamily="49" charset="0"/>
                <a:ea typeface="阿里巴巴普惠体" panose="00020600040101010101" pitchFamily="18" charset="-122"/>
              </a:rPr>
              <a:t>BaseChatMessageHistory</a:t>
            </a:r>
            <a:r>
              <a:rPr kumimoji="1" lang="zh-CN" altLang="en-US">
                <a:latin typeface="Consolas" panose="020B0609020204030204" pitchFamily="49" charset="0"/>
                <a:ea typeface="阿里巴巴普惠体" panose="00020600040101010101" pitchFamily="18" charset="-122"/>
              </a:rPr>
              <a:t>类的注释中提供了一个基于文件存储的示例代码。</a:t>
            </a:r>
            <a:endParaRPr kumimoji="1" lang="en-US" altLang="zh-CN">
              <a:latin typeface="Consolas" panose="020B0609020204030204" pitchFamily="49" charset="0"/>
              <a:ea typeface="阿里巴巴普惠体" panose="00020600040101010101" pitchFamily="18" charset="-122"/>
            </a:endParaRPr>
          </a:p>
        </p:txBody>
      </p:sp>
      <p:pic>
        <p:nvPicPr>
          <p:cNvPr id="6" name="图片 5" descr="文本&#10;&#10;AI 生成的内容可能不正确。">
            <a:extLst>
              <a:ext uri="{FF2B5EF4-FFF2-40B4-BE49-F238E27FC236}">
                <a16:creationId xmlns:a16="http://schemas.microsoft.com/office/drawing/2014/main" id="{040C3CB6-38F6-3E9C-A54B-2A74843202D2}"/>
              </a:ext>
            </a:extLst>
          </p:cNvPr>
          <p:cNvPicPr>
            <a:picLocks noChangeAspect="1"/>
          </p:cNvPicPr>
          <p:nvPr/>
        </p:nvPicPr>
        <p:blipFill>
          <a:blip r:embed="rId2"/>
          <a:stretch>
            <a:fillRect/>
          </a:stretch>
        </p:blipFill>
        <p:spPr>
          <a:xfrm>
            <a:off x="6816080" y="868750"/>
            <a:ext cx="4631750" cy="5517232"/>
          </a:xfrm>
          <a:prstGeom prst="rect">
            <a:avLst/>
          </a:prstGeom>
        </p:spPr>
      </p:pic>
    </p:spTree>
    <p:extLst>
      <p:ext uri="{BB962C8B-B14F-4D97-AF65-F5344CB8AC3E}">
        <p14:creationId xmlns:p14="http://schemas.microsoft.com/office/powerpoint/2010/main" val="327741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291B-2381-1065-2826-A675D10EDD6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A22AAEC1-0CBC-8F24-90EE-A45C4F48D5C8}"/>
              </a:ext>
            </a:extLst>
          </p:cNvPr>
          <p:cNvSpPr>
            <a:spLocks noGrp="1"/>
          </p:cNvSpPr>
          <p:nvPr>
            <p:ph type="body" sz="quarter" idx="10"/>
          </p:nvPr>
        </p:nvSpPr>
        <p:spPr/>
        <p:txBody>
          <a:bodyPr/>
          <a:lstStyle/>
          <a:p>
            <a:r>
              <a:rPr lang="zh-CN" altLang="en-US">
                <a:solidFill>
                  <a:srgbClr val="0A0A10"/>
                </a:solidFill>
                <a:uFillTx/>
                <a:latin typeface="JetBrains Mono Bold" panose="02000009000000000000" charset="0"/>
              </a:rPr>
              <a:t>向量的基础概念</a:t>
            </a:r>
          </a:p>
        </p:txBody>
      </p:sp>
      <p:sp>
        <p:nvSpPr>
          <p:cNvPr id="5" name="文本占位符 2">
            <a:extLst>
              <a:ext uri="{FF2B5EF4-FFF2-40B4-BE49-F238E27FC236}">
                <a16:creationId xmlns:a16="http://schemas.microsoft.com/office/drawing/2014/main" id="{026D1842-6478-ADED-354B-6282B488C2C9}"/>
              </a:ext>
            </a:extLst>
          </p:cNvPr>
          <p:cNvSpPr>
            <a:spLocks noGrp="1"/>
          </p:cNvSpPr>
          <p:nvPr>
            <p:ph type="body" sz="quarter" idx="11"/>
          </p:nvPr>
        </p:nvSpPr>
        <p:spPr>
          <a:xfrm>
            <a:off x="479425" y="1124744"/>
            <a:ext cx="11161713" cy="5075932"/>
          </a:xfrm>
        </p:spPr>
        <p:txBody>
          <a:bodyPr/>
          <a:lstStyle/>
          <a:p>
            <a:pPr algn="l">
              <a:buClrTx/>
              <a:buSzTx/>
            </a:pPr>
            <a:r>
              <a:rPr lang="zh-CN" altLang="en-US">
                <a:solidFill>
                  <a:schemeClr val="tx1">
                    <a:lumMod val="85000"/>
                    <a:lumOff val="15000"/>
                  </a:schemeClr>
                </a:solidFill>
                <a:uFillTx/>
              </a:rPr>
              <a:t>向量（</a:t>
            </a:r>
            <a:r>
              <a:rPr lang="en-US" altLang="zh-CN">
                <a:solidFill>
                  <a:schemeClr val="tx1">
                    <a:lumMod val="85000"/>
                    <a:lumOff val="15000"/>
                  </a:schemeClr>
                </a:solidFill>
                <a:uFillTx/>
              </a:rPr>
              <a:t>Vector</a:t>
            </a:r>
            <a:r>
              <a:rPr lang="zh-CN" altLang="en-US">
                <a:solidFill>
                  <a:schemeClr val="tx1">
                    <a:lumMod val="85000"/>
                    <a:lumOff val="15000"/>
                  </a:schemeClr>
                </a:solidFill>
                <a:uFillTx/>
              </a:rPr>
              <a:t>）就是文本的 “数学身份证”</a:t>
            </a:r>
            <a:r>
              <a:rPr lang="zh-CN" altLang="en-US">
                <a:solidFill>
                  <a:schemeClr val="tx1">
                    <a:lumMod val="85000"/>
                    <a:lumOff val="15000"/>
                  </a:schemeClr>
                </a:solidFill>
              </a:rPr>
              <a:t>：</a:t>
            </a:r>
            <a:r>
              <a:rPr lang="zh-CN" altLang="en-US">
                <a:solidFill>
                  <a:schemeClr val="tx1">
                    <a:lumMod val="85000"/>
                    <a:lumOff val="15000"/>
                  </a:schemeClr>
                </a:solidFill>
                <a:uFillTx/>
              </a:rPr>
              <a:t>它把一段文字的</a:t>
            </a:r>
            <a:r>
              <a:rPr lang="zh-CN" altLang="en-US">
                <a:solidFill>
                  <a:srgbClr val="C00000"/>
                </a:solidFill>
                <a:uFillTx/>
              </a:rPr>
              <a:t>语义信息</a:t>
            </a:r>
            <a:r>
              <a:rPr lang="zh-CN" altLang="en-US">
                <a:solidFill>
                  <a:schemeClr val="tx1">
                    <a:lumMod val="85000"/>
                    <a:lumOff val="15000"/>
                  </a:schemeClr>
                </a:solidFill>
                <a:uFillTx/>
              </a:rPr>
              <a:t>，转换成一串固定长度的</a:t>
            </a:r>
            <a:r>
              <a:rPr lang="zh-CN" altLang="en-US">
                <a:solidFill>
                  <a:srgbClr val="C00000"/>
                </a:solidFill>
                <a:uFillTx/>
              </a:rPr>
              <a:t>数字列表</a:t>
            </a:r>
            <a:r>
              <a:rPr lang="zh-CN" altLang="en-US">
                <a:solidFill>
                  <a:schemeClr val="tx1">
                    <a:lumMod val="85000"/>
                    <a:lumOff val="15000"/>
                  </a:schemeClr>
                </a:solidFill>
                <a:uFillTx/>
              </a:rPr>
              <a:t>，让计算机能 “看懂” </a:t>
            </a:r>
            <a:r>
              <a:rPr lang="zh-CN" altLang="en-US">
                <a:solidFill>
                  <a:srgbClr val="C00000"/>
                </a:solidFill>
                <a:uFillTx/>
              </a:rPr>
              <a:t>文字的含义并做相似度计算</a:t>
            </a:r>
            <a:r>
              <a:rPr lang="zh-CN" altLang="en-US">
                <a:solidFill>
                  <a:schemeClr val="tx1">
                    <a:lumMod val="85000"/>
                    <a:lumOff val="15000"/>
                  </a:schemeClr>
                </a:solidFill>
                <a:uFillTx/>
              </a:rPr>
              <a:t>。</a:t>
            </a:r>
            <a:endParaRPr lang="en-US" altLang="zh-CN">
              <a:solidFill>
                <a:schemeClr val="tx1">
                  <a:lumMod val="85000"/>
                  <a:lumOff val="15000"/>
                </a:schemeClr>
              </a:solidFill>
              <a:uFillTx/>
            </a:endParaRPr>
          </a:p>
          <a:p>
            <a:pPr algn="l">
              <a:buClrTx/>
              <a:buSzTx/>
            </a:pPr>
            <a:r>
              <a:rPr lang="zh-CN" altLang="en-US">
                <a:solidFill>
                  <a:schemeClr val="tx1">
                    <a:lumMod val="85000"/>
                    <a:lumOff val="15000"/>
                  </a:schemeClr>
                </a:solidFill>
                <a:uFillTx/>
              </a:rPr>
              <a:t>简单来说，就是让计算机更方便的理解</a:t>
            </a:r>
            <a:r>
              <a:rPr lang="zh-CN" altLang="en-US">
                <a:solidFill>
                  <a:schemeClr val="tx1">
                    <a:lumMod val="85000"/>
                    <a:lumOff val="15000"/>
                  </a:schemeClr>
                </a:solidFill>
              </a:rPr>
              <a:t>不同的文本内容，是否表述的是一个意思。</a:t>
            </a:r>
            <a:endParaRPr lang="zh-CN" altLang="en-US">
              <a:solidFill>
                <a:schemeClr val="tx1">
                  <a:lumMod val="85000"/>
                  <a:lumOff val="15000"/>
                </a:schemeClr>
              </a:solidFill>
              <a:uFillTx/>
            </a:endParaRPr>
          </a:p>
        </p:txBody>
      </p:sp>
      <p:pic>
        <p:nvPicPr>
          <p:cNvPr id="11" name="图片 10">
            <a:extLst>
              <a:ext uri="{FF2B5EF4-FFF2-40B4-BE49-F238E27FC236}">
                <a16:creationId xmlns:a16="http://schemas.microsoft.com/office/drawing/2014/main" id="{221F3FD7-4F3B-D17E-47B7-89598E314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9184" y="4846848"/>
            <a:ext cx="1772816" cy="1772816"/>
          </a:xfrm>
          <a:prstGeom prst="rect">
            <a:avLst/>
          </a:prstGeom>
        </p:spPr>
      </p:pic>
      <p:sp>
        <p:nvSpPr>
          <p:cNvPr id="3" name="矩形: 圆角 2">
            <a:extLst>
              <a:ext uri="{FF2B5EF4-FFF2-40B4-BE49-F238E27FC236}">
                <a16:creationId xmlns:a16="http://schemas.microsoft.com/office/drawing/2014/main" id="{612D0E68-84D3-0E41-97BF-093ABBAB270E}"/>
              </a:ext>
            </a:extLst>
          </p:cNvPr>
          <p:cNvSpPr/>
          <p:nvPr/>
        </p:nvSpPr>
        <p:spPr>
          <a:xfrm>
            <a:off x="695400" y="2708920"/>
            <a:ext cx="2592288" cy="5040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a:t>如何快速学习</a:t>
            </a:r>
            <a:r>
              <a:rPr lang="en-US" altLang="zh-CN"/>
              <a:t>RAG</a:t>
            </a:r>
            <a:endParaRPr lang="zh-CN" altLang="en-US"/>
          </a:p>
        </p:txBody>
      </p:sp>
      <p:sp>
        <p:nvSpPr>
          <p:cNvPr id="6" name="矩形: 圆角 5">
            <a:extLst>
              <a:ext uri="{FF2B5EF4-FFF2-40B4-BE49-F238E27FC236}">
                <a16:creationId xmlns:a16="http://schemas.microsoft.com/office/drawing/2014/main" id="{4D43E490-6B1A-BFBB-6B2E-C0920EE10112}"/>
              </a:ext>
            </a:extLst>
          </p:cNvPr>
          <p:cNvSpPr/>
          <p:nvPr/>
        </p:nvSpPr>
        <p:spPr>
          <a:xfrm>
            <a:off x="695400" y="3429000"/>
            <a:ext cx="2592288" cy="50405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RAG</a:t>
            </a:r>
            <a:r>
              <a:rPr lang="zh-CN" altLang="en-US"/>
              <a:t>如何快速学会</a:t>
            </a:r>
          </a:p>
        </p:txBody>
      </p:sp>
      <p:pic>
        <p:nvPicPr>
          <p:cNvPr id="10" name="图片 9">
            <a:extLst>
              <a:ext uri="{FF2B5EF4-FFF2-40B4-BE49-F238E27FC236}">
                <a16:creationId xmlns:a16="http://schemas.microsoft.com/office/drawing/2014/main" id="{DBEAA97F-D611-0F2C-8246-86A5F1380A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0035" y="2485392"/>
            <a:ext cx="1412776" cy="1412776"/>
          </a:xfrm>
          <a:prstGeom prst="rect">
            <a:avLst/>
          </a:prstGeom>
        </p:spPr>
      </p:pic>
      <p:sp>
        <p:nvSpPr>
          <p:cNvPr id="12" name="对话气泡: 矩形 11">
            <a:extLst>
              <a:ext uri="{FF2B5EF4-FFF2-40B4-BE49-F238E27FC236}">
                <a16:creationId xmlns:a16="http://schemas.microsoft.com/office/drawing/2014/main" id="{9A848EDB-EFB4-92EF-B169-E474C6DB242B}"/>
              </a:ext>
            </a:extLst>
          </p:cNvPr>
          <p:cNvSpPr/>
          <p:nvPr/>
        </p:nvSpPr>
        <p:spPr>
          <a:xfrm>
            <a:off x="5159896" y="2743808"/>
            <a:ext cx="1246409" cy="322375"/>
          </a:xfrm>
          <a:prstGeom prst="wedgeRectCallout">
            <a:avLst>
              <a:gd name="adj1" fmla="val -59706"/>
              <a:gd name="adj2" fmla="val 108044"/>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a:t>一个意思</a:t>
            </a:r>
          </a:p>
        </p:txBody>
      </p:sp>
      <p:pic>
        <p:nvPicPr>
          <p:cNvPr id="13" name="图形 12" descr="计算机教学">
            <a:extLst>
              <a:ext uri="{FF2B5EF4-FFF2-40B4-BE49-F238E27FC236}">
                <a16:creationId xmlns:a16="http://schemas.microsoft.com/office/drawing/2014/main" id="{11F391F8-00FE-1818-BFA0-D181FD9FE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4322" y="2651760"/>
            <a:ext cx="1246408" cy="1246408"/>
          </a:xfrm>
          <a:prstGeom prst="rect">
            <a:avLst/>
          </a:prstGeom>
        </p:spPr>
      </p:pic>
      <p:sp>
        <p:nvSpPr>
          <p:cNvPr id="14" name="对话气泡: 矩形 13">
            <a:extLst>
              <a:ext uri="{FF2B5EF4-FFF2-40B4-BE49-F238E27FC236}">
                <a16:creationId xmlns:a16="http://schemas.microsoft.com/office/drawing/2014/main" id="{AEB644E2-EECB-D796-E20F-DDE62A008D9C}"/>
              </a:ext>
            </a:extLst>
          </p:cNvPr>
          <p:cNvSpPr/>
          <p:nvPr/>
        </p:nvSpPr>
        <p:spPr>
          <a:xfrm>
            <a:off x="8544272" y="2743808"/>
            <a:ext cx="1246409" cy="322375"/>
          </a:xfrm>
          <a:prstGeom prst="wedgeRectCallout">
            <a:avLst>
              <a:gd name="adj1" fmla="val -59706"/>
              <a:gd name="adj2" fmla="val 108044"/>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400"/>
              <a:t>我母鸡呀</a:t>
            </a:r>
          </a:p>
        </p:txBody>
      </p:sp>
      <p:sp>
        <p:nvSpPr>
          <p:cNvPr id="15" name="矩形: 圆角 14">
            <a:extLst>
              <a:ext uri="{FF2B5EF4-FFF2-40B4-BE49-F238E27FC236}">
                <a16:creationId xmlns:a16="http://schemas.microsoft.com/office/drawing/2014/main" id="{B0E210BF-3769-FA88-8D9A-476C29CD4A56}"/>
              </a:ext>
            </a:extLst>
          </p:cNvPr>
          <p:cNvSpPr/>
          <p:nvPr/>
        </p:nvSpPr>
        <p:spPr>
          <a:xfrm>
            <a:off x="695400" y="4573966"/>
            <a:ext cx="2592288" cy="5040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t>[1, 3, 6, 2, 1, 7, 9, 10]</a:t>
            </a:r>
            <a:endParaRPr lang="zh-CN" altLang="en-US"/>
          </a:p>
        </p:txBody>
      </p:sp>
      <p:sp>
        <p:nvSpPr>
          <p:cNvPr id="16" name="矩形: 圆角 15">
            <a:extLst>
              <a:ext uri="{FF2B5EF4-FFF2-40B4-BE49-F238E27FC236}">
                <a16:creationId xmlns:a16="http://schemas.microsoft.com/office/drawing/2014/main" id="{77D88001-EC14-1402-7C60-3CF1E36F8048}"/>
              </a:ext>
            </a:extLst>
          </p:cNvPr>
          <p:cNvSpPr/>
          <p:nvPr/>
        </p:nvSpPr>
        <p:spPr>
          <a:xfrm>
            <a:off x="695400" y="5294046"/>
            <a:ext cx="2592288" cy="50405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[2, 4, 5, 1, 2, 6, 10, 9]</a:t>
            </a:r>
            <a:endParaRPr lang="zh-CN" altLang="en-US"/>
          </a:p>
        </p:txBody>
      </p:sp>
      <p:sp>
        <p:nvSpPr>
          <p:cNvPr id="18" name="对话气泡: 矩形 17">
            <a:extLst>
              <a:ext uri="{FF2B5EF4-FFF2-40B4-BE49-F238E27FC236}">
                <a16:creationId xmlns:a16="http://schemas.microsoft.com/office/drawing/2014/main" id="{F992788B-B82D-4464-4C71-ADD48A9F2B8E}"/>
              </a:ext>
            </a:extLst>
          </p:cNvPr>
          <p:cNvSpPr/>
          <p:nvPr/>
        </p:nvSpPr>
        <p:spPr>
          <a:xfrm>
            <a:off x="5159896" y="4643742"/>
            <a:ext cx="1246409" cy="322375"/>
          </a:xfrm>
          <a:prstGeom prst="wedgeRectCallout">
            <a:avLst>
              <a:gd name="adj1" fmla="val -59706"/>
              <a:gd name="adj2" fmla="val 108044"/>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400"/>
              <a:t>什么玩意</a:t>
            </a:r>
          </a:p>
        </p:txBody>
      </p:sp>
      <p:pic>
        <p:nvPicPr>
          <p:cNvPr id="20" name="图片 19">
            <a:extLst>
              <a:ext uri="{FF2B5EF4-FFF2-40B4-BE49-F238E27FC236}">
                <a16:creationId xmlns:a16="http://schemas.microsoft.com/office/drawing/2014/main" id="{4D20A73A-C0F1-6A46-A8F0-B872B13611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0035" y="4282828"/>
            <a:ext cx="1628800" cy="1628800"/>
          </a:xfrm>
          <a:prstGeom prst="rect">
            <a:avLst/>
          </a:prstGeom>
        </p:spPr>
      </p:pic>
      <p:pic>
        <p:nvPicPr>
          <p:cNvPr id="21" name="图形 20" descr="计算机教学">
            <a:extLst>
              <a:ext uri="{FF2B5EF4-FFF2-40B4-BE49-F238E27FC236}">
                <a16:creationId xmlns:a16="http://schemas.microsoft.com/office/drawing/2014/main" id="{7F6295B9-2937-68D6-DCA1-2A92D1C73A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4322" y="4551694"/>
            <a:ext cx="1246408" cy="1246408"/>
          </a:xfrm>
          <a:prstGeom prst="rect">
            <a:avLst/>
          </a:prstGeom>
        </p:spPr>
      </p:pic>
      <p:sp>
        <p:nvSpPr>
          <p:cNvPr id="22" name="对话气泡: 矩形 21">
            <a:extLst>
              <a:ext uri="{FF2B5EF4-FFF2-40B4-BE49-F238E27FC236}">
                <a16:creationId xmlns:a16="http://schemas.microsoft.com/office/drawing/2014/main" id="{0673BDFC-9A9C-366B-6BA2-2C152351E3B4}"/>
              </a:ext>
            </a:extLst>
          </p:cNvPr>
          <p:cNvSpPr/>
          <p:nvPr/>
        </p:nvSpPr>
        <p:spPr>
          <a:xfrm>
            <a:off x="8544272" y="4643742"/>
            <a:ext cx="1246409" cy="322375"/>
          </a:xfrm>
          <a:prstGeom prst="wedgeRectCallout">
            <a:avLst>
              <a:gd name="adj1" fmla="val -59706"/>
              <a:gd name="adj2" fmla="val 108044"/>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a:t>一个意思</a:t>
            </a:r>
          </a:p>
        </p:txBody>
      </p:sp>
      <p:sp>
        <p:nvSpPr>
          <p:cNvPr id="23" name="文本框 22">
            <a:extLst>
              <a:ext uri="{FF2B5EF4-FFF2-40B4-BE49-F238E27FC236}">
                <a16:creationId xmlns:a16="http://schemas.microsoft.com/office/drawing/2014/main" id="{B82F497A-3A46-C292-8AF5-C6C9B8CD0317}"/>
              </a:ext>
            </a:extLst>
          </p:cNvPr>
          <p:cNvSpPr txBox="1"/>
          <p:nvPr/>
        </p:nvSpPr>
        <p:spPr>
          <a:xfrm>
            <a:off x="427533" y="5902914"/>
            <a:ext cx="3167655" cy="276999"/>
          </a:xfrm>
          <a:prstGeom prst="rect">
            <a:avLst/>
          </a:prstGeom>
          <a:noFill/>
        </p:spPr>
        <p:txBody>
          <a:bodyPr wrap="square" rtlCol="0">
            <a:spAutoFit/>
          </a:bodyPr>
          <a:lstStyle/>
          <a:p>
            <a:pPr algn="ctr"/>
            <a:r>
              <a:rPr kumimoji="1" lang="zh-CN" altLang="en-US" sz="1200">
                <a:solidFill>
                  <a:schemeClr val="bg1">
                    <a:lumMod val="50000"/>
                  </a:schemeClr>
                </a:solidFill>
                <a:latin typeface="DEJAVU SANS MONO" panose="020B0609030804020204" pitchFamily="49" charset="0"/>
                <a:ea typeface="阿里巴巴普惠体" pitchFamily="18" charset="-122"/>
              </a:rPr>
              <a:t>数字随便填的仅表述概念，非真实向量</a:t>
            </a:r>
          </a:p>
        </p:txBody>
      </p:sp>
    </p:spTree>
    <p:extLst>
      <p:ext uri="{BB962C8B-B14F-4D97-AF65-F5344CB8AC3E}">
        <p14:creationId xmlns:p14="http://schemas.microsoft.com/office/powerpoint/2010/main" val="33520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2" grpId="0" animBg="1"/>
      <p:bldP spid="14" grpId="0" animBg="1"/>
      <p:bldP spid="15" grpId="0" animBg="1"/>
      <p:bldP spid="16" grpId="0" animBg="1"/>
      <p:bldP spid="18" grpId="0" animBg="1"/>
      <p:bldP spid="22" grpId="0" animBg="1"/>
      <p:bldP spid="2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96EC-AD2F-AFBC-2592-C8E46164281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D510FBF-859B-6500-317B-00807D8C1E6D}"/>
              </a:ext>
            </a:extLst>
          </p:cNvPr>
          <p:cNvSpPr>
            <a:spLocks noGrp="1"/>
          </p:cNvSpPr>
          <p:nvPr>
            <p:ph type="body" sz="quarter" idx="10"/>
          </p:nvPr>
        </p:nvSpPr>
        <p:spPr/>
        <p:txBody>
          <a:bodyPr/>
          <a:lstStyle/>
          <a:p>
            <a:r>
              <a:rPr kumimoji="1" lang="en-US" altLang="zh-CN" dirty="0">
                <a:solidFill>
                  <a:schemeClr val="tx1">
                    <a:lumMod val="85000"/>
                    <a:lumOff val="15000"/>
                  </a:schemeClr>
                </a:solidFill>
              </a:rPr>
              <a:t>memory</a:t>
            </a:r>
            <a:r>
              <a:rPr kumimoji="1" lang="zh-CN" altLang="en-US" dirty="0">
                <a:solidFill>
                  <a:schemeClr val="tx1">
                    <a:lumMod val="85000"/>
                    <a:lumOff val="15000"/>
                  </a:schemeClr>
                </a:solidFill>
              </a:rPr>
              <a:t> 长期会话记忆</a:t>
            </a:r>
          </a:p>
        </p:txBody>
      </p:sp>
      <p:sp>
        <p:nvSpPr>
          <p:cNvPr id="13" name="文本框 12">
            <a:extLst>
              <a:ext uri="{FF2B5EF4-FFF2-40B4-BE49-F238E27FC236}">
                <a16:creationId xmlns:a16="http://schemas.microsoft.com/office/drawing/2014/main" id="{AD46CAEC-92D2-CD57-9FBB-388AF5D60B3D}"/>
              </a:ext>
            </a:extLst>
          </p:cNvPr>
          <p:cNvSpPr txBox="1"/>
          <p:nvPr/>
        </p:nvSpPr>
        <p:spPr>
          <a:xfrm>
            <a:off x="120025" y="868751"/>
            <a:ext cx="1569660" cy="369332"/>
          </a:xfrm>
          <a:prstGeom prst="rect">
            <a:avLst/>
          </a:prstGeom>
          <a:noFill/>
        </p:spPr>
        <p:txBody>
          <a:bodyPr wrap="none" rtlCol="0">
            <a:spAutoFit/>
          </a:bodyPr>
          <a:lstStyle/>
          <a:p>
            <a:r>
              <a:rPr kumimoji="1" lang="zh-CN" altLang="en-US" dirty="0">
                <a:latin typeface="JetBrains Mono" panose="02000009000000000000" pitchFamily="49" charset="0"/>
                <a:ea typeface="JetBrains Mono" panose="02000009000000000000" pitchFamily="49" charset="0"/>
                <a:cs typeface="JetBrains Mono" panose="02000009000000000000" pitchFamily="49" charset="0"/>
              </a:rPr>
              <a:t>其余核心代码</a:t>
            </a:r>
            <a:endParaRPr kumimoji="1" lang="zh-CN" altLang="en-US" dirty="0"/>
          </a:p>
        </p:txBody>
      </p:sp>
      <p:sp>
        <p:nvSpPr>
          <p:cNvPr id="6" name="Rectangle 2">
            <a:extLst>
              <a:ext uri="{FF2B5EF4-FFF2-40B4-BE49-F238E27FC236}">
                <a16:creationId xmlns:a16="http://schemas.microsoft.com/office/drawing/2014/main" id="{BDBC1CEF-FE66-78F1-7125-B8179F45645A}"/>
              </a:ext>
            </a:extLst>
          </p:cNvPr>
          <p:cNvSpPr>
            <a:spLocks noChangeArrowheads="1"/>
          </p:cNvSpPr>
          <p:nvPr/>
        </p:nvSpPr>
        <p:spPr bwMode="auto">
          <a:xfrm>
            <a:off x="234206" y="1410601"/>
            <a:ext cx="5142340" cy="1338828"/>
          </a:xfrm>
          <a:prstGeom prst="rect">
            <a:avLst/>
          </a:prstGeom>
          <a:noFill/>
          <a:ln>
            <a:solidFill>
              <a:schemeClr val="tx1">
                <a:lumMod val="85000"/>
                <a:lumOff val="15000"/>
              </a:schemeClr>
            </a:solidFill>
          </a:ln>
          <a:effec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from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langchain_core.prompts </a:t>
            </a: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import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PromptTemplate</a:t>
            </a:r>
            <a:b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from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langchain_core.runnables.history </a:t>
            </a: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import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RunnableWithMessageHistory</a:t>
            </a:r>
            <a:b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from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langchain_core.chat_history </a:t>
            </a: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import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BaseChatMessageHistory</a:t>
            </a:r>
            <a:r>
              <a:rPr kumimoji="0" lang="zh-CN" altLang="zh-CN" sz="105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BaseMessage</a:t>
            </a:r>
            <a:b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from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langchain_core.output_parsers </a:t>
            </a: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import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StrOutputParser</a:t>
            </a:r>
            <a:b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from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langchain_core.messages </a:t>
            </a: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import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messages_from_dict</a:t>
            </a:r>
            <a:r>
              <a:rPr kumimoji="0" lang="zh-CN" altLang="zh-CN" sz="105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message_to_dict</a:t>
            </a:r>
            <a:b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from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langchain_community.chat_models.tongyi </a:t>
            </a: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import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ChatTongyi</a:t>
            </a:r>
            <a:b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from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typing </a:t>
            </a: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import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Sequence</a:t>
            </a:r>
            <a:r>
              <a:rPr kumimoji="0" lang="zh-CN" altLang="zh-CN" sz="105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List</a:t>
            </a:r>
            <a:b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105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import </a:t>
            </a:r>
            <a:r>
              <a:rPr kumimoji="0" lang="zh-CN" altLang="zh-CN" sz="105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json</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D093674B-8189-3E14-E0BB-75A83CAEC0DA}"/>
              </a:ext>
            </a:extLst>
          </p:cNvPr>
          <p:cNvSpPr>
            <a:spLocks noChangeArrowheads="1"/>
          </p:cNvSpPr>
          <p:nvPr/>
        </p:nvSpPr>
        <p:spPr bwMode="auto">
          <a:xfrm>
            <a:off x="234204" y="2870329"/>
            <a:ext cx="5142339" cy="3862596"/>
          </a:xfrm>
          <a:prstGeom prst="rect">
            <a:avLst/>
          </a:prstGeom>
          <a:noFill/>
          <a:ln>
            <a:solidFill>
              <a:schemeClr val="tx1">
                <a:lumMod val="85000"/>
                <a:lumOff val="15000"/>
              </a:schemeClr>
            </a:solidFill>
          </a:ln>
          <a:effec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核心业务逻辑</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 #</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1.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初始化通义千问模型</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llm </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ChatTongyi</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(model</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t>"qwen3-max"</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a:t>
            </a: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2.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定义提示词模板（包含对话历史和用户输入）</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prompt </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PromptTemplate</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from_template</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032F62"/>
                </a:solidFill>
                <a:effectLst/>
                <a:latin typeface="Menlo-Regular" panose="020B0609030804020204" pitchFamily="49" charset="0"/>
                <a:cs typeface="Menlo-Regular" panose="020B0609030804020204" pitchFamily="49" charset="0"/>
              </a:rPr>
              <a:t>你是一个贴心的助手，需要根据对话历史回应用户的问题。</a:t>
            </a:r>
            <a:br>
              <a:rPr kumimoji="0" lang="zh-CN" altLang="zh-CN" sz="800" b="0" i="0" u="none" strike="noStrike" cap="none" normalizeH="0" baseline="0" dirty="0">
                <a:ln>
                  <a:noFill/>
                </a:ln>
                <a:solidFill>
                  <a:srgbClr val="032F62"/>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032F62"/>
                </a:solidFill>
                <a:effectLst/>
                <a:latin typeface="Menlo-Regular" panose="020B0609030804020204" pitchFamily="49" charset="0"/>
                <a:cs typeface="Menlo-Regular" panose="020B0609030804020204" pitchFamily="49" charset="0"/>
              </a:rPr>
              <a:t>对话历史：</a:t>
            </a:r>
            <a: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t>{chat_history}</a:t>
            </a:r>
            <a:b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032F62"/>
                </a:solidFill>
                <a:effectLst/>
                <a:latin typeface="Menlo-Regular" panose="020B0609030804020204" pitchFamily="49" charset="0"/>
                <a:cs typeface="Menlo-Regular" panose="020B0609030804020204" pitchFamily="49" charset="0"/>
              </a:rPr>
              <a:t>用户当前输入：</a:t>
            </a:r>
            <a: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t>{input}</a:t>
            </a:r>
            <a:b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032F62"/>
                </a:solidFill>
                <a:effectLst/>
                <a:latin typeface="Menlo-Regular" panose="020B0609030804020204" pitchFamily="49" charset="0"/>
                <a:cs typeface="Menlo-Regular" panose="020B0609030804020204" pitchFamily="49" charset="0"/>
              </a:rPr>
              <a:t>你的回应：</a:t>
            </a:r>
            <a: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a:t>
            </a: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3.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构建基础链（提示词</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-&gt;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模型</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-&gt;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输出解析）</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base_chain </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prompt </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llm </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StrOutputParser</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a:t>
            </a: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4.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定义会话历史获取函数（为每个会话创建独立的文件存储）</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def </a:t>
            </a:r>
            <a:r>
              <a:rPr kumimoji="0" lang="zh-CN" altLang="zh-CN" sz="80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get_message_history</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E16227"/>
                </a:solidFill>
                <a:effectLst/>
                <a:latin typeface="Arial Unicode MS" panose="020B0604020202020204" pitchFamily="34" charset="-128"/>
                <a:ea typeface="Source Code Pro" panose="020B0309030403020204" pitchFamily="34" charset="0"/>
                <a:cs typeface="宋体" panose="02010600030101010101" pitchFamily="2" charset="-122"/>
              </a:rPr>
              <a:t>session_id</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E36209"/>
                </a:solidFill>
                <a:effectLst/>
                <a:latin typeface="Arial Unicode MS" panose="020B0604020202020204" pitchFamily="34" charset="-128"/>
                <a:ea typeface="Source Code Pro" panose="020B0309030403020204" pitchFamily="34" charset="0"/>
                <a:cs typeface="宋体" panose="02010600030101010101" pitchFamily="2" charset="-122"/>
              </a:rPr>
              <a:t>str</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 -&gt; </a:t>
            </a:r>
            <a:r>
              <a:rPr kumimoji="0" lang="zh-CN" altLang="zh-CN" sz="800" b="0" i="0" u="none" strike="noStrike" cap="none" normalizeH="0" baseline="0" dirty="0">
                <a:ln>
                  <a:noFill/>
                </a:ln>
                <a:solidFill>
                  <a:srgbClr val="E36209"/>
                </a:solidFill>
                <a:effectLst/>
                <a:latin typeface="Arial Unicode MS" panose="020B0604020202020204" pitchFamily="34" charset="-128"/>
                <a:ea typeface="Source Code Pro" panose="020B0309030403020204" pitchFamily="34" charset="0"/>
                <a:cs typeface="宋体" panose="02010600030101010101" pitchFamily="2" charset="-122"/>
              </a:rPr>
              <a:t>BaseChatMessageHistory</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a:t>
            </a:r>
            <a:b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根据会话</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ID</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获取对应的对话历史存储实例</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t>    </a:t>
            </a:r>
            <a:r>
              <a:rPr kumimoji="0" lang="zh-CN" altLang="zh-CN" sz="80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:param</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session_id: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会话唯一</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ID</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:return</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FileChatMessageHistory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实例</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D73A49"/>
                </a:solidFill>
                <a:effectLst/>
                <a:latin typeface="Arial Unicode MS" panose="020B0604020202020204" pitchFamily="34" charset="-128"/>
                <a:ea typeface="Source Code Pro" panose="020B0309030403020204" pitchFamily="34" charset="0"/>
                <a:cs typeface="宋体" panose="02010600030101010101" pitchFamily="2" charset="-122"/>
              </a:rPr>
              <a:t>return </a:t>
            </a:r>
            <a:r>
              <a:rPr kumimoji="0" lang="zh-CN" altLang="zh-CN" sz="80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FileChatMessageHistory</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(session_id</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E16227"/>
                </a:solidFill>
                <a:effectLst/>
                <a:latin typeface="Arial Unicode MS" panose="020B0604020202020204" pitchFamily="34" charset="-128"/>
                <a:ea typeface="Source Code Pro" panose="020B0309030403020204" pitchFamily="34" charset="0"/>
                <a:cs typeface="宋体" panose="02010600030101010101" pitchFamily="2" charset="-122"/>
              </a:rPr>
              <a:t>session_id</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 storage_path</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t>"./chat_history"</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a:t>
            </a: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5.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包装带对话历史的链式调用</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conversation_chain </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6F42C1"/>
                </a:solidFill>
                <a:effectLst/>
                <a:latin typeface="Arial Unicode MS" panose="020B0604020202020204" pitchFamily="34" charset="-128"/>
                <a:ea typeface="Source Code Pro" panose="020B0309030403020204" pitchFamily="34" charset="0"/>
                <a:cs typeface="宋体" panose="02010600030101010101" pitchFamily="2" charset="-122"/>
              </a:rPr>
              <a:t>RunnableWithMessageHistory</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a:t>
            </a: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    runnable</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base_chain,</a:t>
            </a:r>
            <a:b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b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    get_session_history</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get_message_history,  </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历史获取函数</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t>    </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input_messages_key</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t>"input"</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用户输入的参数名</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t>    </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history_messages_key</a:t>
            </a:r>
            <a:r>
              <a:rPr kumimoji="0" lang="zh-CN" altLang="zh-CN" sz="800" b="0" i="0" u="none" strike="noStrike" cap="none" normalizeH="0" baseline="0" dirty="0">
                <a:ln>
                  <a:noFill/>
                </a:ln>
                <a:solidFill>
                  <a:srgbClr val="B31D28"/>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rgbClr val="032F62"/>
                </a:solidFill>
                <a:effectLst/>
                <a:latin typeface="Arial Unicode MS" panose="020B0604020202020204" pitchFamily="34" charset="-128"/>
                <a:ea typeface="Source Code Pro" panose="020B0309030403020204" pitchFamily="34" charset="0"/>
                <a:cs typeface="宋体" panose="02010600030101010101" pitchFamily="2" charset="-122"/>
              </a:rPr>
              <a:t>"chat_history"</a:t>
            </a: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969896"/>
                </a:solidFill>
                <a:effectLst/>
                <a:latin typeface="Arial Unicode MS" panose="020B0604020202020204" pitchFamily="34" charset="-128"/>
                <a:ea typeface="Source Code Pro" panose="020B0309030403020204" pitchFamily="34" charset="0"/>
                <a:cs typeface="宋体" panose="02010600030101010101" pitchFamily="2" charset="-122"/>
              </a:rPr>
              <a:t># </a:t>
            </a:r>
            <a:r>
              <a:rPr kumimoji="0" lang="zh-CN" altLang="zh-CN" sz="800" b="0" i="0" u="none" strike="noStrike" cap="none" normalizeH="0" baseline="0" dirty="0">
                <a:ln>
                  <a:noFill/>
                </a:ln>
                <a:solidFill>
                  <a:srgbClr val="969896"/>
                </a:solidFill>
                <a:effectLst/>
                <a:latin typeface="Menlo-Regular" panose="020B0609030804020204" pitchFamily="49" charset="0"/>
                <a:cs typeface="Menlo-Regular" panose="020B0609030804020204" pitchFamily="49" charset="0"/>
              </a:rPr>
              <a:t>对话历史的参数名</a:t>
            </a:r>
            <a:br>
              <a:rPr kumimoji="0" lang="zh-CN" altLang="zh-CN" sz="800" b="0" i="0" u="none" strike="noStrike" cap="none" normalizeH="0" baseline="0" dirty="0">
                <a:ln>
                  <a:noFill/>
                </a:ln>
                <a:solidFill>
                  <a:srgbClr val="969896"/>
                </a:solidFill>
                <a:effectLst/>
                <a:latin typeface="Arial Unicode MS" panose="020B0604020202020204" pitchFamily="34" charset="-128"/>
                <a:ea typeface="Menlo-Regular" panose="020B0609030804020204" pitchFamily="49" charset="0"/>
                <a:cs typeface="宋体" panose="02010600030101010101" pitchFamily="2" charset="-122"/>
              </a:rPr>
            </a:br>
            <a:r>
              <a:rPr kumimoji="0" lang="zh-CN" altLang="zh-CN" sz="800" b="0" i="0" u="none" strike="noStrike" cap="none" normalizeH="0" baseline="0" dirty="0">
                <a:ln>
                  <a:noFill/>
                </a:ln>
                <a:solidFill>
                  <a:srgbClr val="000000"/>
                </a:solidFill>
                <a:effectLst/>
                <a:latin typeface="Arial Unicode MS" panose="020B0604020202020204" pitchFamily="34" charset="-128"/>
                <a:ea typeface="Source Code Pro" panose="020B0309030403020204" pitchFamily="34" charset="0"/>
                <a:cs typeface="宋体" panose="02010600030101010101" pitchFamily="2" charset="-122"/>
              </a:rPr>
              <a:t>)</a:t>
            </a:r>
            <a:r>
              <a:rPr kumimoji="0" lang="zh-CN" altLang="zh-CN" sz="800" b="0" i="0" u="none" strike="noStrike" cap="none" normalizeH="0" baseline="0" dirty="0">
                <a:ln>
                  <a:noFill/>
                </a:ln>
                <a:solidFill>
                  <a:schemeClr val="tx1"/>
                </a:solidFill>
                <a:effectLst/>
              </a:rPr>
              <a:t> </a:t>
            </a:r>
            <a:endParaRPr kumimoji="0" lang="zh-CN" altLang="en-US" sz="800" b="0" i="0" u="none" strike="noStrike" cap="none" normalizeH="0" baseline="0" dirty="0">
              <a:ln>
                <a:noFill/>
              </a:ln>
              <a:solidFill>
                <a:schemeClr val="tx1"/>
              </a:solidFill>
              <a:effectLst/>
            </a:endParaRPr>
          </a:p>
        </p:txBody>
      </p:sp>
      <p:sp>
        <p:nvSpPr>
          <p:cNvPr id="11" name="Rectangle 4">
            <a:extLst>
              <a:ext uri="{FF2B5EF4-FFF2-40B4-BE49-F238E27FC236}">
                <a16:creationId xmlns:a16="http://schemas.microsoft.com/office/drawing/2014/main" id="{4DD50C18-5609-AFA7-0868-388959D286DB}"/>
              </a:ext>
            </a:extLst>
          </p:cNvPr>
          <p:cNvSpPr>
            <a:spLocks noChangeArrowheads="1"/>
          </p:cNvSpPr>
          <p:nvPr/>
        </p:nvSpPr>
        <p:spPr bwMode="auto">
          <a:xfrm>
            <a:off x="5681717" y="1772816"/>
            <a:ext cx="6276077" cy="3924151"/>
          </a:xfrm>
          <a:prstGeom prst="rect">
            <a:avLst/>
          </a:prstGeom>
          <a:noFill/>
          <a:ln>
            <a:solidFill>
              <a:schemeClr val="tx1">
                <a:lumMod val="85000"/>
                <a:lumOff val="15000"/>
              </a:schemeClr>
            </a:solidFill>
          </a:ln>
          <a:effec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 </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测试多轮对话</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 #</a:t>
            </a:r>
            <a:b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D73A49"/>
                </a:solidFill>
                <a:effectLst/>
                <a:latin typeface="Source Code Pro" panose="020B0309030403020204" pitchFamily="34" charset="0"/>
                <a:ea typeface="Source Code Pro" panose="020B0309030403020204" pitchFamily="34" charset="0"/>
                <a:cs typeface="宋体" panose="02010600030101010101" pitchFamily="2" charset="-122"/>
              </a:rPr>
              <a:t>if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__name__ </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"__main__"</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a:t>
            </a:r>
            <a:b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会话配置（指定会话</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ID</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，用于区分不同用户</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会话）</a:t>
            </a:r>
            <a:b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t>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session_config </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"configurable"</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"session_id"</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"user_001"</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第一轮对话</a:t>
            </a:r>
            <a:b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t>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response1 </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conversation_chain.</a:t>
            </a:r>
            <a:r>
              <a:rPr kumimoji="0" lang="zh-CN" altLang="zh-CN" sz="900" b="0" i="0" u="none" strike="noStrike" cap="none" normalizeH="0" baseline="0">
                <a:ln>
                  <a:noFill/>
                </a:ln>
                <a:solidFill>
                  <a:srgbClr val="6F42C1"/>
                </a:solidFill>
                <a:effectLst/>
                <a:latin typeface="Source Code Pro" panose="020B0309030403020204" pitchFamily="34" charset="0"/>
                <a:ea typeface="Source Code Pro" panose="020B0309030403020204" pitchFamily="34" charset="0"/>
                <a:cs typeface="宋体" panose="02010600030101010101" pitchFamily="2" charset="-122"/>
              </a:rPr>
              <a:t>invoke</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"input"</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小明有</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1</a:t>
            </a:r>
            <a:r>
              <a:rPr kumimoji="0" lang="zh-CN" altLang="zh-CN" sz="9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只猫</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config</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session_config)</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print(</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第一轮：</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response1)</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第二轮对话</a:t>
            </a:r>
            <a:b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t>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response2 </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conversation_chain.</a:t>
            </a:r>
            <a:r>
              <a:rPr kumimoji="0" lang="zh-CN" altLang="zh-CN" sz="900" b="0" i="0" u="none" strike="noStrike" cap="none" normalizeH="0" baseline="0">
                <a:ln>
                  <a:noFill/>
                </a:ln>
                <a:solidFill>
                  <a:srgbClr val="6F42C1"/>
                </a:solidFill>
                <a:effectLst/>
                <a:latin typeface="Source Code Pro" panose="020B0309030403020204" pitchFamily="34" charset="0"/>
                <a:ea typeface="Source Code Pro" panose="020B0309030403020204" pitchFamily="34" charset="0"/>
                <a:cs typeface="宋体" panose="02010600030101010101" pitchFamily="2" charset="-122"/>
              </a:rPr>
              <a:t>invoke</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"input"</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小刚有</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2</a:t>
            </a:r>
            <a:r>
              <a:rPr kumimoji="0" lang="zh-CN" altLang="zh-CN" sz="9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只狗</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config</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session_config)</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print(</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183691"/>
                </a:solidFill>
                <a:effectLst/>
                <a:latin typeface="Source Code Pro" panose="020B0309030403020204" pitchFamily="34" charset="0"/>
                <a:ea typeface="Source Code Pro" panose="020B0309030403020204" pitchFamily="34" charset="0"/>
                <a:cs typeface="宋体" panose="02010600030101010101" pitchFamily="2" charset="-122"/>
              </a:rPr>
              <a:t>\n</a:t>
            </a:r>
            <a:r>
              <a:rPr kumimoji="0" lang="zh-CN" altLang="zh-CN" sz="9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第二轮：</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response2)</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第三轮对话（依赖历史上下文）</a:t>
            </a:r>
            <a:b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t>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response3 </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conversation_chain.</a:t>
            </a:r>
            <a:r>
              <a:rPr kumimoji="0" lang="zh-CN" altLang="zh-CN" sz="900" b="0" i="0" u="none" strike="noStrike" cap="none" normalizeH="0" baseline="0">
                <a:ln>
                  <a:noFill/>
                </a:ln>
                <a:solidFill>
                  <a:srgbClr val="6F42C1"/>
                </a:solidFill>
                <a:effectLst/>
                <a:latin typeface="Source Code Pro" panose="020B0309030403020204" pitchFamily="34" charset="0"/>
                <a:ea typeface="Source Code Pro" panose="020B0309030403020204" pitchFamily="34" charset="0"/>
                <a:cs typeface="宋体" panose="02010600030101010101" pitchFamily="2" charset="-122"/>
              </a:rPr>
              <a:t>invoke</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"input"</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小明和小刚一共有几只宠物</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config</a:t>
            </a:r>
            <a:r>
              <a:rPr kumimoji="0" lang="zh-CN" altLang="zh-CN" sz="900" b="0" i="0" u="none" strike="noStrike" cap="none" normalizeH="0" baseline="0">
                <a:ln>
                  <a:noFill/>
                </a:ln>
                <a:solidFill>
                  <a:srgbClr val="B31D28"/>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session_config</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print(</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183691"/>
                </a:solidFill>
                <a:effectLst/>
                <a:latin typeface="Source Code Pro" panose="020B0309030403020204" pitchFamily="34" charset="0"/>
                <a:ea typeface="Source Code Pro" panose="020B0309030403020204" pitchFamily="34" charset="0"/>
                <a:cs typeface="宋体" panose="02010600030101010101" pitchFamily="2" charset="-122"/>
              </a:rPr>
              <a:t>\n</a:t>
            </a:r>
            <a:r>
              <a:rPr kumimoji="0" lang="zh-CN" altLang="zh-CN" sz="900" b="0" i="0" u="none" strike="noStrike" cap="none" normalizeH="0" baseline="0">
                <a:ln>
                  <a:noFill/>
                </a:ln>
                <a:solidFill>
                  <a:srgbClr val="032F62"/>
                </a:solidFill>
                <a:effectLst/>
                <a:latin typeface="Menlo-Regular" panose="020B0609030804020204" pitchFamily="49" charset="0"/>
                <a:cs typeface="Menlo-Regular" panose="020B0609030804020204" pitchFamily="49" charset="0"/>
              </a:rPr>
              <a:t>第三轮：</a:t>
            </a:r>
            <a:r>
              <a:rPr kumimoji="0" lang="zh-CN" altLang="zh-CN" sz="900" b="0" i="0" u="none" strike="noStrike" cap="none" normalizeH="0" baseline="0">
                <a:ln>
                  <a:noFill/>
                </a:ln>
                <a:solidFill>
                  <a:srgbClr val="032F62"/>
                </a:solidFill>
                <a:effectLst/>
                <a:latin typeface="Source Code Pro" panose="020B0309030403020204" pitchFamily="34" charset="0"/>
                <a:ea typeface="Source Code Pro" panose="020B0309030403020204" pitchFamily="34" charset="0"/>
                <a:cs typeface="宋体" panose="02010600030101010101" pitchFamily="2" charset="-122"/>
              </a:rPr>
              <a:t>"</a:t>
            </a: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response3)</a:t>
            </a: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b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000000"/>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测试程序重启后读取历史（注释上面的代码，单独运行下面的代码仍能获取历史）</a:t>
            </a:r>
            <a:b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br>
            <a:r>
              <a:rPr kumimoji="0" lang="zh-CN" altLang="zh-CN" sz="900" b="0" i="0" u="none" strike="noStrike" cap="none" normalizeH="0" baseline="0">
                <a:ln>
                  <a:noFill/>
                </a:ln>
                <a:solidFill>
                  <a:srgbClr val="969896"/>
                </a:solidFill>
                <a:effectLst/>
                <a:latin typeface="Menlo-Regular" panose="020B0609030804020204" pitchFamily="49" charset="0"/>
                <a:ea typeface="Menlo-Regular" panose="020B0609030804020204" pitchFamily="49" charset="0"/>
                <a:cs typeface="宋体" panose="02010600030101010101" pitchFamily="2" charset="-122"/>
              </a:rPr>
              <a:t>    </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response4 = conversation_chain.invoke(</a:t>
            </a:r>
            <a:b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     {"input": "</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分别是什么宠物？</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a:t>
            </a:r>
            <a:b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     config=session_config</a:t>
            </a:r>
            <a:b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 )</a:t>
            </a:r>
            <a:b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b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 print("\n</a:t>
            </a:r>
            <a:r>
              <a:rPr kumimoji="0" lang="zh-CN" altLang="zh-CN" sz="900" b="0" i="0" u="none" strike="noStrike" cap="none" normalizeH="0" baseline="0">
                <a:ln>
                  <a:noFill/>
                </a:ln>
                <a:solidFill>
                  <a:srgbClr val="969896"/>
                </a:solidFill>
                <a:effectLst/>
                <a:latin typeface="Menlo-Regular" panose="020B0609030804020204" pitchFamily="49" charset="0"/>
                <a:cs typeface="Menlo-Regular" panose="020B0609030804020204" pitchFamily="49" charset="0"/>
              </a:rPr>
              <a:t>重启后第四轮：</a:t>
            </a:r>
            <a:r>
              <a:rPr kumimoji="0" lang="zh-CN" altLang="zh-CN" sz="900" b="0" i="0" u="none" strike="noStrike" cap="none" normalizeH="0" baseline="0">
                <a:ln>
                  <a:noFill/>
                </a:ln>
                <a:solidFill>
                  <a:srgbClr val="969896"/>
                </a:solidFill>
                <a:effectLst/>
                <a:latin typeface="Source Code Pro" panose="020B0309030403020204" pitchFamily="34" charset="0"/>
                <a:ea typeface="Source Code Pro" panose="020B0309030403020204" pitchFamily="34" charset="0"/>
                <a:cs typeface="宋体" panose="02010600030101010101" pitchFamily="2" charset="-122"/>
              </a:rPr>
              <a:t>", response4)</a:t>
            </a:r>
            <a:r>
              <a:rPr kumimoji="0" lang="zh-CN" altLang="zh-CN" sz="900" b="0" i="0" u="none" strike="noStrike" cap="none" normalizeH="0" baseline="0">
                <a:ln>
                  <a:noFill/>
                </a:ln>
                <a:solidFill>
                  <a:schemeClr val="tx1"/>
                </a:solidFill>
                <a:effectLst/>
              </a:rPr>
              <a:t> </a:t>
            </a:r>
            <a:endParaRPr kumimoji="0" lang="zh-CN" altLang="zh-CN" sz="1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92425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8E5CA-F8A0-67AD-F6DC-85961F11EF4A}"/>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F57AB442-8EC0-9863-B8C7-4C8FEBB9DF3B}"/>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Document loaders:</a:t>
            </a:r>
            <a:r>
              <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 文档加载器</a:t>
            </a:r>
          </a:p>
        </p:txBody>
      </p:sp>
      <p:sp>
        <p:nvSpPr>
          <p:cNvPr id="6" name="文本框 5">
            <a:extLst>
              <a:ext uri="{FF2B5EF4-FFF2-40B4-BE49-F238E27FC236}">
                <a16:creationId xmlns:a16="http://schemas.microsoft.com/office/drawing/2014/main" id="{7E917D2A-920F-5417-7569-99E6E03B3B93}"/>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DF98FA3D-59D9-BE88-D798-95377F655405}"/>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AD08E5B7-BF04-C3BD-9BBD-5DB77C2C87C9}"/>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4734503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50DD6-77BE-B085-7C5D-ED17AC2D85F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8207733-5857-CEE0-5BD8-F5CDC0BBD626}"/>
              </a:ext>
            </a:extLst>
          </p:cNvPr>
          <p:cNvSpPr>
            <a:spLocks noGrp="1"/>
          </p:cNvSpPr>
          <p:nvPr>
            <p:ph type="body" sz="quarter" idx="10"/>
          </p:nvPr>
        </p:nvSpPr>
        <p:spPr/>
        <p:txBody>
          <a:bodyPr/>
          <a:lstStyle/>
          <a:p>
            <a:r>
              <a:rPr kumimoji="1" lang="en-US" altLang="zh-CN" dirty="0">
                <a:solidFill>
                  <a:schemeClr val="tx1">
                    <a:lumMod val="85000"/>
                    <a:lumOff val="15000"/>
                  </a:schemeClr>
                </a:solidFill>
              </a:rPr>
              <a:t>Document loaders</a:t>
            </a:r>
            <a:r>
              <a:rPr kumimoji="1" lang="zh-CN" altLang="en-US" dirty="0">
                <a:solidFill>
                  <a:schemeClr val="tx1">
                    <a:lumMod val="85000"/>
                    <a:lumOff val="15000"/>
                  </a:schemeClr>
                </a:solidFill>
              </a:rPr>
              <a:t>文档加载器</a:t>
            </a:r>
          </a:p>
        </p:txBody>
      </p:sp>
      <p:sp>
        <p:nvSpPr>
          <p:cNvPr id="3" name="文本占位符 2">
            <a:extLst>
              <a:ext uri="{FF2B5EF4-FFF2-40B4-BE49-F238E27FC236}">
                <a16:creationId xmlns:a16="http://schemas.microsoft.com/office/drawing/2014/main" id="{5AA44500-8835-07AF-D8FA-9E934DB8D5E4}"/>
              </a:ext>
            </a:extLst>
          </p:cNvPr>
          <p:cNvSpPr>
            <a:spLocks noGrp="1"/>
          </p:cNvSpPr>
          <p:nvPr>
            <p:ph type="body" sz="quarter" idx="11"/>
          </p:nvPr>
        </p:nvSpPr>
        <p:spPr>
          <a:xfrm>
            <a:off x="479425" y="1124744"/>
            <a:ext cx="11161713" cy="1008112"/>
          </a:xfrm>
        </p:spPr>
        <p:txBody>
          <a:bodyPr/>
          <a:lstStyle/>
          <a:p>
            <a:r>
              <a:rPr lang="zh-CN" altLang="en-US">
                <a:solidFill>
                  <a:schemeClr val="tx1">
                    <a:lumMod val="85000"/>
                    <a:lumOff val="15000"/>
                  </a:schemeClr>
                </a:solidFill>
                <a:effectLst/>
                <a:latin typeface="DEJAVU SANS MONO" panose="020B0609030804020204" pitchFamily="49" charset="0"/>
              </a:rPr>
              <a:t>文档加载器</a:t>
            </a:r>
            <a:r>
              <a:rPr lang="zh-CN" altLang="en-US">
                <a:solidFill>
                  <a:schemeClr val="tx1">
                    <a:lumMod val="85000"/>
                    <a:lumOff val="15000"/>
                  </a:schemeClr>
                </a:solidFill>
                <a:latin typeface="DEJAVU SANS MONO" panose="020B0609030804020204" pitchFamily="49" charset="0"/>
              </a:rPr>
              <a:t>提供了一套标准接口，用于将不同来源（如 </a:t>
            </a:r>
            <a:r>
              <a:rPr lang="en" altLang="zh-CN">
                <a:solidFill>
                  <a:schemeClr val="tx1">
                    <a:lumMod val="85000"/>
                    <a:lumOff val="15000"/>
                  </a:schemeClr>
                </a:solidFill>
                <a:latin typeface="DEJAVU SANS MONO" panose="020B0609030804020204" pitchFamily="49" charset="0"/>
              </a:rPr>
              <a:t>CSV</a:t>
            </a:r>
            <a:r>
              <a:rPr lang="zh-CN" altLang="en">
                <a:solidFill>
                  <a:schemeClr val="tx1">
                    <a:lumMod val="85000"/>
                    <a:lumOff val="15000"/>
                  </a:schemeClr>
                </a:solidFill>
                <a:latin typeface="DEJAVU SANS MONO" panose="020B0609030804020204" pitchFamily="49" charset="0"/>
              </a:rPr>
              <a:t>、</a:t>
            </a:r>
            <a:r>
              <a:rPr lang="en" altLang="zh-CN">
                <a:solidFill>
                  <a:schemeClr val="tx1">
                    <a:lumMod val="85000"/>
                    <a:lumOff val="15000"/>
                  </a:schemeClr>
                </a:solidFill>
                <a:latin typeface="DEJAVU SANS MONO" panose="020B0609030804020204" pitchFamily="49" charset="0"/>
              </a:rPr>
              <a:t>PDF </a:t>
            </a:r>
            <a:r>
              <a:rPr lang="zh-CN" altLang="en-US">
                <a:solidFill>
                  <a:schemeClr val="tx1">
                    <a:lumMod val="85000"/>
                    <a:lumOff val="15000"/>
                  </a:schemeClr>
                </a:solidFill>
                <a:latin typeface="DEJAVU SANS MONO" panose="020B0609030804020204" pitchFamily="49" charset="0"/>
              </a:rPr>
              <a:t>或 </a:t>
            </a:r>
            <a:r>
              <a:rPr lang="en" altLang="zh-CN">
                <a:solidFill>
                  <a:schemeClr val="tx1">
                    <a:lumMod val="85000"/>
                    <a:lumOff val="15000"/>
                  </a:schemeClr>
                </a:solidFill>
                <a:latin typeface="DEJAVU SANS MONO" panose="020B0609030804020204" pitchFamily="49" charset="0"/>
              </a:rPr>
              <a:t>JSON</a:t>
            </a:r>
            <a:r>
              <a:rPr lang="zh-CN" altLang="en">
                <a:solidFill>
                  <a:schemeClr val="tx1">
                    <a:lumMod val="85000"/>
                    <a:lumOff val="15000"/>
                  </a:schemeClr>
                </a:solidFill>
                <a:latin typeface="DEJAVU SANS MONO" panose="020B0609030804020204" pitchFamily="49" charset="0"/>
              </a:rPr>
              <a:t>等）</a:t>
            </a:r>
            <a:r>
              <a:rPr lang="zh-CN" altLang="en-US">
                <a:solidFill>
                  <a:schemeClr val="tx1">
                    <a:lumMod val="85000"/>
                    <a:lumOff val="15000"/>
                  </a:schemeClr>
                </a:solidFill>
                <a:latin typeface="DEJAVU SANS MONO" panose="020B0609030804020204" pitchFamily="49" charset="0"/>
              </a:rPr>
              <a:t>的数据读取为 </a:t>
            </a:r>
            <a:r>
              <a:rPr lang="en" altLang="zh-CN">
                <a:solidFill>
                  <a:schemeClr val="tx1">
                    <a:lumMod val="85000"/>
                    <a:lumOff val="15000"/>
                  </a:schemeClr>
                </a:solidFill>
                <a:latin typeface="DEJAVU SANS MONO" panose="020B0609030804020204" pitchFamily="49" charset="0"/>
              </a:rPr>
              <a:t>LangChain </a:t>
            </a:r>
            <a:r>
              <a:rPr lang="zh-CN" altLang="en-US">
                <a:solidFill>
                  <a:schemeClr val="tx1">
                    <a:lumMod val="85000"/>
                    <a:lumOff val="15000"/>
                  </a:schemeClr>
                </a:solidFill>
                <a:latin typeface="DEJAVU SANS MONO" panose="020B0609030804020204" pitchFamily="49" charset="0"/>
              </a:rPr>
              <a:t>的</a:t>
            </a:r>
            <a:r>
              <a:rPr lang="zh-CN" altLang="en-US">
                <a:solidFill>
                  <a:schemeClr val="tx1">
                    <a:lumMod val="85000"/>
                    <a:lumOff val="15000"/>
                  </a:schemeClr>
                </a:solidFill>
                <a:effectLst/>
                <a:latin typeface="DEJAVU SANS MONO" panose="020B0609030804020204" pitchFamily="49" charset="0"/>
              </a:rPr>
              <a:t>文档格式</a:t>
            </a:r>
            <a:r>
              <a:rPr lang="zh-CN" altLang="en-US">
                <a:solidFill>
                  <a:schemeClr val="tx1">
                    <a:lumMod val="85000"/>
                    <a:lumOff val="15000"/>
                  </a:schemeClr>
                </a:solidFill>
                <a:latin typeface="DEJAVU SANS MONO" panose="020B0609030804020204" pitchFamily="49" charset="0"/>
              </a:rPr>
              <a:t>。这确保了无论数据来源如何，都能对其进行一致性处理。</a:t>
            </a:r>
            <a:endParaRPr lang="en-US" altLang="zh-CN">
              <a:solidFill>
                <a:schemeClr val="tx1">
                  <a:lumMod val="85000"/>
                  <a:lumOff val="15000"/>
                </a:schemeClr>
              </a:solidFill>
              <a:latin typeface="DEJAVU SANS MONO" panose="020B0609030804020204" pitchFamily="49" charset="0"/>
            </a:endParaRPr>
          </a:p>
          <a:p>
            <a:r>
              <a:rPr kumimoji="1" lang="zh-CN" altLang="en-US" dirty="0">
                <a:solidFill>
                  <a:schemeClr val="tx1">
                    <a:lumMod val="85000"/>
                    <a:lumOff val="15000"/>
                  </a:schemeClr>
                </a:solidFill>
                <a:latin typeface="DEJAVU SANS MONO" panose="020B0609030804020204" pitchFamily="49" charset="0"/>
              </a:rPr>
              <a:t>文档加载器（内置或自行实现）需实现</a:t>
            </a:r>
            <a:r>
              <a:rPr kumimoji="1" lang="en-US" altLang="zh-CN" dirty="0">
                <a:solidFill>
                  <a:schemeClr val="tx1">
                    <a:lumMod val="85000"/>
                    <a:lumOff val="15000"/>
                  </a:schemeClr>
                </a:solidFill>
                <a:latin typeface="DEJAVU SANS MONO" panose="020B0609030804020204" pitchFamily="49" charset="0"/>
              </a:rPr>
              <a:t>BaseLoader</a:t>
            </a:r>
            <a:r>
              <a:rPr kumimoji="1" lang="zh-CN" altLang="en-US" dirty="0">
                <a:solidFill>
                  <a:schemeClr val="tx1">
                    <a:lumMod val="85000"/>
                    <a:lumOff val="15000"/>
                  </a:schemeClr>
                </a:solidFill>
                <a:latin typeface="DEJAVU SANS MONO" panose="020B0609030804020204" pitchFamily="49" charset="0"/>
              </a:rPr>
              <a:t>接口。</a:t>
            </a:r>
            <a:endParaRPr kumimoji="1" lang="en-US" altLang="zh-CN" dirty="0">
              <a:solidFill>
                <a:schemeClr val="tx1">
                  <a:lumMod val="85000"/>
                  <a:lumOff val="15000"/>
                </a:schemeClr>
              </a:solidFill>
              <a:latin typeface="DEJAVU SANS MONO" panose="020B0609030804020204" pitchFamily="49" charset="0"/>
            </a:endParaRPr>
          </a:p>
          <a:p>
            <a:endParaRPr kumimoji="1" lang="en-US" altLang="zh-CN" dirty="0">
              <a:solidFill>
                <a:schemeClr val="tx1">
                  <a:lumMod val="85000"/>
                  <a:lumOff val="15000"/>
                </a:schemeClr>
              </a:solidFill>
              <a:latin typeface="DEJAVU SANS MONO" panose="020B0609030804020204" pitchFamily="49" charset="0"/>
            </a:endParaRPr>
          </a:p>
          <a:p>
            <a:r>
              <a:rPr kumimoji="1" lang="en-US" altLang="zh-CN" dirty="0">
                <a:solidFill>
                  <a:schemeClr val="accent1"/>
                </a:solidFill>
                <a:latin typeface="DEJAVU SANS MONO" panose="020B0609030804020204" pitchFamily="49" charset="0"/>
              </a:rPr>
              <a:t>Class Document</a:t>
            </a:r>
            <a:r>
              <a:rPr kumimoji="1" lang="zh-CN" altLang="en-US" dirty="0">
                <a:solidFill>
                  <a:schemeClr val="tx1">
                    <a:lumMod val="85000"/>
                    <a:lumOff val="15000"/>
                  </a:schemeClr>
                </a:solidFill>
                <a:latin typeface="DEJAVU SANS MONO" panose="020B0609030804020204" pitchFamily="49" charset="0"/>
              </a:rPr>
              <a:t>，是</a:t>
            </a:r>
            <a:r>
              <a:rPr kumimoji="1" lang="en-US" altLang="zh-CN" dirty="0">
                <a:solidFill>
                  <a:schemeClr val="tx1">
                    <a:lumMod val="85000"/>
                    <a:lumOff val="15000"/>
                  </a:schemeClr>
                </a:solidFill>
                <a:latin typeface="DEJAVU SANS MONO" panose="020B0609030804020204" pitchFamily="49" charset="0"/>
              </a:rPr>
              <a:t>LangChain</a:t>
            </a:r>
            <a:r>
              <a:rPr kumimoji="1" lang="zh-CN" altLang="en-US" dirty="0">
                <a:solidFill>
                  <a:schemeClr val="tx1">
                    <a:lumMod val="85000"/>
                    <a:lumOff val="15000"/>
                  </a:schemeClr>
                </a:solidFill>
                <a:latin typeface="DEJAVU SANS MONO" panose="020B0609030804020204" pitchFamily="49" charset="0"/>
              </a:rPr>
              <a:t>内文档的统一载体，所有文档加载器最终返回此类的实例。</a:t>
            </a:r>
            <a:endParaRPr kumimoji="1" lang="en-US" altLang="zh-CN" dirty="0">
              <a:solidFill>
                <a:schemeClr val="tx1">
                  <a:lumMod val="85000"/>
                  <a:lumOff val="15000"/>
                </a:schemeClr>
              </a:solidFill>
              <a:latin typeface="DEJAVU SANS MONO" panose="020B0609030804020204" pitchFamily="49" charset="0"/>
            </a:endParaRPr>
          </a:p>
          <a:p>
            <a:r>
              <a:rPr kumimoji="1" lang="zh-CN" altLang="en-US" dirty="0">
                <a:solidFill>
                  <a:schemeClr val="tx1">
                    <a:lumMod val="85000"/>
                    <a:lumOff val="15000"/>
                  </a:schemeClr>
                </a:solidFill>
                <a:latin typeface="DEJAVU SANS MONO" panose="020B0609030804020204" pitchFamily="49" charset="0"/>
              </a:rPr>
              <a:t>一个基础的</a:t>
            </a:r>
            <a:r>
              <a:rPr kumimoji="1" lang="en-US" altLang="zh-CN" dirty="0">
                <a:solidFill>
                  <a:schemeClr val="tx1">
                    <a:lumMod val="85000"/>
                    <a:lumOff val="15000"/>
                  </a:schemeClr>
                </a:solidFill>
                <a:latin typeface="DEJAVU SANS MONO" panose="020B0609030804020204" pitchFamily="49" charset="0"/>
              </a:rPr>
              <a:t>Document</a:t>
            </a:r>
            <a:r>
              <a:rPr kumimoji="1" lang="zh-CN" altLang="en-US" dirty="0">
                <a:solidFill>
                  <a:schemeClr val="tx1">
                    <a:lumMod val="85000"/>
                    <a:lumOff val="15000"/>
                  </a:schemeClr>
                </a:solidFill>
                <a:latin typeface="DEJAVU SANS MONO" panose="020B0609030804020204" pitchFamily="49" charset="0"/>
              </a:rPr>
              <a:t>类实例，基于如下代码创建：</a:t>
            </a:r>
            <a:endParaRPr kumimoji="1" lang="en-US" altLang="zh-CN" dirty="0">
              <a:solidFill>
                <a:schemeClr val="tx1">
                  <a:lumMod val="85000"/>
                  <a:lumOff val="15000"/>
                </a:schemeClr>
              </a:solidFill>
              <a:latin typeface="DEJAVU SANS MONO" panose="020B0609030804020204" pitchFamily="49" charset="0"/>
            </a:endParaRPr>
          </a:p>
          <a:p>
            <a:endParaRPr kumimoji="1" lang="en-US" altLang="zh-CN" dirty="0">
              <a:solidFill>
                <a:schemeClr val="tx1">
                  <a:lumMod val="85000"/>
                  <a:lumOff val="15000"/>
                </a:schemeClr>
              </a:solidFill>
              <a:latin typeface="DEJAVU SANS MONO" panose="020B0609030804020204" pitchFamily="49" charset="0"/>
            </a:endParaRPr>
          </a:p>
          <a:p>
            <a:endParaRPr kumimoji="1" lang="en-US" altLang="zh-CN" dirty="0">
              <a:solidFill>
                <a:schemeClr val="tx1">
                  <a:lumMod val="85000"/>
                  <a:lumOff val="15000"/>
                </a:schemeClr>
              </a:solidFill>
              <a:latin typeface="DEJAVU SANS MONO" panose="020B0609030804020204" pitchFamily="49" charset="0"/>
            </a:endParaRPr>
          </a:p>
          <a:p>
            <a:endParaRPr kumimoji="1" lang="en-US" altLang="zh-CN" dirty="0">
              <a:solidFill>
                <a:schemeClr val="tx1">
                  <a:lumMod val="85000"/>
                  <a:lumOff val="15000"/>
                </a:schemeClr>
              </a:solidFill>
              <a:latin typeface="DEJAVU SANS MONO" panose="020B0609030804020204" pitchFamily="49" charset="0"/>
            </a:endParaRPr>
          </a:p>
          <a:p>
            <a:endParaRPr kumimoji="1" lang="en-US" altLang="zh-CN" dirty="0">
              <a:solidFill>
                <a:schemeClr val="tx1">
                  <a:lumMod val="85000"/>
                  <a:lumOff val="15000"/>
                </a:schemeClr>
              </a:solidFill>
              <a:latin typeface="DEJAVU SANS MONO" panose="020B0609030804020204" pitchFamily="49" charset="0"/>
            </a:endParaRPr>
          </a:p>
          <a:p>
            <a:endParaRPr kumimoji="1" lang="en-US" altLang="zh-CN" dirty="0">
              <a:solidFill>
                <a:schemeClr val="tx1">
                  <a:lumMod val="85000"/>
                  <a:lumOff val="15000"/>
                </a:schemeClr>
              </a:solidFill>
              <a:latin typeface="DEJAVU SANS MONO" panose="020B0609030804020204" pitchFamily="49" charset="0"/>
            </a:endParaRPr>
          </a:p>
          <a:p>
            <a:r>
              <a:rPr kumimoji="1" lang="zh-CN" altLang="en-US" dirty="0">
                <a:solidFill>
                  <a:schemeClr val="tx1">
                    <a:lumMod val="85000"/>
                    <a:lumOff val="15000"/>
                  </a:schemeClr>
                </a:solidFill>
                <a:latin typeface="DEJAVU SANS MONO" panose="020B0609030804020204" pitchFamily="49" charset="0"/>
              </a:rPr>
              <a:t>可以看到，</a:t>
            </a:r>
            <a:r>
              <a:rPr kumimoji="1" lang="en-US" altLang="zh-CN" dirty="0">
                <a:solidFill>
                  <a:schemeClr val="tx1">
                    <a:lumMod val="85000"/>
                    <a:lumOff val="15000"/>
                  </a:schemeClr>
                </a:solidFill>
                <a:latin typeface="DEJAVU SANS MONO" panose="020B0609030804020204" pitchFamily="49" charset="0"/>
              </a:rPr>
              <a:t>Document</a:t>
            </a:r>
            <a:r>
              <a:rPr kumimoji="1" lang="zh-CN" altLang="en-US" dirty="0">
                <a:solidFill>
                  <a:schemeClr val="tx1">
                    <a:lumMod val="85000"/>
                    <a:lumOff val="15000"/>
                  </a:schemeClr>
                </a:solidFill>
                <a:latin typeface="DEJAVU SANS MONO" panose="020B0609030804020204" pitchFamily="49" charset="0"/>
              </a:rPr>
              <a:t>类其核心记录了：</a:t>
            </a:r>
            <a:endParaRPr kumimoji="1" lang="en-US" altLang="zh-CN" dirty="0">
              <a:solidFill>
                <a:schemeClr val="tx1">
                  <a:lumMod val="85000"/>
                  <a:lumOff val="15000"/>
                </a:schemeClr>
              </a:solidFill>
              <a:latin typeface="DEJAVU SANS MONO" panose="020B0609030804020204" pitchFamily="49" charset="0"/>
            </a:endParaRPr>
          </a:p>
          <a:p>
            <a:pPr marL="285750" indent="-285750">
              <a:buFont typeface="Arial" panose="020B0604020202020204" pitchFamily="34" charset="0"/>
              <a:buChar char="•"/>
            </a:pPr>
            <a:r>
              <a:rPr kumimoji="1" lang="en-US" altLang="zh-CN" dirty="0">
                <a:solidFill>
                  <a:schemeClr val="tx1">
                    <a:lumMod val="85000"/>
                    <a:lumOff val="15000"/>
                  </a:schemeClr>
                </a:solidFill>
                <a:latin typeface="DEJAVU SANS MONO" panose="020B0609030804020204" pitchFamily="49" charset="0"/>
              </a:rPr>
              <a:t>page_content</a:t>
            </a:r>
            <a:r>
              <a:rPr kumimoji="1" lang="zh-CN" altLang="en-US" dirty="0">
                <a:solidFill>
                  <a:schemeClr val="tx1">
                    <a:lumMod val="85000"/>
                    <a:lumOff val="15000"/>
                  </a:schemeClr>
                </a:solidFill>
                <a:latin typeface="DEJAVU SANS MONO" panose="020B0609030804020204" pitchFamily="49" charset="0"/>
              </a:rPr>
              <a:t>：文档内容</a:t>
            </a:r>
            <a:endParaRPr kumimoji="1" lang="en-US" altLang="zh-CN" dirty="0">
              <a:solidFill>
                <a:schemeClr val="tx1">
                  <a:lumMod val="85000"/>
                  <a:lumOff val="15000"/>
                </a:schemeClr>
              </a:solidFill>
              <a:latin typeface="DEJAVU SANS MONO" panose="020B0609030804020204" pitchFamily="49" charset="0"/>
            </a:endParaRPr>
          </a:p>
          <a:p>
            <a:pPr marL="285750" indent="-285750">
              <a:buFont typeface="Arial" panose="020B0604020202020204" pitchFamily="34" charset="0"/>
              <a:buChar char="•"/>
            </a:pPr>
            <a:r>
              <a:rPr kumimoji="1" lang="en-US" altLang="zh-CN" dirty="0">
                <a:solidFill>
                  <a:schemeClr val="tx1">
                    <a:lumMod val="85000"/>
                    <a:lumOff val="15000"/>
                  </a:schemeClr>
                </a:solidFill>
                <a:latin typeface="DEJAVU SANS MONO" panose="020B0609030804020204" pitchFamily="49" charset="0"/>
              </a:rPr>
              <a:t>metadata</a:t>
            </a:r>
            <a:r>
              <a:rPr kumimoji="1" lang="zh-CN" altLang="en-US" dirty="0">
                <a:solidFill>
                  <a:schemeClr val="tx1">
                    <a:lumMod val="85000"/>
                    <a:lumOff val="15000"/>
                  </a:schemeClr>
                </a:solidFill>
                <a:latin typeface="DEJAVU SANS MONO" panose="020B0609030804020204" pitchFamily="49" charset="0"/>
              </a:rPr>
              <a:t>：文档元数据（字典）</a:t>
            </a:r>
          </a:p>
        </p:txBody>
      </p:sp>
      <p:sp>
        <p:nvSpPr>
          <p:cNvPr id="7" name="文本框 6">
            <a:extLst>
              <a:ext uri="{FF2B5EF4-FFF2-40B4-BE49-F238E27FC236}">
                <a16:creationId xmlns:a16="http://schemas.microsoft.com/office/drawing/2014/main" id="{A0100E1A-4181-8392-4CCC-BF6C2D4C544A}"/>
              </a:ext>
            </a:extLst>
          </p:cNvPr>
          <p:cNvSpPr txBox="1"/>
          <p:nvPr/>
        </p:nvSpPr>
        <p:spPr>
          <a:xfrm>
            <a:off x="479424" y="3247817"/>
            <a:ext cx="7560791"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a:t>from langchain_core.documents import Document</a:t>
            </a:r>
          </a:p>
          <a:p>
            <a:endParaRPr lang="zh-CN" altLang="en-US"/>
          </a:p>
          <a:p>
            <a:r>
              <a:rPr lang="zh-CN" altLang="en-US"/>
              <a:t>document = Document(</a:t>
            </a:r>
          </a:p>
          <a:p>
            <a:r>
              <a:rPr lang="zh-CN" altLang="en-US"/>
              <a:t>    page_content="Hello, world!", metadata={"source": "https://example.com"}</a:t>
            </a:r>
          </a:p>
          <a:p>
            <a:r>
              <a:rPr lang="zh-CN" altLang="en-US"/>
              <a:t>)</a:t>
            </a:r>
          </a:p>
        </p:txBody>
      </p:sp>
      <p:pic>
        <p:nvPicPr>
          <p:cNvPr id="9" name="图片 8" descr="图标&#10;&#10;AI 生成的内容可能不正确。">
            <a:extLst>
              <a:ext uri="{FF2B5EF4-FFF2-40B4-BE49-F238E27FC236}">
                <a16:creationId xmlns:a16="http://schemas.microsoft.com/office/drawing/2014/main" id="{C08FDC66-AD48-02B1-6CD9-A579C9643E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4432" y="4018861"/>
            <a:ext cx="2540000" cy="2540000"/>
          </a:xfrm>
          <a:prstGeom prst="rect">
            <a:avLst/>
          </a:prstGeom>
        </p:spPr>
      </p:pic>
    </p:spTree>
    <p:extLst>
      <p:ext uri="{BB962C8B-B14F-4D97-AF65-F5344CB8AC3E}">
        <p14:creationId xmlns:p14="http://schemas.microsoft.com/office/powerpoint/2010/main" val="42931823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B0E58-B507-D097-9A52-D7B31B41F03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01E65E9-6E72-8590-BAB7-16A8EEE83AE8}"/>
              </a:ext>
            </a:extLst>
          </p:cNvPr>
          <p:cNvSpPr>
            <a:spLocks noGrp="1"/>
          </p:cNvSpPr>
          <p:nvPr>
            <p:ph type="body" sz="quarter" idx="10"/>
          </p:nvPr>
        </p:nvSpPr>
        <p:spPr/>
        <p:txBody>
          <a:bodyPr/>
          <a:lstStyle/>
          <a:p>
            <a:r>
              <a:rPr kumimoji="1" lang="en-US" altLang="zh-CN" dirty="0">
                <a:solidFill>
                  <a:schemeClr val="tx1">
                    <a:lumMod val="85000"/>
                    <a:lumOff val="15000"/>
                  </a:schemeClr>
                </a:solidFill>
              </a:rPr>
              <a:t>Document loaders</a:t>
            </a:r>
            <a:r>
              <a:rPr kumimoji="1" lang="zh-CN" altLang="en-US" dirty="0">
                <a:solidFill>
                  <a:schemeClr val="tx1">
                    <a:lumMod val="85000"/>
                    <a:lumOff val="15000"/>
                  </a:schemeClr>
                </a:solidFill>
              </a:rPr>
              <a:t>文档加载器</a:t>
            </a:r>
          </a:p>
        </p:txBody>
      </p:sp>
      <p:sp>
        <p:nvSpPr>
          <p:cNvPr id="3" name="文本占位符 2">
            <a:extLst>
              <a:ext uri="{FF2B5EF4-FFF2-40B4-BE49-F238E27FC236}">
                <a16:creationId xmlns:a16="http://schemas.microsoft.com/office/drawing/2014/main" id="{726B8383-1044-1FC7-A343-EA8C1CAD11FE}"/>
              </a:ext>
            </a:extLst>
          </p:cNvPr>
          <p:cNvSpPr>
            <a:spLocks noGrp="1"/>
          </p:cNvSpPr>
          <p:nvPr>
            <p:ph type="body" sz="quarter" idx="11"/>
          </p:nvPr>
        </p:nvSpPr>
        <p:spPr>
          <a:xfrm>
            <a:off x="479425" y="1124744"/>
            <a:ext cx="11161713" cy="1008112"/>
          </a:xfrm>
        </p:spPr>
        <p:txBody>
          <a:bodyPr/>
          <a:lstStyle/>
          <a:p>
            <a:r>
              <a:rPr lang="zh-CN" altLang="en-US">
                <a:solidFill>
                  <a:schemeClr val="tx1">
                    <a:lumMod val="85000"/>
                    <a:lumOff val="15000"/>
                  </a:schemeClr>
                </a:solidFill>
                <a:effectLst/>
                <a:latin typeface="DEJAVU SANS MONO" panose="020B0609030804020204" pitchFamily="49" charset="0"/>
              </a:rPr>
              <a:t>不同的文档加载器可能定义了不同的参数，但是其都实现了统一的接口（方法）。</a:t>
            </a:r>
            <a:endParaRPr lang="en-US" altLang="zh-CN">
              <a:solidFill>
                <a:schemeClr val="tx1">
                  <a:lumMod val="85000"/>
                  <a:lumOff val="15000"/>
                </a:schemeClr>
              </a:solidFill>
              <a:effectLst/>
              <a:latin typeface="DEJAVU SANS MONO" panose="020B0609030804020204" pitchFamily="49" charset="0"/>
            </a:endParaRPr>
          </a:p>
          <a:p>
            <a:pPr marL="285750" indent="-285750">
              <a:buFont typeface="Arial" panose="020B0604020202020204" pitchFamily="34" charset="0"/>
              <a:buChar char="•"/>
            </a:pPr>
            <a:r>
              <a:rPr kumimoji="1" lang="en-US" altLang="zh-CN">
                <a:solidFill>
                  <a:schemeClr val="tx1">
                    <a:lumMod val="85000"/>
                    <a:lumOff val="15000"/>
                  </a:schemeClr>
                </a:solidFill>
                <a:latin typeface="DEJAVU SANS MONO" panose="020B0609030804020204" pitchFamily="49" charset="0"/>
              </a:rPr>
              <a:t>load()</a:t>
            </a:r>
            <a:r>
              <a:rPr kumimoji="1" lang="zh-CN" altLang="en-US">
                <a:solidFill>
                  <a:schemeClr val="tx1">
                    <a:lumMod val="85000"/>
                    <a:lumOff val="15000"/>
                  </a:schemeClr>
                </a:solidFill>
                <a:latin typeface="DEJAVU SANS MONO" panose="020B0609030804020204" pitchFamily="49" charset="0"/>
              </a:rPr>
              <a:t>：一次性加载全部文档</a:t>
            </a:r>
            <a:endParaRPr kumimoji="1" lang="en-US" altLang="zh-CN">
              <a:solidFill>
                <a:schemeClr val="tx1">
                  <a:lumMod val="85000"/>
                  <a:lumOff val="15000"/>
                </a:schemeClr>
              </a:solidFill>
              <a:latin typeface="DEJAVU SANS MONO" panose="020B0609030804020204" pitchFamily="49" charset="0"/>
            </a:endParaRPr>
          </a:p>
          <a:p>
            <a:pPr marL="285750" indent="-285750">
              <a:buFont typeface="Arial" panose="020B0604020202020204" pitchFamily="34" charset="0"/>
              <a:buChar char="•"/>
            </a:pPr>
            <a:r>
              <a:rPr kumimoji="1" lang="en-US" altLang="zh-CN">
                <a:solidFill>
                  <a:schemeClr val="tx1">
                    <a:lumMod val="85000"/>
                    <a:lumOff val="15000"/>
                  </a:schemeClr>
                </a:solidFill>
                <a:latin typeface="DEJAVU SANS MONO" panose="020B0609030804020204" pitchFamily="49" charset="0"/>
              </a:rPr>
              <a:t>lazy_load()</a:t>
            </a:r>
            <a:r>
              <a:rPr kumimoji="1" lang="zh-CN" altLang="en-US">
                <a:solidFill>
                  <a:schemeClr val="tx1">
                    <a:lumMod val="85000"/>
                    <a:lumOff val="15000"/>
                  </a:schemeClr>
                </a:solidFill>
                <a:latin typeface="DEJAVU SANS MONO" panose="020B0609030804020204" pitchFamily="49" charset="0"/>
              </a:rPr>
              <a:t>：延迟流式传输文档，对大型数据集很有用，避免内存溢出。</a:t>
            </a:r>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a:p>
            <a:r>
              <a:rPr kumimoji="1" lang="zh-CN" altLang="en-US">
                <a:solidFill>
                  <a:schemeClr val="tx1">
                    <a:lumMod val="85000"/>
                    <a:lumOff val="15000"/>
                  </a:schemeClr>
                </a:solidFill>
                <a:latin typeface="DEJAVU SANS MONO" panose="020B0609030804020204" pitchFamily="49" charset="0"/>
              </a:rPr>
              <a:t>一个简单的</a:t>
            </a:r>
            <a:r>
              <a:rPr kumimoji="1" lang="en-US" altLang="zh-CN">
                <a:solidFill>
                  <a:schemeClr val="tx1">
                    <a:lumMod val="85000"/>
                    <a:lumOff val="15000"/>
                  </a:schemeClr>
                </a:solidFill>
                <a:latin typeface="DEJAVU SANS MONO" panose="020B0609030804020204" pitchFamily="49" charset="0"/>
              </a:rPr>
              <a:t>CSVLoader</a:t>
            </a:r>
            <a:r>
              <a:rPr kumimoji="1" lang="zh-CN" altLang="en-US">
                <a:solidFill>
                  <a:schemeClr val="tx1">
                    <a:lumMod val="85000"/>
                    <a:lumOff val="15000"/>
                  </a:schemeClr>
                </a:solidFill>
                <a:latin typeface="DEJAVU SANS MONO" panose="020B0609030804020204" pitchFamily="49" charset="0"/>
              </a:rPr>
              <a:t>的使用示例如下：</a:t>
            </a:r>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p:txBody>
      </p:sp>
      <p:sp>
        <p:nvSpPr>
          <p:cNvPr id="11" name="文本框 10">
            <a:extLst>
              <a:ext uri="{FF2B5EF4-FFF2-40B4-BE49-F238E27FC236}">
                <a16:creationId xmlns:a16="http://schemas.microsoft.com/office/drawing/2014/main" id="{B7EC9A77-0D3E-8C60-35B8-82D4A846DB6A}"/>
              </a:ext>
            </a:extLst>
          </p:cNvPr>
          <p:cNvSpPr txBox="1"/>
          <p:nvPr/>
        </p:nvSpPr>
        <p:spPr>
          <a:xfrm>
            <a:off x="483905" y="3068960"/>
            <a:ext cx="5324063" cy="28931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 altLang="zh-CN" sz="1400">
                <a:solidFill>
                  <a:srgbClr val="D73A49"/>
                </a:solidFill>
                <a:effectLst/>
                <a:latin typeface="Consolas" panose="020B0609020204030204" pitchFamily="49" charset="0"/>
                <a:ea typeface="阿里巴巴普惠体" pitchFamily="18" charset="-122"/>
              </a:rPr>
              <a:t>from </a:t>
            </a:r>
            <a:r>
              <a:rPr lang="en" altLang="zh-CN" sz="1400">
                <a:solidFill>
                  <a:srgbClr val="000000"/>
                </a:solidFill>
                <a:effectLst/>
                <a:latin typeface="Consolas" panose="020B0609020204030204" pitchFamily="49" charset="0"/>
                <a:ea typeface="阿里巴巴普惠体" pitchFamily="18" charset="-122"/>
              </a:rPr>
              <a:t>langchain_community.document_loaders.csv_loader </a:t>
            </a:r>
            <a:r>
              <a:rPr lang="en" altLang="zh-CN" sz="1400">
                <a:solidFill>
                  <a:srgbClr val="D73A49"/>
                </a:solidFill>
                <a:effectLst/>
                <a:latin typeface="Consolas" panose="020B0609020204030204" pitchFamily="49" charset="0"/>
                <a:ea typeface="阿里巴巴普惠体" pitchFamily="18" charset="-122"/>
              </a:rPr>
              <a:t>import </a:t>
            </a:r>
            <a:r>
              <a:rPr lang="en" altLang="zh-CN" sz="1400">
                <a:solidFill>
                  <a:srgbClr val="000000"/>
                </a:solidFill>
                <a:effectLst/>
                <a:latin typeface="Consolas" panose="020B0609020204030204" pitchFamily="49" charset="0"/>
                <a:ea typeface="阿里巴巴普惠体" pitchFamily="18" charset="-122"/>
              </a:rPr>
              <a:t>CSVLoader</a:t>
            </a:r>
            <a:br>
              <a:rPr lang="en" altLang="zh-CN" sz="1400">
                <a:solidFill>
                  <a:srgbClr val="000000"/>
                </a:solidFill>
                <a:effectLst/>
                <a:latin typeface="Consolas" panose="020B0609020204030204" pitchFamily="49" charset="0"/>
                <a:ea typeface="阿里巴巴普惠体" pitchFamily="18" charset="-122"/>
              </a:rPr>
            </a:br>
            <a:br>
              <a:rPr lang="en" altLang="zh-CN" sz="1400">
                <a:solidFill>
                  <a:srgbClr val="000000"/>
                </a:solidFill>
                <a:effectLst/>
                <a:latin typeface="Consolas" panose="020B0609020204030204" pitchFamily="49" charset="0"/>
                <a:ea typeface="阿里巴巴普惠体" pitchFamily="18" charset="-122"/>
              </a:rPr>
            </a:br>
            <a:r>
              <a:rPr lang="en" altLang="zh-CN" sz="1400">
                <a:solidFill>
                  <a:srgbClr val="000000"/>
                </a:solidFill>
                <a:effectLst/>
                <a:latin typeface="Consolas" panose="020B0609020204030204" pitchFamily="49" charset="0"/>
                <a:ea typeface="阿里巴巴普惠体" pitchFamily="18" charset="-122"/>
              </a:rPr>
              <a:t>loader </a:t>
            </a:r>
            <a:r>
              <a:rPr lang="en" altLang="zh-CN" sz="1400">
                <a:solidFill>
                  <a:srgbClr val="B31D28"/>
                </a:solidFill>
                <a:effectLst/>
                <a:latin typeface="Consolas" panose="020B0609020204030204" pitchFamily="49" charset="0"/>
                <a:ea typeface="阿里巴巴普惠体" pitchFamily="18" charset="-122"/>
              </a:rPr>
              <a:t>= </a:t>
            </a:r>
            <a:r>
              <a:rPr lang="en" altLang="zh-CN" sz="1400">
                <a:solidFill>
                  <a:srgbClr val="000000"/>
                </a:solidFill>
                <a:effectLst/>
                <a:latin typeface="Consolas" panose="020B0609020204030204" pitchFamily="49" charset="0"/>
                <a:ea typeface="阿里巴巴普惠体" pitchFamily="18" charset="-122"/>
              </a:rPr>
              <a:t>CSVLoader(</a:t>
            </a:r>
            <a:br>
              <a:rPr lang="en" altLang="zh-CN" sz="1400">
                <a:solidFill>
                  <a:srgbClr val="000000"/>
                </a:solidFill>
                <a:effectLst/>
                <a:latin typeface="Consolas" panose="020B0609020204030204" pitchFamily="49" charset="0"/>
                <a:ea typeface="阿里巴巴普惠体" pitchFamily="18" charset="-122"/>
              </a:rPr>
            </a:br>
            <a:r>
              <a:rPr lang="en" altLang="zh-CN" sz="1400">
                <a:solidFill>
                  <a:srgbClr val="000000"/>
                </a:solidFill>
                <a:effectLst/>
                <a:latin typeface="Consolas" panose="020B0609020204030204" pitchFamily="49" charset="0"/>
                <a:ea typeface="阿里巴巴普惠体" pitchFamily="18" charset="-122"/>
              </a:rPr>
              <a:t>    ...  </a:t>
            </a:r>
            <a:r>
              <a:rPr lang="en" altLang="zh-CN" sz="1400">
                <a:solidFill>
                  <a:srgbClr val="969896"/>
                </a:solidFill>
                <a:effectLst/>
                <a:latin typeface="Consolas" panose="020B0609020204030204" pitchFamily="49" charset="0"/>
                <a:ea typeface="阿里巴巴普惠体" pitchFamily="18" charset="-122"/>
              </a:rPr>
              <a:t># </a:t>
            </a:r>
            <a:r>
              <a:rPr lang="zh-CN" altLang="en" sz="1400">
                <a:solidFill>
                  <a:srgbClr val="969896"/>
                </a:solidFill>
                <a:effectLst/>
                <a:latin typeface="Consolas" panose="020B0609020204030204" pitchFamily="49" charset="0"/>
                <a:ea typeface="阿里巴巴普惠体" pitchFamily="18" charset="-122"/>
              </a:rPr>
              <a:t>初始化</a:t>
            </a:r>
            <a:r>
              <a:rPr lang="zh-CN" altLang="en-US" sz="1400">
                <a:solidFill>
                  <a:srgbClr val="969896"/>
                </a:solidFill>
                <a:effectLst/>
                <a:latin typeface="Consolas" panose="020B0609020204030204" pitchFamily="49" charset="0"/>
                <a:ea typeface="阿里巴巴普惠体" pitchFamily="18" charset="-122"/>
              </a:rPr>
              <a:t>参数</a:t>
            </a:r>
            <a:br>
              <a:rPr lang="en" altLang="zh-CN" sz="1400">
                <a:solidFill>
                  <a:srgbClr val="969896"/>
                </a:solidFill>
                <a:effectLst/>
                <a:latin typeface="Consolas" panose="020B0609020204030204" pitchFamily="49" charset="0"/>
                <a:ea typeface="阿里巴巴普惠体" pitchFamily="18" charset="-122"/>
              </a:rPr>
            </a:br>
            <a:r>
              <a:rPr lang="en" altLang="zh-CN" sz="1400">
                <a:solidFill>
                  <a:srgbClr val="000000"/>
                </a:solidFill>
                <a:effectLst/>
                <a:latin typeface="Consolas" panose="020B0609020204030204" pitchFamily="49" charset="0"/>
                <a:ea typeface="阿里巴巴普惠体" pitchFamily="18" charset="-122"/>
              </a:rPr>
              <a:t>)</a:t>
            </a:r>
            <a:br>
              <a:rPr lang="en" altLang="zh-CN" sz="1400">
                <a:solidFill>
                  <a:srgbClr val="000000"/>
                </a:solidFill>
                <a:effectLst/>
                <a:latin typeface="Consolas" panose="020B0609020204030204" pitchFamily="49" charset="0"/>
                <a:ea typeface="阿里巴巴普惠体" pitchFamily="18" charset="-122"/>
              </a:rPr>
            </a:br>
            <a:br>
              <a:rPr lang="en" altLang="zh-CN" sz="1400">
                <a:solidFill>
                  <a:srgbClr val="000000"/>
                </a:solidFill>
                <a:effectLst/>
                <a:latin typeface="Consolas" panose="020B0609020204030204" pitchFamily="49" charset="0"/>
                <a:ea typeface="阿里巴巴普惠体" pitchFamily="18" charset="-122"/>
              </a:rPr>
            </a:br>
            <a:r>
              <a:rPr lang="en" altLang="zh-CN" sz="1400">
                <a:solidFill>
                  <a:srgbClr val="969896"/>
                </a:solidFill>
                <a:effectLst/>
                <a:latin typeface="Consolas" panose="020B0609020204030204" pitchFamily="49" charset="0"/>
                <a:ea typeface="阿里巴巴普惠体" pitchFamily="18" charset="-122"/>
              </a:rPr>
              <a:t># </a:t>
            </a:r>
            <a:r>
              <a:rPr lang="zh-CN" altLang="en" sz="1400">
                <a:solidFill>
                  <a:srgbClr val="969896"/>
                </a:solidFill>
                <a:effectLst/>
                <a:latin typeface="Consolas" panose="020B0609020204030204" pitchFamily="49" charset="0"/>
                <a:ea typeface="阿里巴巴普惠体" pitchFamily="18" charset="-122"/>
              </a:rPr>
              <a:t>一次性</a:t>
            </a:r>
            <a:r>
              <a:rPr lang="zh-CN" altLang="en-US" sz="1400">
                <a:solidFill>
                  <a:srgbClr val="969896"/>
                </a:solidFill>
                <a:effectLst/>
                <a:latin typeface="Consolas" panose="020B0609020204030204" pitchFamily="49" charset="0"/>
                <a:ea typeface="阿里巴巴普惠体" pitchFamily="18" charset="-122"/>
              </a:rPr>
              <a:t>加载全部文档</a:t>
            </a:r>
            <a:br>
              <a:rPr lang="en" altLang="zh-CN" sz="1400">
                <a:solidFill>
                  <a:srgbClr val="969896"/>
                </a:solidFill>
                <a:effectLst/>
                <a:latin typeface="Consolas" panose="020B0609020204030204" pitchFamily="49" charset="0"/>
                <a:ea typeface="阿里巴巴普惠体" pitchFamily="18" charset="-122"/>
              </a:rPr>
            </a:br>
            <a:r>
              <a:rPr lang="en" altLang="zh-CN" sz="1400">
                <a:solidFill>
                  <a:srgbClr val="000000"/>
                </a:solidFill>
                <a:effectLst/>
                <a:latin typeface="Consolas" panose="020B0609020204030204" pitchFamily="49" charset="0"/>
                <a:ea typeface="阿里巴巴普惠体" pitchFamily="18" charset="-122"/>
              </a:rPr>
              <a:t>documents </a:t>
            </a:r>
            <a:r>
              <a:rPr lang="en" altLang="zh-CN" sz="1400">
                <a:solidFill>
                  <a:srgbClr val="B31D28"/>
                </a:solidFill>
                <a:effectLst/>
                <a:latin typeface="Consolas" panose="020B0609020204030204" pitchFamily="49" charset="0"/>
                <a:ea typeface="阿里巴巴普惠体" pitchFamily="18" charset="-122"/>
              </a:rPr>
              <a:t>= </a:t>
            </a:r>
            <a:r>
              <a:rPr lang="en" altLang="zh-CN" sz="1400">
                <a:solidFill>
                  <a:srgbClr val="000000"/>
                </a:solidFill>
                <a:effectLst/>
                <a:latin typeface="Consolas" panose="020B0609020204030204" pitchFamily="49" charset="0"/>
                <a:ea typeface="阿里巴巴普惠体" pitchFamily="18" charset="-122"/>
              </a:rPr>
              <a:t>loader.</a:t>
            </a:r>
            <a:r>
              <a:rPr lang="en" altLang="zh-CN" sz="1400">
                <a:solidFill>
                  <a:srgbClr val="6F42C1"/>
                </a:solidFill>
                <a:effectLst/>
                <a:latin typeface="Consolas" panose="020B0609020204030204" pitchFamily="49" charset="0"/>
                <a:ea typeface="阿里巴巴普惠体" pitchFamily="18" charset="-122"/>
              </a:rPr>
              <a:t>load</a:t>
            </a:r>
            <a:r>
              <a:rPr lang="en" altLang="zh-CN" sz="1400">
                <a:solidFill>
                  <a:srgbClr val="000000"/>
                </a:solidFill>
                <a:effectLst/>
                <a:latin typeface="Consolas" panose="020B0609020204030204" pitchFamily="49" charset="0"/>
                <a:ea typeface="阿里巴巴普惠体" pitchFamily="18" charset="-122"/>
              </a:rPr>
              <a:t>()</a:t>
            </a:r>
            <a:br>
              <a:rPr lang="en" altLang="zh-CN" sz="1400">
                <a:solidFill>
                  <a:srgbClr val="000000"/>
                </a:solidFill>
                <a:effectLst/>
                <a:latin typeface="Consolas" panose="020B0609020204030204" pitchFamily="49" charset="0"/>
                <a:ea typeface="阿里巴巴普惠体" pitchFamily="18" charset="-122"/>
              </a:rPr>
            </a:br>
            <a:br>
              <a:rPr lang="en" altLang="zh-CN" sz="1400">
                <a:solidFill>
                  <a:srgbClr val="000000"/>
                </a:solidFill>
                <a:effectLst/>
                <a:latin typeface="Consolas" panose="020B0609020204030204" pitchFamily="49" charset="0"/>
                <a:ea typeface="阿里巴巴普惠体" pitchFamily="18" charset="-122"/>
              </a:rPr>
            </a:br>
            <a:r>
              <a:rPr lang="en" altLang="zh-CN" sz="1400">
                <a:solidFill>
                  <a:srgbClr val="969896"/>
                </a:solidFill>
                <a:effectLst/>
                <a:latin typeface="Consolas" panose="020B0609020204030204" pitchFamily="49" charset="0"/>
                <a:ea typeface="阿里巴巴普惠体" pitchFamily="18" charset="-122"/>
              </a:rPr>
              <a:t># </a:t>
            </a:r>
            <a:r>
              <a:rPr lang="zh-CN" altLang="en" sz="1400">
                <a:solidFill>
                  <a:srgbClr val="969896"/>
                </a:solidFill>
                <a:effectLst/>
                <a:latin typeface="Consolas" panose="020B0609020204030204" pitchFamily="49" charset="0"/>
                <a:ea typeface="阿里巴巴普惠体" pitchFamily="18" charset="-122"/>
              </a:rPr>
              <a:t>对于</a:t>
            </a:r>
            <a:r>
              <a:rPr lang="zh-CN" altLang="en-US" sz="1400">
                <a:solidFill>
                  <a:srgbClr val="969896"/>
                </a:solidFill>
                <a:effectLst/>
                <a:latin typeface="Consolas" panose="020B0609020204030204" pitchFamily="49" charset="0"/>
                <a:ea typeface="阿里巴巴普惠体" pitchFamily="18" charset="-122"/>
              </a:rPr>
              <a:t>大数据集，分段返回文档</a:t>
            </a:r>
            <a:br>
              <a:rPr lang="en" altLang="zh-CN" sz="1400">
                <a:solidFill>
                  <a:srgbClr val="969896"/>
                </a:solidFill>
                <a:effectLst/>
                <a:latin typeface="Consolas" panose="020B0609020204030204" pitchFamily="49" charset="0"/>
                <a:ea typeface="阿里巴巴普惠体" pitchFamily="18" charset="-122"/>
              </a:rPr>
            </a:br>
            <a:r>
              <a:rPr lang="en" altLang="zh-CN" sz="1400">
                <a:solidFill>
                  <a:srgbClr val="D73A49"/>
                </a:solidFill>
                <a:effectLst/>
                <a:latin typeface="Consolas" panose="020B0609020204030204" pitchFamily="49" charset="0"/>
                <a:ea typeface="阿里巴巴普惠体" pitchFamily="18" charset="-122"/>
              </a:rPr>
              <a:t>for </a:t>
            </a:r>
            <a:r>
              <a:rPr lang="en" altLang="zh-CN" sz="1400">
                <a:solidFill>
                  <a:srgbClr val="000000"/>
                </a:solidFill>
                <a:effectLst/>
                <a:latin typeface="Consolas" panose="020B0609020204030204" pitchFamily="49" charset="0"/>
                <a:ea typeface="阿里巴巴普惠体" pitchFamily="18" charset="-122"/>
              </a:rPr>
              <a:t>document </a:t>
            </a:r>
            <a:r>
              <a:rPr lang="en" altLang="zh-CN" sz="1400">
                <a:solidFill>
                  <a:srgbClr val="D73A49"/>
                </a:solidFill>
                <a:effectLst/>
                <a:latin typeface="Consolas" panose="020B0609020204030204" pitchFamily="49" charset="0"/>
                <a:ea typeface="阿里巴巴普惠体" pitchFamily="18" charset="-122"/>
              </a:rPr>
              <a:t>in </a:t>
            </a:r>
            <a:r>
              <a:rPr lang="en" altLang="zh-CN" sz="1400">
                <a:solidFill>
                  <a:srgbClr val="000000"/>
                </a:solidFill>
                <a:effectLst/>
                <a:latin typeface="Consolas" panose="020B0609020204030204" pitchFamily="49" charset="0"/>
                <a:ea typeface="阿里巴巴普惠体" pitchFamily="18" charset="-122"/>
              </a:rPr>
              <a:t>loader.</a:t>
            </a:r>
            <a:r>
              <a:rPr lang="en" altLang="zh-CN" sz="1400">
                <a:solidFill>
                  <a:srgbClr val="6F42C1"/>
                </a:solidFill>
                <a:effectLst/>
                <a:latin typeface="Consolas" panose="020B0609020204030204" pitchFamily="49" charset="0"/>
                <a:ea typeface="阿里巴巴普惠体" pitchFamily="18" charset="-122"/>
              </a:rPr>
              <a:t>lazy_load</a:t>
            </a:r>
            <a:r>
              <a:rPr lang="en" altLang="zh-CN" sz="1400">
                <a:solidFill>
                  <a:srgbClr val="000000"/>
                </a:solidFill>
                <a:effectLst/>
                <a:latin typeface="Consolas" panose="020B0609020204030204" pitchFamily="49" charset="0"/>
                <a:ea typeface="阿里巴巴普惠体" pitchFamily="18" charset="-122"/>
              </a:rPr>
              <a:t>()</a:t>
            </a:r>
            <a:r>
              <a:rPr lang="en" altLang="zh-CN" sz="1400">
                <a:solidFill>
                  <a:srgbClr val="B31D28"/>
                </a:solidFill>
                <a:effectLst/>
                <a:latin typeface="Consolas" panose="020B0609020204030204" pitchFamily="49" charset="0"/>
                <a:ea typeface="阿里巴巴普惠体" pitchFamily="18" charset="-122"/>
              </a:rPr>
              <a:t>:</a:t>
            </a:r>
            <a:br>
              <a:rPr lang="en" altLang="zh-CN" sz="1400">
                <a:solidFill>
                  <a:srgbClr val="B31D28"/>
                </a:solidFill>
                <a:effectLst/>
                <a:latin typeface="Consolas" panose="020B0609020204030204" pitchFamily="49" charset="0"/>
                <a:ea typeface="阿里巴巴普惠体" pitchFamily="18" charset="-122"/>
              </a:rPr>
            </a:br>
            <a:r>
              <a:rPr lang="en" altLang="zh-CN" sz="1400">
                <a:solidFill>
                  <a:srgbClr val="B31D28"/>
                </a:solidFill>
                <a:effectLst/>
                <a:latin typeface="Consolas" panose="020B0609020204030204" pitchFamily="49" charset="0"/>
                <a:ea typeface="阿里巴巴普惠体" pitchFamily="18" charset="-122"/>
              </a:rPr>
              <a:t>    </a:t>
            </a:r>
            <a:r>
              <a:rPr lang="en" altLang="zh-CN" sz="1400">
                <a:solidFill>
                  <a:srgbClr val="000000"/>
                </a:solidFill>
                <a:effectLst/>
                <a:latin typeface="Consolas" panose="020B0609020204030204" pitchFamily="49" charset="0"/>
                <a:ea typeface="阿里巴巴普惠体" pitchFamily="18" charset="-122"/>
              </a:rPr>
              <a:t>print(document)</a:t>
            </a:r>
          </a:p>
        </p:txBody>
      </p:sp>
      <p:pic>
        <p:nvPicPr>
          <p:cNvPr id="13" name="图片 12" descr="图标&#10;&#10;AI 生成的内容可能不正确。">
            <a:extLst>
              <a:ext uri="{FF2B5EF4-FFF2-40B4-BE49-F238E27FC236}">
                <a16:creationId xmlns:a16="http://schemas.microsoft.com/office/drawing/2014/main" id="{4D26A9A5-40F4-1B91-CD41-DB93179976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6480" y="4653136"/>
            <a:ext cx="1963936" cy="1963936"/>
          </a:xfrm>
          <a:prstGeom prst="rect">
            <a:avLst/>
          </a:prstGeom>
        </p:spPr>
      </p:pic>
    </p:spTree>
    <p:extLst>
      <p:ext uri="{BB962C8B-B14F-4D97-AF65-F5344CB8AC3E}">
        <p14:creationId xmlns:p14="http://schemas.microsoft.com/office/powerpoint/2010/main" val="25276194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B4DCB-8E06-BAF3-FC29-1293B0AC9F3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BF80DF4-C5F6-E3CC-EF46-C45A45A93D86}"/>
              </a:ext>
            </a:extLst>
          </p:cNvPr>
          <p:cNvSpPr>
            <a:spLocks noGrp="1"/>
          </p:cNvSpPr>
          <p:nvPr>
            <p:ph type="body" sz="quarter" idx="10"/>
          </p:nvPr>
        </p:nvSpPr>
        <p:spPr/>
        <p:txBody>
          <a:bodyPr/>
          <a:lstStyle/>
          <a:p>
            <a:r>
              <a:rPr kumimoji="1" lang="en-US" altLang="zh-CN" dirty="0">
                <a:solidFill>
                  <a:schemeClr val="tx1">
                    <a:lumMod val="85000"/>
                    <a:lumOff val="15000"/>
                  </a:schemeClr>
                </a:solidFill>
              </a:rPr>
              <a:t>CSVLoader</a:t>
            </a:r>
            <a:endParaRPr kumimoji="1" lang="zh-CN" altLang="en-US"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00CF7C5E-014D-77EB-8701-6CB5307EE0F4}"/>
              </a:ext>
            </a:extLst>
          </p:cNvPr>
          <p:cNvSpPr>
            <a:spLocks noGrp="1"/>
          </p:cNvSpPr>
          <p:nvPr>
            <p:ph type="body" sz="quarter" idx="11"/>
          </p:nvPr>
        </p:nvSpPr>
        <p:spPr>
          <a:xfrm>
            <a:off x="479425" y="1124744"/>
            <a:ext cx="11161713" cy="1008112"/>
          </a:xfrm>
        </p:spPr>
        <p:txBody>
          <a:bodyPr/>
          <a:lstStyle/>
          <a:p>
            <a:r>
              <a:rPr lang="en-US" altLang="zh-CN">
                <a:solidFill>
                  <a:schemeClr val="tx1">
                    <a:lumMod val="85000"/>
                    <a:lumOff val="15000"/>
                  </a:schemeClr>
                </a:solidFill>
                <a:effectLst/>
                <a:latin typeface="DEJAVU SANS MONO" panose="020B0609030804020204" pitchFamily="49" charset="0"/>
              </a:rPr>
              <a:t>LangChain</a:t>
            </a:r>
            <a:r>
              <a:rPr lang="zh-CN" altLang="en-US">
                <a:solidFill>
                  <a:schemeClr val="tx1">
                    <a:lumMod val="85000"/>
                    <a:lumOff val="15000"/>
                  </a:schemeClr>
                </a:solidFill>
                <a:effectLst/>
                <a:latin typeface="DEJAVU SANS MONO" panose="020B0609030804020204" pitchFamily="49" charset="0"/>
              </a:rPr>
              <a:t>内置了许多文档加载器，详细参见官方文档：</a:t>
            </a:r>
            <a:r>
              <a:rPr lang="en" altLang="zh-CN">
                <a:solidFill>
                  <a:schemeClr val="tx1">
                    <a:lumMod val="85000"/>
                    <a:lumOff val="15000"/>
                  </a:schemeClr>
                </a:solidFill>
                <a:effectLst/>
                <a:latin typeface="DEJAVU SANS MONO" panose="020B0609030804020204" pitchFamily="49" charset="0"/>
                <a:hlinkClick r:id="rId2"/>
              </a:rPr>
              <a:t>https://docs.langchain.com/oss/python/integrations/document_loaders</a:t>
            </a:r>
            <a:endParaRPr lang="en" altLang="zh-CN">
              <a:solidFill>
                <a:schemeClr val="tx1">
                  <a:lumMod val="85000"/>
                  <a:lumOff val="15000"/>
                </a:schemeClr>
              </a:solidFill>
              <a:effectLst/>
              <a:latin typeface="DEJAVU SANS MONO" panose="020B0609030804020204" pitchFamily="49" charset="0"/>
            </a:endParaRPr>
          </a:p>
          <a:p>
            <a:r>
              <a:rPr kumimoji="1" lang="zh-CN" altLang="en">
                <a:solidFill>
                  <a:schemeClr val="tx1">
                    <a:lumMod val="85000"/>
                    <a:lumOff val="15000"/>
                  </a:schemeClr>
                </a:solidFill>
                <a:latin typeface="DEJAVU SANS MONO" panose="020B0609030804020204" pitchFamily="49" charset="0"/>
              </a:rPr>
              <a:t>我们</a:t>
            </a:r>
            <a:r>
              <a:rPr kumimoji="1" lang="zh-CN" altLang="en-US">
                <a:solidFill>
                  <a:schemeClr val="tx1">
                    <a:lumMod val="85000"/>
                    <a:lumOff val="15000"/>
                  </a:schemeClr>
                </a:solidFill>
                <a:latin typeface="DEJAVU SANS MONO" panose="020B0609030804020204" pitchFamily="49" charset="0"/>
              </a:rPr>
              <a:t>简单的学习如下几个常用的文档加载器：</a:t>
            </a:r>
            <a:endParaRPr kumimoji="1" lang="en-US" altLang="zh-CN">
              <a:solidFill>
                <a:schemeClr val="tx1">
                  <a:lumMod val="85000"/>
                  <a:lumOff val="15000"/>
                </a:schemeClr>
              </a:solidFill>
              <a:latin typeface="DEJAVU SANS MONO" panose="020B0609030804020204" pitchFamily="49" charset="0"/>
            </a:endParaRPr>
          </a:p>
          <a:p>
            <a:pPr marL="285750" indent="-285750">
              <a:buFont typeface="Arial" panose="020B0604020202020204" pitchFamily="34" charset="0"/>
              <a:buChar char="•"/>
            </a:pPr>
            <a:r>
              <a:rPr kumimoji="1" lang="en-US" altLang="zh-CN">
                <a:solidFill>
                  <a:srgbClr val="C00000"/>
                </a:solidFill>
                <a:latin typeface="DEJAVU SANS MONO" panose="020B0609030804020204" pitchFamily="49" charset="0"/>
              </a:rPr>
              <a:t>CSVLoader</a:t>
            </a:r>
          </a:p>
          <a:p>
            <a:pPr marL="285750" indent="-285750">
              <a:buFont typeface="Arial" panose="020B0604020202020204" pitchFamily="34" charset="0"/>
              <a:buChar char="•"/>
            </a:pPr>
            <a:r>
              <a:rPr kumimoji="1" lang="en-US" altLang="zh-CN">
                <a:solidFill>
                  <a:schemeClr val="tx1">
                    <a:lumMod val="85000"/>
                    <a:lumOff val="15000"/>
                  </a:schemeClr>
                </a:solidFill>
                <a:latin typeface="DEJAVU SANS MONO" panose="020B0609030804020204" pitchFamily="49" charset="0"/>
              </a:rPr>
              <a:t>JSONLoader</a:t>
            </a:r>
          </a:p>
          <a:p>
            <a:pPr marL="285750" indent="-285750">
              <a:buFont typeface="Arial" panose="020B0604020202020204" pitchFamily="34" charset="0"/>
              <a:buChar char="•"/>
            </a:pPr>
            <a:r>
              <a:rPr kumimoji="1" lang="en-US" altLang="zh-CN">
                <a:solidFill>
                  <a:schemeClr val="tx1">
                    <a:lumMod val="85000"/>
                    <a:lumOff val="15000"/>
                  </a:schemeClr>
                </a:solidFill>
                <a:latin typeface="DEJAVU SANS MONO" panose="020B0609030804020204" pitchFamily="49" charset="0"/>
              </a:rPr>
              <a:t>PDFLoader</a:t>
            </a:r>
          </a:p>
        </p:txBody>
      </p:sp>
      <p:sp>
        <p:nvSpPr>
          <p:cNvPr id="5" name="文本框 4">
            <a:extLst>
              <a:ext uri="{FF2B5EF4-FFF2-40B4-BE49-F238E27FC236}">
                <a16:creationId xmlns:a16="http://schemas.microsoft.com/office/drawing/2014/main" id="{43A0F8CC-AD83-9B06-8AE7-460E19AEB88A}"/>
              </a:ext>
            </a:extLst>
          </p:cNvPr>
          <p:cNvSpPr txBox="1"/>
          <p:nvPr/>
        </p:nvSpPr>
        <p:spPr>
          <a:xfrm>
            <a:off x="482005" y="4005064"/>
            <a:ext cx="6983370" cy="206210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 altLang="zh-CN" sz="1600">
                <a:solidFill>
                  <a:srgbClr val="D73A49"/>
                </a:solidFill>
                <a:effectLst/>
                <a:latin typeface="DEJAVU SANS MONO" panose="020B0609030804020204" pitchFamily="49" charset="0"/>
                <a:ea typeface="阿里巴巴普惠体" pitchFamily="18" charset="-122"/>
              </a:rPr>
              <a:t>from </a:t>
            </a:r>
            <a:r>
              <a:rPr lang="en" altLang="zh-CN" sz="1600">
                <a:solidFill>
                  <a:srgbClr val="000000"/>
                </a:solidFill>
                <a:effectLst/>
                <a:latin typeface="DEJAVU SANS MONO" panose="020B0609030804020204" pitchFamily="49" charset="0"/>
                <a:ea typeface="阿里巴巴普惠体" pitchFamily="18" charset="-122"/>
              </a:rPr>
              <a:t>langchain_community.document_loaders.csv_loader </a:t>
            </a:r>
            <a:r>
              <a:rPr lang="en" altLang="zh-CN" sz="1600">
                <a:solidFill>
                  <a:srgbClr val="D73A49"/>
                </a:solidFill>
                <a:effectLst/>
                <a:latin typeface="DEJAVU SANS MONO" panose="020B0609030804020204" pitchFamily="49" charset="0"/>
                <a:ea typeface="阿里巴巴普惠体" pitchFamily="18" charset="-122"/>
              </a:rPr>
              <a:t>import </a:t>
            </a:r>
            <a:r>
              <a:rPr lang="en" altLang="zh-CN" sz="1600">
                <a:solidFill>
                  <a:srgbClr val="000000"/>
                </a:solidFill>
                <a:effectLst/>
                <a:latin typeface="DEJAVU SANS MONO" panose="020B0609030804020204" pitchFamily="49" charset="0"/>
                <a:ea typeface="阿里巴巴普惠体" pitchFamily="18" charset="-122"/>
              </a:rPr>
              <a:t>CSVLoader</a:t>
            </a:r>
            <a:br>
              <a:rPr lang="en" altLang="zh-CN" sz="1600">
                <a:solidFill>
                  <a:srgbClr val="000000"/>
                </a:solidFill>
                <a:effectLst/>
                <a:latin typeface="DEJAVU SANS MONO" panose="020B0609030804020204" pitchFamily="49" charset="0"/>
                <a:ea typeface="阿里巴巴普惠体" pitchFamily="18" charset="-122"/>
              </a:rPr>
            </a:br>
            <a:br>
              <a:rPr lang="en" altLang="zh-CN" sz="1600">
                <a:solidFill>
                  <a:srgbClr val="000000"/>
                </a:solidFill>
                <a:effectLst/>
                <a:latin typeface="DEJAVU SANS MONO" panose="020B0609030804020204" pitchFamily="49" charset="0"/>
                <a:ea typeface="阿里巴巴普惠体" pitchFamily="18" charset="-122"/>
              </a:rPr>
            </a:br>
            <a:r>
              <a:rPr lang="en" altLang="zh-CN" sz="1600">
                <a:solidFill>
                  <a:srgbClr val="000000"/>
                </a:solidFill>
                <a:effectLst/>
                <a:latin typeface="DEJAVU SANS MONO" panose="020B0609030804020204" pitchFamily="49" charset="0"/>
                <a:ea typeface="阿里巴巴普惠体" pitchFamily="18" charset="-122"/>
              </a:rPr>
              <a:t>loader </a:t>
            </a:r>
            <a:r>
              <a:rPr lang="en" altLang="zh-CN" sz="1600">
                <a:solidFill>
                  <a:srgbClr val="B31D28"/>
                </a:solidFill>
                <a:effectLst/>
                <a:latin typeface="DEJAVU SANS MONO" panose="020B0609030804020204" pitchFamily="49" charset="0"/>
                <a:ea typeface="阿里巴巴普惠体" pitchFamily="18" charset="-122"/>
              </a:rPr>
              <a:t>= </a:t>
            </a:r>
            <a:r>
              <a:rPr lang="en" altLang="zh-CN" sz="1600">
                <a:solidFill>
                  <a:srgbClr val="000000"/>
                </a:solidFill>
                <a:effectLst/>
                <a:latin typeface="DEJAVU SANS MONO" panose="020B0609030804020204" pitchFamily="49" charset="0"/>
                <a:ea typeface="阿里巴巴普惠体" pitchFamily="18" charset="-122"/>
              </a:rPr>
              <a:t>CSVLoader(file_path</a:t>
            </a:r>
            <a:r>
              <a:rPr lang="en" altLang="zh-CN" sz="1600">
                <a:solidFill>
                  <a:srgbClr val="B31D28"/>
                </a:solidFill>
                <a:effectLst/>
                <a:latin typeface="DEJAVU SANS MONO" panose="020B0609030804020204" pitchFamily="49" charset="0"/>
                <a:ea typeface="阿里巴巴普惠体" pitchFamily="18" charset="-122"/>
              </a:rPr>
              <a:t>=</a:t>
            </a:r>
            <a:r>
              <a:rPr lang="en" altLang="zh-CN" sz="1600">
                <a:solidFill>
                  <a:srgbClr val="032F62"/>
                </a:solidFill>
                <a:effectLst/>
                <a:latin typeface="DEJAVU SANS MONO" panose="020B0609030804020204" pitchFamily="49" charset="0"/>
                <a:ea typeface="阿里巴巴普惠体" pitchFamily="18" charset="-122"/>
              </a:rPr>
              <a:t>"./xxx.csv"</a:t>
            </a:r>
            <a:r>
              <a:rPr lang="en" altLang="zh-CN" sz="1600">
                <a:solidFill>
                  <a:srgbClr val="000000"/>
                </a:solidFill>
                <a:effectLst/>
                <a:latin typeface="DEJAVU SANS MONO" panose="020B0609030804020204" pitchFamily="49" charset="0"/>
                <a:ea typeface="阿里巴巴普惠体" pitchFamily="18" charset="-122"/>
              </a:rPr>
              <a:t>)</a:t>
            </a:r>
            <a:br>
              <a:rPr lang="en" altLang="zh-CN" sz="1600">
                <a:solidFill>
                  <a:srgbClr val="000000"/>
                </a:solidFill>
                <a:effectLst/>
                <a:latin typeface="DEJAVU SANS MONO" panose="020B0609030804020204" pitchFamily="49" charset="0"/>
                <a:ea typeface="阿里巴巴普惠体" pitchFamily="18" charset="-122"/>
              </a:rPr>
            </a:br>
            <a:br>
              <a:rPr lang="en" altLang="zh-CN" sz="1600">
                <a:solidFill>
                  <a:srgbClr val="000000"/>
                </a:solidFill>
                <a:effectLst/>
                <a:latin typeface="DEJAVU SANS MONO" panose="020B0609030804020204" pitchFamily="49" charset="0"/>
                <a:ea typeface="阿里巴巴普惠体" pitchFamily="18" charset="-122"/>
              </a:rPr>
            </a:br>
            <a:r>
              <a:rPr lang="en" altLang="zh-CN" sz="1600">
                <a:solidFill>
                  <a:srgbClr val="000000"/>
                </a:solidFill>
                <a:effectLst/>
                <a:latin typeface="DEJAVU SANS MONO" panose="020B0609030804020204" pitchFamily="49" charset="0"/>
                <a:ea typeface="阿里巴巴普惠体" pitchFamily="18" charset="-122"/>
              </a:rPr>
              <a:t>data </a:t>
            </a:r>
            <a:r>
              <a:rPr lang="en" altLang="zh-CN" sz="1600">
                <a:solidFill>
                  <a:srgbClr val="B31D28"/>
                </a:solidFill>
                <a:effectLst/>
                <a:latin typeface="DEJAVU SANS MONO" panose="020B0609030804020204" pitchFamily="49" charset="0"/>
                <a:ea typeface="阿里巴巴普惠体" pitchFamily="18" charset="-122"/>
              </a:rPr>
              <a:t>= </a:t>
            </a:r>
            <a:r>
              <a:rPr lang="en" altLang="zh-CN" sz="1600">
                <a:solidFill>
                  <a:srgbClr val="000000"/>
                </a:solidFill>
                <a:effectLst/>
                <a:latin typeface="DEJAVU SANS MONO" panose="020B0609030804020204" pitchFamily="49" charset="0"/>
                <a:ea typeface="阿里巴巴普惠体" pitchFamily="18" charset="-122"/>
              </a:rPr>
              <a:t>loader.</a:t>
            </a:r>
            <a:r>
              <a:rPr lang="en" altLang="zh-CN" sz="1600">
                <a:solidFill>
                  <a:srgbClr val="6F42C1"/>
                </a:solidFill>
                <a:effectLst/>
                <a:latin typeface="DEJAVU SANS MONO" panose="020B0609030804020204" pitchFamily="49" charset="0"/>
                <a:ea typeface="阿里巴巴普惠体" pitchFamily="18" charset="-122"/>
              </a:rPr>
              <a:t>load</a:t>
            </a:r>
            <a:r>
              <a:rPr lang="en" altLang="zh-CN" sz="1600">
                <a:solidFill>
                  <a:srgbClr val="000000"/>
                </a:solidFill>
                <a:effectLst/>
                <a:latin typeface="DEJAVU SANS MONO" panose="020B0609030804020204" pitchFamily="49" charset="0"/>
                <a:ea typeface="阿里巴巴普惠体" pitchFamily="18" charset="-122"/>
              </a:rPr>
              <a:t>()</a:t>
            </a:r>
            <a:br>
              <a:rPr lang="en" altLang="zh-CN" sz="1600">
                <a:solidFill>
                  <a:srgbClr val="000000"/>
                </a:solidFill>
                <a:effectLst/>
                <a:latin typeface="DEJAVU SANS MONO" panose="020B0609030804020204" pitchFamily="49" charset="0"/>
                <a:ea typeface="阿里巴巴普惠体" pitchFamily="18" charset="-122"/>
              </a:rPr>
            </a:br>
            <a:br>
              <a:rPr lang="en" altLang="zh-CN" sz="1600">
                <a:solidFill>
                  <a:srgbClr val="000000"/>
                </a:solidFill>
                <a:effectLst/>
                <a:latin typeface="DEJAVU SANS MONO" panose="020B0609030804020204" pitchFamily="49" charset="0"/>
                <a:ea typeface="阿里巴巴普惠体" pitchFamily="18" charset="-122"/>
              </a:rPr>
            </a:br>
            <a:r>
              <a:rPr lang="en" altLang="zh-CN" sz="1600">
                <a:solidFill>
                  <a:srgbClr val="000000"/>
                </a:solidFill>
                <a:effectLst/>
                <a:latin typeface="DEJAVU SANS MONO" panose="020B0609030804020204" pitchFamily="49" charset="0"/>
                <a:ea typeface="阿里巴巴普惠体" pitchFamily="18" charset="-122"/>
              </a:rPr>
              <a:t>print(data)</a:t>
            </a:r>
          </a:p>
        </p:txBody>
      </p:sp>
      <p:pic>
        <p:nvPicPr>
          <p:cNvPr id="7" name="图片 6" descr="图标&#10;&#10;AI 生成的内容可能不正确。">
            <a:extLst>
              <a:ext uri="{FF2B5EF4-FFF2-40B4-BE49-F238E27FC236}">
                <a16:creationId xmlns:a16="http://schemas.microsoft.com/office/drawing/2014/main" id="{C15EA850-48A4-23AF-8916-DE2697CCB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8672" y="3478083"/>
            <a:ext cx="3116064" cy="3116064"/>
          </a:xfrm>
          <a:prstGeom prst="rect">
            <a:avLst/>
          </a:prstGeom>
        </p:spPr>
      </p:pic>
    </p:spTree>
    <p:extLst>
      <p:ext uri="{BB962C8B-B14F-4D97-AF65-F5344CB8AC3E}">
        <p14:creationId xmlns:p14="http://schemas.microsoft.com/office/powerpoint/2010/main" val="35459278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E48D5-2912-F8C7-4FA4-F33052686B3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B48F8FE-A7B5-8782-5B08-F93E967B0579}"/>
              </a:ext>
            </a:extLst>
          </p:cNvPr>
          <p:cNvSpPr>
            <a:spLocks noGrp="1"/>
          </p:cNvSpPr>
          <p:nvPr>
            <p:ph type="body" sz="quarter" idx="10"/>
          </p:nvPr>
        </p:nvSpPr>
        <p:spPr/>
        <p:txBody>
          <a:bodyPr/>
          <a:lstStyle/>
          <a:p>
            <a:r>
              <a:rPr kumimoji="1" lang="en-US" altLang="zh-CN" dirty="0">
                <a:solidFill>
                  <a:schemeClr val="tx1">
                    <a:lumMod val="85000"/>
                    <a:lumOff val="15000"/>
                  </a:schemeClr>
                </a:solidFill>
              </a:rPr>
              <a:t>CSVLoader</a:t>
            </a:r>
            <a:endParaRPr kumimoji="1" lang="zh-CN" altLang="en-US"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F074B2CD-41B6-559D-28E4-5932EB249827}"/>
              </a:ext>
            </a:extLst>
          </p:cNvPr>
          <p:cNvSpPr>
            <a:spLocks noGrp="1"/>
          </p:cNvSpPr>
          <p:nvPr>
            <p:ph type="body" sz="quarter" idx="11"/>
          </p:nvPr>
        </p:nvSpPr>
        <p:spPr>
          <a:xfrm>
            <a:off x="479425" y="1124744"/>
            <a:ext cx="11161713" cy="1008112"/>
          </a:xfrm>
        </p:spPr>
        <p:txBody>
          <a:bodyPr/>
          <a:lstStyle/>
          <a:p>
            <a:r>
              <a:rPr kumimoji="1" lang="zh-CN" altLang="en-US">
                <a:solidFill>
                  <a:schemeClr val="tx1">
                    <a:lumMod val="85000"/>
                    <a:lumOff val="15000"/>
                  </a:schemeClr>
                </a:solidFill>
                <a:latin typeface="DEJAVU SANS MONO" panose="020B0609030804020204" pitchFamily="49" charset="0"/>
              </a:rPr>
              <a:t>自定义</a:t>
            </a:r>
            <a:r>
              <a:rPr kumimoji="1" lang="en-US" altLang="zh-CN">
                <a:solidFill>
                  <a:schemeClr val="tx1">
                    <a:lumMod val="85000"/>
                    <a:lumOff val="15000"/>
                  </a:schemeClr>
                </a:solidFill>
                <a:latin typeface="DEJAVU SANS MONO" panose="020B0609030804020204" pitchFamily="49" charset="0"/>
              </a:rPr>
              <a:t>CSV</a:t>
            </a:r>
            <a:r>
              <a:rPr kumimoji="1" lang="zh-CN" altLang="en-US">
                <a:solidFill>
                  <a:schemeClr val="tx1">
                    <a:lumMod val="85000"/>
                    <a:lumOff val="15000"/>
                  </a:schemeClr>
                </a:solidFill>
                <a:latin typeface="DEJAVU SANS MONO" panose="020B0609030804020204" pitchFamily="49" charset="0"/>
              </a:rPr>
              <a:t>文件的解析和加载</a:t>
            </a:r>
            <a:endParaRPr kumimoji="1" lang="en-US" altLang="zh-CN">
              <a:solidFill>
                <a:schemeClr val="tx1">
                  <a:lumMod val="85000"/>
                  <a:lumOff val="15000"/>
                </a:schemeClr>
              </a:solidFill>
              <a:latin typeface="DEJAVU SANS MONO" panose="020B0609030804020204" pitchFamily="49" charset="0"/>
            </a:endParaRPr>
          </a:p>
        </p:txBody>
      </p:sp>
      <p:sp>
        <p:nvSpPr>
          <p:cNvPr id="6" name="文本框 5">
            <a:extLst>
              <a:ext uri="{FF2B5EF4-FFF2-40B4-BE49-F238E27FC236}">
                <a16:creationId xmlns:a16="http://schemas.microsoft.com/office/drawing/2014/main" id="{3B1407B5-E462-15C8-F9B4-30947FCA4A3A}"/>
              </a:ext>
            </a:extLst>
          </p:cNvPr>
          <p:cNvSpPr txBox="1"/>
          <p:nvPr/>
        </p:nvSpPr>
        <p:spPr>
          <a:xfrm>
            <a:off x="623392" y="1685278"/>
            <a:ext cx="7488832" cy="369331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 altLang="zh-CN">
                <a:solidFill>
                  <a:srgbClr val="000000"/>
                </a:solidFill>
                <a:effectLst/>
                <a:latin typeface="Consolas" panose="020B0609020204030204" pitchFamily="49" charset="0"/>
                <a:ea typeface="阿里巴巴普惠体" pitchFamily="18" charset="-122"/>
              </a:rPr>
              <a:t>loader </a:t>
            </a:r>
            <a:r>
              <a:rPr lang="en" altLang="zh-CN">
                <a:solidFill>
                  <a:srgbClr val="B31D28"/>
                </a:solidFill>
                <a:effectLst/>
                <a:latin typeface="Consolas" panose="020B0609020204030204" pitchFamily="49" charset="0"/>
                <a:ea typeface="阿里巴巴普惠体" pitchFamily="18" charset="-122"/>
              </a:rPr>
              <a:t>= </a:t>
            </a:r>
            <a:r>
              <a:rPr lang="en" altLang="zh-CN">
                <a:solidFill>
                  <a:srgbClr val="000000"/>
                </a:solidFill>
                <a:effectLst/>
                <a:latin typeface="Consolas" panose="020B0609020204030204" pitchFamily="49" charset="0"/>
                <a:ea typeface="阿里巴巴普惠体" pitchFamily="18" charset="-122"/>
              </a:rPr>
              <a:t>CSVLoader(</a:t>
            </a:r>
            <a:br>
              <a:rPr lang="en" altLang="zh-CN">
                <a:solidFill>
                  <a:srgbClr val="000000"/>
                </a:solidFill>
                <a:effectLst/>
                <a:latin typeface="Consolas" panose="020B0609020204030204" pitchFamily="49" charset="0"/>
                <a:ea typeface="阿里巴巴普惠体" pitchFamily="18" charset="-122"/>
              </a:rPr>
            </a:br>
            <a:r>
              <a:rPr lang="en" altLang="zh-CN">
                <a:solidFill>
                  <a:srgbClr val="000000"/>
                </a:solidFill>
                <a:effectLst/>
                <a:latin typeface="Consolas" panose="020B0609020204030204" pitchFamily="49" charset="0"/>
                <a:ea typeface="阿里巴巴普惠体" pitchFamily="18" charset="-122"/>
              </a:rPr>
              <a:t>    file_path</a:t>
            </a:r>
            <a:r>
              <a:rPr lang="en" altLang="zh-CN">
                <a:solidFill>
                  <a:srgbClr val="B31D28"/>
                </a:solidFill>
                <a:effectLst/>
                <a:latin typeface="Consolas" panose="020B0609020204030204" pitchFamily="49" charset="0"/>
                <a:ea typeface="阿里巴巴普惠体" pitchFamily="18" charset="-122"/>
              </a:rPr>
              <a:t>=</a:t>
            </a:r>
            <a:r>
              <a:rPr lang="en" altLang="zh-CN">
                <a:solidFill>
                  <a:srgbClr val="032F62"/>
                </a:solidFill>
                <a:effectLst/>
                <a:latin typeface="Consolas" panose="020B0609020204030204" pitchFamily="49" charset="0"/>
                <a:ea typeface="阿里巴巴普惠体" pitchFamily="18" charset="-122"/>
              </a:rPr>
              <a:t>“./xxx.csv”</a:t>
            </a:r>
            <a:r>
              <a:rPr lang="en" altLang="zh-CN">
                <a:solidFill>
                  <a:srgbClr val="000000"/>
                </a:solidFill>
                <a:effectLst/>
                <a:latin typeface="Consolas" panose="020B0609020204030204" pitchFamily="49" charset="0"/>
                <a:ea typeface="阿里巴巴普惠体" pitchFamily="18" charset="-122"/>
              </a:rPr>
              <a:t>,</a:t>
            </a:r>
            <a:br>
              <a:rPr lang="en" altLang="zh-CN">
                <a:solidFill>
                  <a:srgbClr val="000000"/>
                </a:solidFill>
                <a:effectLst/>
                <a:latin typeface="Consolas" panose="020B0609020204030204" pitchFamily="49" charset="0"/>
                <a:ea typeface="阿里巴巴普惠体" pitchFamily="18" charset="-122"/>
              </a:rPr>
            </a:br>
            <a:r>
              <a:rPr lang="en" altLang="zh-CN">
                <a:solidFill>
                  <a:srgbClr val="000000"/>
                </a:solidFill>
                <a:effectLst/>
                <a:latin typeface="Consolas" panose="020B0609020204030204" pitchFamily="49" charset="0"/>
                <a:ea typeface="阿里巴巴普惠体" pitchFamily="18" charset="-122"/>
              </a:rPr>
              <a:t>    csv_args</a:t>
            </a:r>
            <a:r>
              <a:rPr lang="en" altLang="zh-CN">
                <a:solidFill>
                  <a:srgbClr val="B31D28"/>
                </a:solidFill>
                <a:effectLst/>
                <a:latin typeface="Consolas" panose="020B0609020204030204" pitchFamily="49" charset="0"/>
                <a:ea typeface="阿里巴巴普惠体" pitchFamily="18" charset="-122"/>
              </a:rPr>
              <a:t>=</a:t>
            </a:r>
            <a:r>
              <a:rPr lang="en" altLang="zh-CN">
                <a:solidFill>
                  <a:srgbClr val="000000"/>
                </a:solidFill>
                <a:effectLst/>
                <a:latin typeface="Consolas" panose="020B0609020204030204" pitchFamily="49" charset="0"/>
                <a:ea typeface="阿里巴巴普惠体" pitchFamily="18" charset="-122"/>
              </a:rPr>
              <a:t>{</a:t>
            </a:r>
            <a:br>
              <a:rPr lang="en" altLang="zh-CN">
                <a:solidFill>
                  <a:srgbClr val="000000"/>
                </a:solidFill>
                <a:effectLst/>
                <a:latin typeface="Consolas" panose="020B0609020204030204" pitchFamily="49" charset="0"/>
                <a:ea typeface="阿里巴巴普惠体" pitchFamily="18" charset="-122"/>
              </a:rPr>
            </a:br>
            <a:r>
              <a:rPr lang="en" altLang="zh-CN">
                <a:solidFill>
                  <a:srgbClr val="000000"/>
                </a:solidFill>
                <a:effectLst/>
                <a:latin typeface="Consolas" panose="020B0609020204030204" pitchFamily="49" charset="0"/>
                <a:ea typeface="阿里巴巴普惠体" pitchFamily="18" charset="-122"/>
              </a:rPr>
              <a:t>        </a:t>
            </a:r>
            <a:r>
              <a:rPr lang="en" altLang="zh-CN">
                <a:solidFill>
                  <a:srgbClr val="032F62"/>
                </a:solidFill>
                <a:effectLst/>
                <a:latin typeface="Consolas" panose="020B0609020204030204" pitchFamily="49" charset="0"/>
                <a:ea typeface="阿里巴巴普惠体" pitchFamily="18" charset="-122"/>
              </a:rPr>
              <a:t>“delimiter”</a:t>
            </a:r>
            <a:r>
              <a:rPr lang="en" altLang="zh-CN">
                <a:solidFill>
                  <a:srgbClr val="B31D28"/>
                </a:solidFill>
                <a:effectLst/>
                <a:latin typeface="Consolas" panose="020B0609020204030204" pitchFamily="49" charset="0"/>
                <a:ea typeface="阿里巴巴普惠体" pitchFamily="18" charset="-122"/>
              </a:rPr>
              <a:t>: </a:t>
            </a:r>
            <a:r>
              <a:rPr lang="en" altLang="zh-CN">
                <a:solidFill>
                  <a:srgbClr val="032F62"/>
                </a:solidFill>
                <a:effectLst/>
                <a:latin typeface="Consolas" panose="020B0609020204030204" pitchFamily="49" charset="0"/>
                <a:ea typeface="阿里巴巴普惠体" pitchFamily="18" charset="-122"/>
              </a:rPr>
              <a:t>","</a:t>
            </a:r>
            <a:r>
              <a:rPr lang="en" altLang="zh-CN">
                <a:solidFill>
                  <a:srgbClr val="000000"/>
                </a:solidFill>
                <a:effectLst/>
                <a:latin typeface="Consolas" panose="020B0609020204030204" pitchFamily="49" charset="0"/>
                <a:ea typeface="阿里巴巴普惠体" pitchFamily="18" charset="-122"/>
              </a:rPr>
              <a:t>,   </a:t>
            </a:r>
            <a:r>
              <a:rPr lang="en" altLang="zh-CN">
                <a:solidFill>
                  <a:srgbClr val="969896"/>
                </a:solidFill>
                <a:effectLst/>
                <a:latin typeface="Consolas" panose="020B0609020204030204" pitchFamily="49" charset="0"/>
                <a:ea typeface="阿里巴巴普惠体" pitchFamily="18" charset="-122"/>
              </a:rPr>
              <a:t># </a:t>
            </a:r>
            <a:r>
              <a:rPr lang="zh-CN" altLang="en-US">
                <a:solidFill>
                  <a:srgbClr val="969896"/>
                </a:solidFill>
                <a:effectLst/>
                <a:latin typeface="Consolas" panose="020B0609020204030204" pitchFamily="49" charset="0"/>
                <a:ea typeface="阿里巴巴普惠体" pitchFamily="18" charset="-122"/>
              </a:rPr>
              <a:t>指定分隔符</a:t>
            </a:r>
            <a:br>
              <a:rPr lang="zh-CN" altLang="en-US">
                <a:solidFill>
                  <a:srgbClr val="969896"/>
                </a:solidFill>
                <a:effectLst/>
                <a:latin typeface="Consolas" panose="020B0609020204030204" pitchFamily="49" charset="0"/>
                <a:ea typeface="阿里巴巴普惠体" pitchFamily="18" charset="-122"/>
              </a:rPr>
            </a:br>
            <a:r>
              <a:rPr lang="zh-CN" altLang="en-US">
                <a:solidFill>
                  <a:srgbClr val="969896"/>
                </a:solidFill>
                <a:effectLst/>
                <a:latin typeface="Consolas" panose="020B0609020204030204" pitchFamily="49" charset="0"/>
                <a:ea typeface="阿里巴巴普惠体" pitchFamily="18" charset="-122"/>
              </a:rPr>
              <a:t>        </a:t>
            </a:r>
            <a:r>
              <a:rPr lang="en-US" altLang="zh-CN">
                <a:solidFill>
                  <a:srgbClr val="032F62"/>
                </a:solidFill>
                <a:effectLst/>
                <a:latin typeface="Consolas" panose="020B0609020204030204" pitchFamily="49" charset="0"/>
                <a:ea typeface="阿里巴巴普惠体" pitchFamily="18" charset="-122"/>
              </a:rPr>
              <a:t>“</a:t>
            </a:r>
            <a:r>
              <a:rPr lang="en" altLang="zh-CN">
                <a:solidFill>
                  <a:srgbClr val="032F62"/>
                </a:solidFill>
                <a:effectLst/>
                <a:latin typeface="Consolas" panose="020B0609020204030204" pitchFamily="49" charset="0"/>
                <a:ea typeface="阿里巴巴普惠体" pitchFamily="18" charset="-122"/>
              </a:rPr>
              <a:t>quotechar”</a:t>
            </a:r>
            <a:r>
              <a:rPr lang="en" altLang="zh-CN">
                <a:solidFill>
                  <a:srgbClr val="B31D28"/>
                </a:solidFill>
                <a:effectLst/>
                <a:latin typeface="Consolas" panose="020B0609020204030204" pitchFamily="49" charset="0"/>
                <a:ea typeface="阿里巴巴普惠体" pitchFamily="18" charset="-122"/>
              </a:rPr>
              <a:t>: </a:t>
            </a:r>
            <a:r>
              <a:rPr lang="en-US" altLang="zh-CN">
                <a:solidFill>
                  <a:srgbClr val="032F62"/>
                </a:solidFill>
                <a:effectLst/>
              </a:rPr>
              <a:t>'</a:t>
            </a:r>
            <a:r>
              <a:rPr lang="en" altLang="zh-CN">
                <a:solidFill>
                  <a:srgbClr val="032F62"/>
                </a:solidFill>
                <a:effectLst/>
                <a:latin typeface="Consolas" panose="020B0609020204030204" pitchFamily="49" charset="0"/>
                <a:ea typeface="阿里巴巴普惠体" pitchFamily="18" charset="-122"/>
              </a:rPr>
              <a:t>"</a:t>
            </a:r>
            <a:r>
              <a:rPr lang="en-US" altLang="zh-CN">
                <a:solidFill>
                  <a:srgbClr val="032F62"/>
                </a:solidFill>
                <a:effectLst/>
              </a:rPr>
              <a:t>'</a:t>
            </a:r>
            <a:r>
              <a:rPr lang="en" altLang="zh-CN">
                <a:solidFill>
                  <a:srgbClr val="000000"/>
                </a:solidFill>
                <a:effectLst/>
                <a:latin typeface="Consolas" panose="020B0609020204030204" pitchFamily="49" charset="0"/>
                <a:ea typeface="阿里巴巴普惠体" pitchFamily="18" charset="-122"/>
              </a:rPr>
              <a:t>     </a:t>
            </a:r>
            <a:r>
              <a:rPr lang="en" altLang="zh-CN">
                <a:solidFill>
                  <a:srgbClr val="969896"/>
                </a:solidFill>
                <a:effectLst/>
                <a:latin typeface="Consolas" panose="020B0609020204030204" pitchFamily="49" charset="0"/>
                <a:ea typeface="阿里巴巴普惠体" pitchFamily="18" charset="-122"/>
              </a:rPr>
              <a:t># </a:t>
            </a:r>
            <a:r>
              <a:rPr lang="zh-CN" altLang="en-US">
                <a:solidFill>
                  <a:srgbClr val="969896"/>
                </a:solidFill>
                <a:effectLst/>
                <a:latin typeface="Consolas" panose="020B0609020204030204" pitchFamily="49" charset="0"/>
                <a:ea typeface="阿里巴巴普惠体" pitchFamily="18" charset="-122"/>
              </a:rPr>
              <a:t>指定字符串的引号包裹</a:t>
            </a:r>
            <a:br>
              <a:rPr lang="zh-CN" altLang="en-US">
                <a:solidFill>
                  <a:srgbClr val="969896"/>
                </a:solidFill>
                <a:effectLst/>
                <a:latin typeface="Consolas" panose="020B0609020204030204" pitchFamily="49" charset="0"/>
                <a:ea typeface="阿里巴巴普惠体" pitchFamily="18" charset="-122"/>
              </a:rPr>
            </a:br>
            <a:r>
              <a:rPr lang="zh-CN" altLang="en-US">
                <a:solidFill>
                  <a:srgbClr val="969896"/>
                </a:solidFill>
                <a:effectLst/>
                <a:latin typeface="Consolas" panose="020B0609020204030204" pitchFamily="49" charset="0"/>
                <a:ea typeface="阿里巴巴普惠体" pitchFamily="18" charset="-122"/>
              </a:rPr>
              <a:t>        </a:t>
            </a:r>
            <a:r>
              <a:rPr lang="en-US" altLang="zh-CN">
                <a:solidFill>
                  <a:srgbClr val="969896"/>
                </a:solidFill>
                <a:effectLst/>
                <a:latin typeface="Consolas" panose="020B0609020204030204" pitchFamily="49" charset="0"/>
                <a:ea typeface="阿里巴巴普惠体" pitchFamily="18" charset="-122"/>
              </a:rPr>
              <a:t># </a:t>
            </a:r>
            <a:r>
              <a:rPr lang="zh-CN" altLang="en-US">
                <a:solidFill>
                  <a:srgbClr val="969896"/>
                </a:solidFill>
                <a:effectLst/>
                <a:latin typeface="Consolas" panose="020B0609020204030204" pitchFamily="49" charset="0"/>
                <a:ea typeface="阿里巴巴普惠体" pitchFamily="18" charset="-122"/>
              </a:rPr>
              <a:t>字段列表（无表头使用，有表头勿用会读取首行做为数据）</a:t>
            </a:r>
            <a:br>
              <a:rPr lang="zh-CN" altLang="en-US">
                <a:solidFill>
                  <a:srgbClr val="969896"/>
                </a:solidFill>
                <a:effectLst/>
                <a:latin typeface="Consolas" panose="020B0609020204030204" pitchFamily="49" charset="0"/>
                <a:ea typeface="阿里巴巴普惠体" pitchFamily="18" charset="-122"/>
              </a:rPr>
            </a:br>
            <a:r>
              <a:rPr lang="zh-CN" altLang="en-US">
                <a:solidFill>
                  <a:srgbClr val="969896"/>
                </a:solidFill>
                <a:effectLst/>
                <a:latin typeface="Consolas" panose="020B0609020204030204" pitchFamily="49" charset="0"/>
                <a:ea typeface="阿里巴巴普惠体" pitchFamily="18" charset="-122"/>
              </a:rPr>
              <a:t>        </a:t>
            </a:r>
            <a:r>
              <a:rPr lang="en-US" altLang="zh-CN">
                <a:solidFill>
                  <a:srgbClr val="032F62"/>
                </a:solidFill>
                <a:effectLst/>
                <a:latin typeface="Consolas" panose="020B0609020204030204" pitchFamily="49" charset="0"/>
                <a:ea typeface="阿里巴巴普惠体" pitchFamily="18" charset="-122"/>
              </a:rPr>
              <a:t>"</a:t>
            </a:r>
            <a:r>
              <a:rPr lang="en" altLang="zh-CN">
                <a:solidFill>
                  <a:srgbClr val="032F62"/>
                </a:solidFill>
                <a:effectLst/>
                <a:latin typeface="Consolas" panose="020B0609020204030204" pitchFamily="49" charset="0"/>
                <a:ea typeface="阿里巴巴普惠体" pitchFamily="18" charset="-122"/>
              </a:rPr>
              <a:t>fieldnames"</a:t>
            </a:r>
            <a:r>
              <a:rPr lang="en" altLang="zh-CN">
                <a:solidFill>
                  <a:srgbClr val="B31D28"/>
                </a:solidFill>
                <a:effectLst/>
                <a:latin typeface="Consolas" panose="020B0609020204030204" pitchFamily="49" charset="0"/>
                <a:ea typeface="阿里巴巴普惠体" pitchFamily="18" charset="-122"/>
              </a:rPr>
              <a:t>: </a:t>
            </a:r>
            <a:r>
              <a:rPr lang="en" altLang="zh-CN">
                <a:solidFill>
                  <a:srgbClr val="000000"/>
                </a:solidFill>
                <a:effectLst/>
                <a:latin typeface="Consolas" panose="020B0609020204030204" pitchFamily="49" charset="0"/>
                <a:ea typeface="阿里巴巴普惠体" pitchFamily="18" charset="-122"/>
              </a:rPr>
              <a:t>[</a:t>
            </a:r>
            <a:r>
              <a:rPr lang="en" altLang="zh-CN">
                <a:solidFill>
                  <a:srgbClr val="032F62"/>
                </a:solidFill>
                <a:effectLst/>
                <a:latin typeface="Consolas" panose="020B0609020204030204" pitchFamily="49" charset="0"/>
                <a:ea typeface="阿里巴巴普惠体" pitchFamily="18" charset="-122"/>
              </a:rPr>
              <a:t>"name"</a:t>
            </a:r>
            <a:r>
              <a:rPr lang="en" altLang="zh-CN">
                <a:solidFill>
                  <a:srgbClr val="000000"/>
                </a:solidFill>
                <a:effectLst/>
                <a:latin typeface="Consolas" panose="020B0609020204030204" pitchFamily="49" charset="0"/>
                <a:ea typeface="阿里巴巴普惠体" pitchFamily="18" charset="-122"/>
              </a:rPr>
              <a:t>, </a:t>
            </a:r>
            <a:r>
              <a:rPr lang="en" altLang="zh-CN">
                <a:solidFill>
                  <a:srgbClr val="032F62"/>
                </a:solidFill>
                <a:effectLst/>
                <a:latin typeface="Consolas" panose="020B0609020204030204" pitchFamily="49" charset="0"/>
                <a:ea typeface="阿里巴巴普惠体" pitchFamily="18" charset="-122"/>
              </a:rPr>
              <a:t>"age"</a:t>
            </a:r>
            <a:r>
              <a:rPr lang="en" altLang="zh-CN">
                <a:solidFill>
                  <a:srgbClr val="000000"/>
                </a:solidFill>
                <a:effectLst/>
                <a:latin typeface="Consolas" panose="020B0609020204030204" pitchFamily="49" charset="0"/>
                <a:ea typeface="阿里巴巴普惠体" pitchFamily="18" charset="-122"/>
              </a:rPr>
              <a:t>, </a:t>
            </a:r>
            <a:r>
              <a:rPr lang="en" altLang="zh-CN">
                <a:solidFill>
                  <a:srgbClr val="032F62"/>
                </a:solidFill>
                <a:effectLst/>
                <a:latin typeface="Consolas" panose="020B0609020204030204" pitchFamily="49" charset="0"/>
                <a:ea typeface="阿里巴巴普惠体" pitchFamily="18" charset="-122"/>
              </a:rPr>
              <a:t>"gender"</a:t>
            </a:r>
            <a:r>
              <a:rPr lang="en" altLang="zh-CN">
                <a:solidFill>
                  <a:srgbClr val="000000"/>
                </a:solidFill>
                <a:effectLst/>
                <a:latin typeface="Consolas" panose="020B0609020204030204" pitchFamily="49" charset="0"/>
                <a:ea typeface="阿里巴巴普惠体" pitchFamily="18" charset="-122"/>
              </a:rPr>
              <a:t>],</a:t>
            </a:r>
            <a:br>
              <a:rPr lang="en" altLang="zh-CN">
                <a:solidFill>
                  <a:srgbClr val="000000"/>
                </a:solidFill>
                <a:effectLst/>
                <a:latin typeface="Consolas" panose="020B0609020204030204" pitchFamily="49" charset="0"/>
                <a:ea typeface="阿里巴巴普惠体" pitchFamily="18" charset="-122"/>
              </a:rPr>
            </a:br>
            <a:r>
              <a:rPr lang="en" altLang="zh-CN">
                <a:solidFill>
                  <a:srgbClr val="000000"/>
                </a:solidFill>
                <a:effectLst/>
                <a:latin typeface="Consolas" panose="020B0609020204030204" pitchFamily="49" charset="0"/>
                <a:ea typeface="阿里巴巴普惠体" pitchFamily="18" charset="-122"/>
              </a:rPr>
              <a:t>    },</a:t>
            </a:r>
            <a:br>
              <a:rPr lang="en" altLang="zh-CN">
                <a:solidFill>
                  <a:srgbClr val="000000"/>
                </a:solidFill>
                <a:effectLst/>
                <a:latin typeface="Consolas" panose="020B0609020204030204" pitchFamily="49" charset="0"/>
                <a:ea typeface="阿里巴巴普惠体" pitchFamily="18" charset="-122"/>
              </a:rPr>
            </a:br>
            <a:r>
              <a:rPr lang="en" altLang="zh-CN">
                <a:solidFill>
                  <a:srgbClr val="000000"/>
                </a:solidFill>
                <a:effectLst/>
                <a:latin typeface="Consolas" panose="020B0609020204030204" pitchFamily="49" charset="0"/>
                <a:ea typeface="阿里巴巴普惠体" pitchFamily="18" charset="-122"/>
              </a:rPr>
              <a:t>)</a:t>
            </a:r>
            <a:br>
              <a:rPr lang="en" altLang="zh-CN">
                <a:solidFill>
                  <a:srgbClr val="000000"/>
                </a:solidFill>
                <a:effectLst/>
                <a:latin typeface="Consolas" panose="020B0609020204030204" pitchFamily="49" charset="0"/>
                <a:ea typeface="阿里巴巴普惠体" pitchFamily="18" charset="-122"/>
              </a:rPr>
            </a:br>
            <a:br>
              <a:rPr lang="en" altLang="zh-CN">
                <a:solidFill>
                  <a:srgbClr val="000000"/>
                </a:solidFill>
                <a:effectLst/>
                <a:latin typeface="Consolas" panose="020B0609020204030204" pitchFamily="49" charset="0"/>
                <a:ea typeface="阿里巴巴普惠体" pitchFamily="18" charset="-122"/>
              </a:rPr>
            </a:br>
            <a:r>
              <a:rPr lang="en" altLang="zh-CN">
                <a:solidFill>
                  <a:srgbClr val="000000"/>
                </a:solidFill>
                <a:effectLst/>
                <a:latin typeface="Consolas" panose="020B0609020204030204" pitchFamily="49" charset="0"/>
                <a:ea typeface="阿里巴巴普惠体" pitchFamily="18" charset="-122"/>
              </a:rPr>
              <a:t>data </a:t>
            </a:r>
            <a:r>
              <a:rPr lang="en" altLang="zh-CN">
                <a:solidFill>
                  <a:srgbClr val="B31D28"/>
                </a:solidFill>
                <a:effectLst/>
                <a:latin typeface="Consolas" panose="020B0609020204030204" pitchFamily="49" charset="0"/>
                <a:ea typeface="阿里巴巴普惠体" pitchFamily="18" charset="-122"/>
              </a:rPr>
              <a:t>= </a:t>
            </a:r>
            <a:r>
              <a:rPr lang="en" altLang="zh-CN">
                <a:solidFill>
                  <a:srgbClr val="000000"/>
                </a:solidFill>
                <a:effectLst/>
                <a:latin typeface="Consolas" panose="020B0609020204030204" pitchFamily="49" charset="0"/>
                <a:ea typeface="阿里巴巴普惠体" pitchFamily="18" charset="-122"/>
              </a:rPr>
              <a:t>loader.</a:t>
            </a:r>
            <a:r>
              <a:rPr lang="en" altLang="zh-CN">
                <a:solidFill>
                  <a:srgbClr val="6F42C1"/>
                </a:solidFill>
                <a:effectLst/>
                <a:latin typeface="Consolas" panose="020B0609020204030204" pitchFamily="49" charset="0"/>
                <a:ea typeface="阿里巴巴普惠体" pitchFamily="18" charset="-122"/>
              </a:rPr>
              <a:t>load</a:t>
            </a:r>
            <a:r>
              <a:rPr lang="en" altLang="zh-CN">
                <a:solidFill>
                  <a:srgbClr val="000000"/>
                </a:solidFill>
                <a:effectLst/>
                <a:latin typeface="Consolas" panose="020B0609020204030204" pitchFamily="49" charset="0"/>
                <a:ea typeface="阿里巴巴普惠体" pitchFamily="18" charset="-122"/>
              </a:rPr>
              <a:t>()</a:t>
            </a:r>
            <a:br>
              <a:rPr lang="en" altLang="zh-CN">
                <a:solidFill>
                  <a:srgbClr val="000000"/>
                </a:solidFill>
                <a:effectLst/>
                <a:latin typeface="Consolas" panose="020B0609020204030204" pitchFamily="49" charset="0"/>
                <a:ea typeface="阿里巴巴普惠体" pitchFamily="18" charset="-122"/>
              </a:rPr>
            </a:br>
            <a:br>
              <a:rPr lang="en" altLang="zh-CN">
                <a:solidFill>
                  <a:srgbClr val="000000"/>
                </a:solidFill>
                <a:effectLst/>
                <a:latin typeface="Consolas" panose="020B0609020204030204" pitchFamily="49" charset="0"/>
                <a:ea typeface="阿里巴巴普惠体" pitchFamily="18" charset="-122"/>
              </a:rPr>
            </a:br>
            <a:r>
              <a:rPr lang="en" altLang="zh-CN">
                <a:solidFill>
                  <a:srgbClr val="000000"/>
                </a:solidFill>
                <a:effectLst/>
                <a:latin typeface="Consolas" panose="020B0609020204030204" pitchFamily="49" charset="0"/>
                <a:ea typeface="阿里巴巴普惠体" pitchFamily="18" charset="-122"/>
              </a:rPr>
              <a:t>print(data)</a:t>
            </a:r>
          </a:p>
        </p:txBody>
      </p:sp>
      <p:pic>
        <p:nvPicPr>
          <p:cNvPr id="9" name="图片 8" descr="图标&#10;&#10;AI 生成的内容可能不正确。">
            <a:extLst>
              <a:ext uri="{FF2B5EF4-FFF2-40B4-BE49-F238E27FC236}">
                <a16:creationId xmlns:a16="http://schemas.microsoft.com/office/drawing/2014/main" id="{A895FF26-AA2D-0233-9ED5-4EA1D90B17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4472" y="4509120"/>
            <a:ext cx="2107952" cy="2107952"/>
          </a:xfrm>
          <a:prstGeom prst="rect">
            <a:avLst/>
          </a:prstGeom>
        </p:spPr>
      </p:pic>
    </p:spTree>
    <p:extLst>
      <p:ext uri="{BB962C8B-B14F-4D97-AF65-F5344CB8AC3E}">
        <p14:creationId xmlns:p14="http://schemas.microsoft.com/office/powerpoint/2010/main" val="1768397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3BADD-6535-6275-EEEF-5A7085D5904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9C087DC-9D2F-A8CE-2786-E6FE91308444}"/>
              </a:ext>
            </a:extLst>
          </p:cNvPr>
          <p:cNvSpPr>
            <a:spLocks noGrp="1"/>
          </p:cNvSpPr>
          <p:nvPr>
            <p:ph type="body" sz="quarter" idx="10"/>
          </p:nvPr>
        </p:nvSpPr>
        <p:spPr>
          <a:xfrm>
            <a:off x="5265090" y="1736725"/>
            <a:ext cx="6231510" cy="3384550"/>
          </a:xfrm>
        </p:spPr>
        <p:txBody>
          <a:bodyPr/>
          <a:lstStyle/>
          <a:p>
            <a:pPr marL="0" indent="0">
              <a:buNone/>
            </a:pPr>
            <a:r>
              <a:rPr lang="en" altLang="zh-CN" sz="1600">
                <a:solidFill>
                  <a:srgbClr val="000000"/>
                </a:solidFill>
              </a:rPr>
              <a:t>LangChain</a:t>
            </a:r>
            <a:r>
              <a:rPr lang="zh-CN" altLang="en" sz="1600">
                <a:solidFill>
                  <a:srgbClr val="000000"/>
                </a:solidFill>
              </a:rPr>
              <a:t>内置</a:t>
            </a:r>
            <a:r>
              <a:rPr lang="zh-CN" altLang="en-US" sz="1600">
                <a:solidFill>
                  <a:srgbClr val="000000"/>
                </a:solidFill>
              </a:rPr>
              <a:t>了许多种类的文档加载器</a:t>
            </a:r>
            <a:endParaRPr lang="en-US" altLang="zh-CN" sz="1600">
              <a:solidFill>
                <a:srgbClr val="000000"/>
              </a:solidFill>
            </a:endParaRPr>
          </a:p>
          <a:p>
            <a:r>
              <a:rPr lang="zh-CN" altLang="en-US" sz="1600">
                <a:solidFill>
                  <a:srgbClr val="000000"/>
                </a:solidFill>
              </a:rPr>
              <a:t>文档加载器均继承于</a:t>
            </a:r>
            <a:r>
              <a:rPr lang="en-US" altLang="zh-CN" sz="1600">
                <a:solidFill>
                  <a:srgbClr val="000000"/>
                </a:solidFill>
              </a:rPr>
              <a:t>BaseLoader</a:t>
            </a:r>
            <a:r>
              <a:rPr lang="zh-CN" altLang="en-US" sz="1600">
                <a:solidFill>
                  <a:srgbClr val="000000"/>
                </a:solidFill>
              </a:rPr>
              <a:t>类</a:t>
            </a:r>
            <a:endParaRPr lang="en-US" altLang="zh-CN" sz="1600">
              <a:solidFill>
                <a:srgbClr val="000000"/>
              </a:solidFill>
            </a:endParaRPr>
          </a:p>
          <a:p>
            <a:r>
              <a:rPr lang="zh-CN" altLang="en-US" sz="1600">
                <a:solidFill>
                  <a:srgbClr val="000000"/>
                </a:solidFill>
              </a:rPr>
              <a:t>返回</a:t>
            </a:r>
            <a:r>
              <a:rPr lang="en-US" altLang="zh-CN" sz="1600">
                <a:solidFill>
                  <a:srgbClr val="000000"/>
                </a:solidFill>
              </a:rPr>
              <a:t>Document</a:t>
            </a:r>
            <a:r>
              <a:rPr lang="zh-CN" altLang="en-US" sz="1600">
                <a:solidFill>
                  <a:srgbClr val="000000"/>
                </a:solidFill>
              </a:rPr>
              <a:t>类型的对象</a:t>
            </a:r>
            <a:endParaRPr lang="en-US" altLang="zh-CN" sz="1600">
              <a:solidFill>
                <a:srgbClr val="000000"/>
              </a:solidFill>
            </a:endParaRPr>
          </a:p>
          <a:p>
            <a:r>
              <a:rPr lang="en-US" altLang="zh-CN" sz="1600">
                <a:solidFill>
                  <a:srgbClr val="000000"/>
                </a:solidFill>
                <a:effectLst/>
              </a:rPr>
              <a:t>load</a:t>
            </a:r>
            <a:r>
              <a:rPr lang="zh-CN" altLang="en-US" sz="1600">
                <a:solidFill>
                  <a:srgbClr val="000000"/>
                </a:solidFill>
                <a:effectLst/>
              </a:rPr>
              <a:t>方法一次性批量加载（返回</a:t>
            </a:r>
            <a:r>
              <a:rPr lang="en-US" altLang="zh-CN" sz="1600">
                <a:solidFill>
                  <a:srgbClr val="000000"/>
                </a:solidFill>
                <a:effectLst/>
              </a:rPr>
              <a:t>list</a:t>
            </a:r>
            <a:r>
              <a:rPr lang="zh-CN" altLang="en-US" sz="1600">
                <a:solidFill>
                  <a:srgbClr val="000000"/>
                </a:solidFill>
                <a:effectLst/>
              </a:rPr>
              <a:t>内含</a:t>
            </a:r>
            <a:r>
              <a:rPr lang="en-US" altLang="zh-CN" sz="1600">
                <a:solidFill>
                  <a:srgbClr val="000000"/>
                </a:solidFill>
                <a:effectLst/>
              </a:rPr>
              <a:t>Document</a:t>
            </a:r>
            <a:r>
              <a:rPr lang="zh-CN" altLang="en-US" sz="1600">
                <a:solidFill>
                  <a:srgbClr val="000000"/>
                </a:solidFill>
                <a:effectLst/>
              </a:rPr>
              <a:t>对象），如内容过多可能</a:t>
            </a:r>
            <a:r>
              <a:rPr lang="en-US" altLang="zh-CN" sz="1600">
                <a:solidFill>
                  <a:srgbClr val="000000"/>
                </a:solidFill>
                <a:effectLst/>
              </a:rPr>
              <a:t>list</a:t>
            </a:r>
            <a:r>
              <a:rPr lang="zh-CN" altLang="en-US" sz="1600">
                <a:solidFill>
                  <a:srgbClr val="000000"/>
                </a:solidFill>
                <a:effectLst/>
              </a:rPr>
              <a:t>太大，出现内存溢出问题</a:t>
            </a:r>
            <a:endParaRPr lang="en-US" altLang="zh-CN" sz="1600">
              <a:solidFill>
                <a:srgbClr val="000000"/>
              </a:solidFill>
              <a:effectLst/>
            </a:endParaRPr>
          </a:p>
          <a:p>
            <a:r>
              <a:rPr lang="en-US" altLang="zh-CN" sz="1600">
                <a:solidFill>
                  <a:srgbClr val="000000"/>
                </a:solidFill>
              </a:rPr>
              <a:t>lazy_load</a:t>
            </a:r>
            <a:r>
              <a:rPr lang="zh-CN" altLang="en-US" sz="1600">
                <a:solidFill>
                  <a:srgbClr val="000000"/>
                </a:solidFill>
              </a:rPr>
              <a:t>方法会得到生成器对象，可用</a:t>
            </a:r>
            <a:r>
              <a:rPr lang="en-US" altLang="zh-CN" sz="1600">
                <a:solidFill>
                  <a:srgbClr val="000000"/>
                </a:solidFill>
              </a:rPr>
              <a:t>for</a:t>
            </a:r>
            <a:r>
              <a:rPr lang="zh-CN" altLang="en-US" sz="1600">
                <a:solidFill>
                  <a:srgbClr val="000000"/>
                </a:solidFill>
              </a:rPr>
              <a:t>循环依次获取单个</a:t>
            </a:r>
            <a:r>
              <a:rPr lang="en-US" altLang="zh-CN" sz="1600">
                <a:solidFill>
                  <a:srgbClr val="000000"/>
                </a:solidFill>
              </a:rPr>
              <a:t>Document</a:t>
            </a:r>
            <a:r>
              <a:rPr lang="zh-CN" altLang="en-US" sz="1600">
                <a:solidFill>
                  <a:srgbClr val="000000"/>
                </a:solidFill>
              </a:rPr>
              <a:t>对象，适用于大文档避免内存存不下。</a:t>
            </a:r>
            <a:endParaRPr lang="en-US" altLang="zh-CN" sz="1600">
              <a:solidFill>
                <a:srgbClr val="000000"/>
              </a:solidFill>
            </a:endParaRPr>
          </a:p>
          <a:p>
            <a:pPr marL="0" indent="0">
              <a:buNone/>
            </a:pPr>
            <a:endParaRPr lang="en-US" altLang="zh-CN" sz="1600">
              <a:solidFill>
                <a:srgbClr val="000000"/>
              </a:solidFill>
              <a:effectLst/>
            </a:endParaRPr>
          </a:p>
          <a:p>
            <a:pPr marL="0" indent="0">
              <a:buNone/>
            </a:pPr>
            <a:r>
              <a:rPr lang="en-US" altLang="zh-CN" sz="1600">
                <a:solidFill>
                  <a:srgbClr val="000000"/>
                </a:solidFill>
              </a:rPr>
              <a:t>CSVLoader</a:t>
            </a:r>
            <a:r>
              <a:rPr lang="zh-CN" altLang="en-US" sz="1600">
                <a:solidFill>
                  <a:srgbClr val="000000"/>
                </a:solidFill>
              </a:rPr>
              <a:t>用于加载</a:t>
            </a:r>
            <a:r>
              <a:rPr lang="en-US" altLang="zh-CN" sz="1600">
                <a:solidFill>
                  <a:srgbClr val="000000"/>
                </a:solidFill>
              </a:rPr>
              <a:t>CSV</a:t>
            </a:r>
            <a:r>
              <a:rPr lang="zh-CN" altLang="en-US" sz="1600">
                <a:solidFill>
                  <a:srgbClr val="000000"/>
                </a:solidFill>
              </a:rPr>
              <a:t>文件，加载成功得到的即</a:t>
            </a:r>
            <a:r>
              <a:rPr lang="en-US" altLang="zh-CN" sz="1600">
                <a:solidFill>
                  <a:srgbClr val="000000"/>
                </a:solidFill>
              </a:rPr>
              <a:t>Document</a:t>
            </a:r>
            <a:r>
              <a:rPr lang="zh-CN" altLang="en-US" sz="1600">
                <a:solidFill>
                  <a:srgbClr val="000000"/>
                </a:solidFill>
              </a:rPr>
              <a:t>对象。</a:t>
            </a:r>
            <a:endParaRPr lang="en" altLang="zh-CN" sz="1600">
              <a:solidFill>
                <a:srgbClr val="000000"/>
              </a:solidFill>
              <a:effectLst/>
            </a:endParaRPr>
          </a:p>
        </p:txBody>
      </p:sp>
    </p:spTree>
    <p:extLst>
      <p:ext uri="{BB962C8B-B14F-4D97-AF65-F5344CB8AC3E}">
        <p14:creationId xmlns:p14="http://schemas.microsoft.com/office/powerpoint/2010/main" val="18551141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52C3-ED0C-0F0E-A736-52AE7B8BF8BC}"/>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79F7CEA3-BDE7-D460-CF2C-0A88BF56BE55}"/>
              </a:ext>
            </a:extLst>
          </p:cNvPr>
          <p:cNvSpPr>
            <a:spLocks noGrp="1"/>
          </p:cNvSpPr>
          <p:nvPr>
            <p:ph type="body" sz="quarter" idx="11"/>
          </p:nvPr>
        </p:nvSpPr>
        <p:spPr>
          <a:xfrm>
            <a:off x="6456045" y="2924810"/>
            <a:ext cx="5396230" cy="1021080"/>
          </a:xfrm>
        </p:spPr>
        <p:txBody>
          <a:bodyPr/>
          <a:lstStyle/>
          <a:p>
            <a:r>
              <a:rPr 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LangChain</a:t>
            </a:r>
            <a:r>
              <a:rPr lang="zh-CN" altLang="en-US"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组件</a:t>
            </a:r>
          </a:p>
          <a:p>
            <a:r>
              <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Document loaders:</a:t>
            </a:r>
            <a:r>
              <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 </a:t>
            </a:r>
            <a:r>
              <a:rPr lang="en-US" altLang="zh-CN"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rPr>
              <a:t>JSONLoader</a:t>
            </a:r>
            <a:endParaRPr lang="zh-CN" altLang="en-US" sz="2400" dirty="0">
              <a:solidFill>
                <a:schemeClr val="tx1">
                  <a:lumMod val="85000"/>
                  <a:lumOff val="15000"/>
                </a:schemeClr>
              </a:solidFill>
              <a:latin typeface="Source Code Pro Regular" panose="020B0309030403020204" charset="0"/>
              <a:ea typeface="方正姚体_GBK" panose="02000000000000000000" charset="-122"/>
              <a:cs typeface="Source Code Pro Regular" panose="020B0309030403020204" charset="0"/>
              <a:sym typeface="方正姚体_GBK" panose="02000000000000000000" charset="-122"/>
            </a:endParaRPr>
          </a:p>
        </p:txBody>
      </p:sp>
      <p:sp>
        <p:nvSpPr>
          <p:cNvPr id="6" name="文本框 5">
            <a:extLst>
              <a:ext uri="{FF2B5EF4-FFF2-40B4-BE49-F238E27FC236}">
                <a16:creationId xmlns:a16="http://schemas.microsoft.com/office/drawing/2014/main" id="{BE5B19FA-BC00-8CEF-A156-82D1C5B5E089}"/>
              </a:ext>
            </a:extLst>
          </p:cNvPr>
          <p:cNvSpPr txBox="1"/>
          <p:nvPr/>
        </p:nvSpPr>
        <p:spPr>
          <a:xfrm>
            <a:off x="930275" y="4220845"/>
            <a:ext cx="4564380" cy="368300"/>
          </a:xfrm>
          <a:prstGeom prst="rect">
            <a:avLst/>
          </a:prstGeom>
        </p:spPr>
        <p:style>
          <a:lnRef idx="0">
            <a:srgbClr val="FFFFFF"/>
          </a:lnRef>
          <a:fillRef idx="3">
            <a:schemeClr val="accent5"/>
          </a:fillRef>
          <a:effectRef idx="0">
            <a:srgbClr val="FFFFFF"/>
          </a:effectRef>
          <a:fontRef idx="minor">
            <a:schemeClr val="lt1"/>
          </a:fontRef>
        </p:style>
        <p:txBody>
          <a:bodyPr wrap="square" rtlCol="0">
            <a:spAutoFit/>
          </a:bodyPr>
          <a:lstStyle/>
          <a:p>
            <a:pPr algn="r"/>
            <a:r>
              <a:rPr lang="en-US" altLang="zh-CN" i="1" u="sng" dirty="0">
                <a:latin typeface="+mj-ea"/>
                <a:ea typeface="+mj-ea"/>
                <a:cs typeface="+mj-ea"/>
              </a:rPr>
              <a:t>Part : LangChain</a:t>
            </a:r>
            <a:r>
              <a:rPr lang="zh-CN" altLang="en-US" i="1" u="sng" dirty="0">
                <a:latin typeface="+mj-ea"/>
                <a:ea typeface="+mj-ea"/>
                <a:cs typeface="+mj-ea"/>
              </a:rPr>
              <a:t> </a:t>
            </a:r>
            <a:r>
              <a:rPr lang="en-US" altLang="zh-CN" i="1" u="sng" dirty="0">
                <a:latin typeface="+mj-ea"/>
                <a:ea typeface="+mj-ea"/>
                <a:cs typeface="+mj-ea"/>
              </a:rPr>
              <a:t>RAG</a:t>
            </a:r>
            <a:r>
              <a:rPr lang="zh-CN" altLang="en-US" i="1" u="sng" dirty="0">
                <a:latin typeface="+mj-ea"/>
                <a:ea typeface="+mj-ea"/>
                <a:cs typeface="+mj-ea"/>
              </a:rPr>
              <a:t>开发</a:t>
            </a:r>
          </a:p>
        </p:txBody>
      </p:sp>
      <p:sp>
        <p:nvSpPr>
          <p:cNvPr id="7" name="文本占位符 4">
            <a:extLst>
              <a:ext uri="{FF2B5EF4-FFF2-40B4-BE49-F238E27FC236}">
                <a16:creationId xmlns:a16="http://schemas.microsoft.com/office/drawing/2014/main" id="{A9364628-3DA2-FFFB-4721-F4C018C8887B}"/>
              </a:ext>
            </a:extLst>
          </p:cNvPr>
          <p:cNvSpPr>
            <a:spLocks noGrp="1"/>
          </p:cNvSpPr>
          <p:nvPr>
            <p:ph type="body" sz="quarter" idx="12"/>
          </p:nvPr>
        </p:nvSpPr>
        <p:spPr>
          <a:xfrm>
            <a:off x="566753" y="2420888"/>
            <a:ext cx="5598795" cy="1215390"/>
          </a:xfrm>
        </p:spPr>
        <p:txBody>
          <a:bodyPr/>
          <a:lstStyle/>
          <a:p>
            <a:pPr algn="ctr"/>
            <a:r>
              <a:rPr lang="en-US" altLang="zh-CN" sz="4800" b="1">
                <a:gradFill>
                  <a:gsLst>
                    <a:gs pos="50000">
                      <a:srgbClr val="3474CB"/>
                    </a:gs>
                    <a:gs pos="0">
                      <a:srgbClr val="03BEC1"/>
                    </a:gs>
                    <a:gs pos="100000">
                      <a:srgbClr val="8E52DF"/>
                    </a:gs>
                  </a:gsLst>
                  <a:lin ang="5400000" scaled="1"/>
                  <a:tileRect l="-100000" t="-100000"/>
                </a:gradFill>
                <a:latin typeface="+mj-lt"/>
                <a:ea typeface="Songti SC Bold" panose="02010800040101010101" charset="-122"/>
                <a:cs typeface="+mj-lt"/>
              </a:rPr>
              <a:t>A</a:t>
            </a:r>
            <a:r>
              <a:rPr lang="en-US" altLang="zh-CN" sz="4400" b="1">
                <a:gradFill>
                  <a:gsLst>
                    <a:gs pos="50000">
                      <a:srgbClr val="3474CB"/>
                    </a:gs>
                    <a:gs pos="0">
                      <a:srgbClr val="03BEC1"/>
                    </a:gs>
                    <a:gs pos="100000">
                      <a:srgbClr val="8E52DF"/>
                    </a:gs>
                  </a:gsLst>
                  <a:lin ang="5400000" scaled="1"/>
                  <a:tileRect l="-100000" t="-100000"/>
                </a:gradFill>
                <a:latin typeface="+mj-lt"/>
                <a:ea typeface="Songti SC Regular" panose="02010800040101010101" charset="-122"/>
                <a:cs typeface="+mj-lt"/>
              </a:rPr>
              <a:t>I</a:t>
            </a:r>
            <a:r>
              <a:rPr lang="zh-CN" altLang="en-US" sz="4400" b="1">
                <a:gradFill>
                  <a:gsLst>
                    <a:gs pos="0">
                      <a:srgbClr val="FDC7E9"/>
                    </a:gs>
                    <a:gs pos="100000">
                      <a:srgbClr val="0503FF"/>
                    </a:gs>
                  </a:gsLst>
                  <a:path path="circle">
                    <a:fillToRect r="100000" b="100000"/>
                  </a:path>
                  <a:tileRect l="-100000" t="-100000"/>
                </a:gradFill>
                <a:latin typeface="Yuanti SC Bold" panose="02010600040101010101" charset="-122"/>
                <a:ea typeface="Yuanti SC Bold" panose="02010600040101010101" charset="-122"/>
                <a:cs typeface="Songti SC Regular" panose="02010800040101010101" charset="-122"/>
              </a:rPr>
              <a:t>大模型</a:t>
            </a:r>
            <a:endParaRPr lang="zh-CN" altLang="en-US" sz="4400" b="1">
              <a:gradFill>
                <a:gsLst>
                  <a:gs pos="0">
                    <a:srgbClr val="70E1F5"/>
                  </a:gs>
                  <a:gs pos="97000">
                    <a:srgbClr val="FFD194"/>
                  </a:gs>
                </a:gsLst>
                <a:lin ang="0" scaled="1"/>
                <a:tileRect l="-100000" t="-100000"/>
              </a:gradFill>
              <a:latin typeface="Yuanti SC Bold" panose="02010600040101010101" charset="-122"/>
              <a:ea typeface="Yuanti SC Bold" panose="02010600040101010101" charset="-122"/>
              <a:cs typeface="Songti SC Regular" panose="02010800040101010101" charset="-122"/>
            </a:endParaRPr>
          </a:p>
        </p:txBody>
      </p:sp>
      <p:sp>
        <p:nvSpPr>
          <p:cNvPr id="8" name="文本占位符 4">
            <a:extLst>
              <a:ext uri="{FF2B5EF4-FFF2-40B4-BE49-F238E27FC236}">
                <a16:creationId xmlns:a16="http://schemas.microsoft.com/office/drawing/2014/main" id="{7422BCF5-D759-75C2-EE07-2C3783041B29}"/>
              </a:ext>
            </a:extLst>
          </p:cNvPr>
          <p:cNvSpPr>
            <a:spLocks noGrp="1"/>
          </p:cNvSpPr>
          <p:nvPr/>
        </p:nvSpPr>
        <p:spPr>
          <a:xfrm>
            <a:off x="407368" y="3149471"/>
            <a:ext cx="5599430" cy="1215390"/>
          </a:xfrm>
          <a:prstGeom prst="rect">
            <a:avLst/>
          </a:prstGeom>
        </p:spPr>
        <p:txBody>
          <a:bodyPr vert="horz" anchor="ctr" anchorCtr="0"/>
          <a:lstStyle>
            <a:lvl1pPr marL="0" indent="0" algn="r" defTabSz="914400" rtl="0" eaLnBrk="1" latinLnBrk="0" hangingPunct="1">
              <a:lnSpc>
                <a:spcPct val="90000"/>
              </a:lnSpc>
              <a:spcBef>
                <a:spcPts val="1000"/>
              </a:spcBef>
              <a:buFont typeface="Arial" panose="020B0604020202020204" pitchFamily="34" charset="0"/>
              <a:buNone/>
              <a:defRPr sz="7200" kern="1200" spc="3300" baseline="0">
                <a:solidFill>
                  <a:schemeClr val="bg2">
                    <a:lumMod val="95000"/>
                  </a:schemeClr>
                </a:solidFill>
                <a:latin typeface="JetBrains Mono" panose="02000009000000000000" pitchFamily="49" charset="0"/>
                <a:ea typeface="阿里巴巴普惠体 Heavy"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spcBef>
                <a:spcPts val="0"/>
              </a:spcBef>
            </a:pPr>
            <a:r>
              <a:rPr lang="en-US" altLang="zh-CN" sz="4400" spc="0" dirty="0">
                <a:gradFill>
                  <a:gsLst>
                    <a:gs pos="0">
                      <a:srgbClr val="70E1F5"/>
                    </a:gs>
                    <a:gs pos="97000">
                      <a:srgbClr val="FFD194"/>
                    </a:gs>
                  </a:gsLst>
                  <a:lin ang="0" scaled="1"/>
                  <a:tileRect l="-100000" t="-100000"/>
                </a:gradFill>
                <a:ea typeface="阿里巴巴普惠体" panose="00020600040101010101" pitchFamily="18" charset="-122"/>
                <a:cs typeface="JetBrains Mono" panose="02000009000000000000" pitchFamily="49" charset="0"/>
              </a:rPr>
              <a:t>RAG</a:t>
            </a:r>
            <a:r>
              <a:rPr lang="zh-CN" altLang="en-US" sz="4400" spc="0" dirty="0">
                <a:gradFill>
                  <a:gsLst>
                    <a:gs pos="0">
                      <a:srgbClr val="70E1F5"/>
                    </a:gs>
                    <a:gs pos="97000">
                      <a:srgbClr val="FFD194"/>
                    </a:gs>
                  </a:gsLst>
                  <a:lin ang="0" scaled="1"/>
                  <a:tileRect l="-100000" t="-100000"/>
                </a:gradFill>
                <a:latin typeface="阿里巴巴普惠体" panose="00020600040101010101" pitchFamily="18" charset="-122"/>
                <a:ea typeface="阿里巴巴普惠体" panose="00020600040101010101" pitchFamily="18" charset="-122"/>
                <a:cs typeface="阿里巴巴普惠体" panose="00020600040101010101" pitchFamily="18" charset="-122"/>
              </a:rPr>
              <a:t>与智能体开发</a:t>
            </a:r>
          </a:p>
        </p:txBody>
      </p:sp>
    </p:spTree>
    <p:extLst>
      <p:ext uri="{BB962C8B-B14F-4D97-AF65-F5344CB8AC3E}">
        <p14:creationId xmlns:p14="http://schemas.microsoft.com/office/powerpoint/2010/main" val="33642343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8026B-E376-4230-F696-13055861478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6EDA0FC-C035-C048-CBD3-B2CFBBE48646}"/>
              </a:ext>
            </a:extLst>
          </p:cNvPr>
          <p:cNvSpPr>
            <a:spLocks noGrp="1"/>
          </p:cNvSpPr>
          <p:nvPr>
            <p:ph type="body" sz="quarter" idx="10"/>
          </p:nvPr>
        </p:nvSpPr>
        <p:spPr/>
        <p:txBody>
          <a:bodyPr/>
          <a:lstStyle/>
          <a:p>
            <a:r>
              <a:rPr kumimoji="1" lang="en-US" altLang="zh-CN" dirty="0">
                <a:solidFill>
                  <a:schemeClr val="tx1">
                    <a:lumMod val="85000"/>
                    <a:lumOff val="15000"/>
                  </a:schemeClr>
                </a:solidFill>
              </a:rPr>
              <a:t>JSONLoader</a:t>
            </a:r>
            <a:endParaRPr kumimoji="1" lang="zh-CN" altLang="en-US"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1FAA82DE-CA7F-1A9F-2257-A606ED68FA00}"/>
              </a:ext>
            </a:extLst>
          </p:cNvPr>
          <p:cNvSpPr>
            <a:spLocks noGrp="1"/>
          </p:cNvSpPr>
          <p:nvPr>
            <p:ph type="body" sz="quarter" idx="11"/>
          </p:nvPr>
        </p:nvSpPr>
        <p:spPr>
          <a:xfrm>
            <a:off x="479425" y="1124744"/>
            <a:ext cx="11161713" cy="1008112"/>
          </a:xfrm>
        </p:spPr>
        <p:txBody>
          <a:bodyPr/>
          <a:lstStyle/>
          <a:p>
            <a:r>
              <a:rPr lang="en-US" altLang="zh-CN">
                <a:solidFill>
                  <a:schemeClr val="tx1">
                    <a:lumMod val="85000"/>
                    <a:lumOff val="15000"/>
                  </a:schemeClr>
                </a:solidFill>
                <a:effectLst/>
                <a:latin typeface="DEJAVU SANS MONO" panose="020B0609030804020204" pitchFamily="49" charset="0"/>
              </a:rPr>
              <a:t>JSONLoader</a:t>
            </a:r>
            <a:r>
              <a:rPr lang="zh-CN" altLang="en-US">
                <a:solidFill>
                  <a:schemeClr val="tx1">
                    <a:lumMod val="85000"/>
                    <a:lumOff val="15000"/>
                  </a:schemeClr>
                </a:solidFill>
                <a:effectLst/>
                <a:latin typeface="DEJAVU SANS MONO" panose="020B0609030804020204" pitchFamily="49" charset="0"/>
              </a:rPr>
              <a:t>用于将</a:t>
            </a:r>
            <a:r>
              <a:rPr lang="en-US" altLang="zh-CN">
                <a:solidFill>
                  <a:schemeClr val="tx1">
                    <a:lumMod val="85000"/>
                    <a:lumOff val="15000"/>
                  </a:schemeClr>
                </a:solidFill>
                <a:effectLst/>
                <a:latin typeface="DEJAVU SANS MONO" panose="020B0609030804020204" pitchFamily="49" charset="0"/>
              </a:rPr>
              <a:t>JSON</a:t>
            </a:r>
            <a:r>
              <a:rPr lang="zh-CN" altLang="en-US">
                <a:solidFill>
                  <a:schemeClr val="tx1">
                    <a:lumMod val="85000"/>
                    <a:lumOff val="15000"/>
                  </a:schemeClr>
                </a:solidFill>
                <a:effectLst/>
                <a:latin typeface="DEJAVU SANS MONO" panose="020B0609030804020204" pitchFamily="49" charset="0"/>
              </a:rPr>
              <a:t>数据加载为</a:t>
            </a:r>
            <a:r>
              <a:rPr lang="en-US" altLang="zh-CN">
                <a:solidFill>
                  <a:schemeClr val="tx1">
                    <a:lumMod val="85000"/>
                    <a:lumOff val="15000"/>
                  </a:schemeClr>
                </a:solidFill>
                <a:effectLst/>
                <a:latin typeface="DEJAVU SANS MONO" panose="020B0609030804020204" pitchFamily="49" charset="0"/>
              </a:rPr>
              <a:t>Document</a:t>
            </a:r>
            <a:r>
              <a:rPr lang="zh-CN" altLang="en-US">
                <a:solidFill>
                  <a:schemeClr val="tx1">
                    <a:lumMod val="85000"/>
                    <a:lumOff val="15000"/>
                  </a:schemeClr>
                </a:solidFill>
                <a:effectLst/>
                <a:latin typeface="DEJAVU SANS MONO" panose="020B0609030804020204" pitchFamily="49" charset="0"/>
              </a:rPr>
              <a:t>类型对象。</a:t>
            </a:r>
            <a:endParaRPr lang="en-US" altLang="zh-CN">
              <a:solidFill>
                <a:schemeClr val="tx1">
                  <a:lumMod val="85000"/>
                  <a:lumOff val="15000"/>
                </a:schemeClr>
              </a:solidFill>
              <a:effectLst/>
              <a:latin typeface="DEJAVU SANS MONO" panose="020B0609030804020204" pitchFamily="49" charset="0"/>
            </a:endParaRPr>
          </a:p>
          <a:p>
            <a:r>
              <a:rPr kumimoji="1" lang="zh-CN" altLang="en-US">
                <a:solidFill>
                  <a:schemeClr val="tx1">
                    <a:lumMod val="85000"/>
                    <a:lumOff val="15000"/>
                  </a:schemeClr>
                </a:solidFill>
                <a:latin typeface="DEJAVU SANS MONO" panose="020B0609030804020204" pitchFamily="49" charset="0"/>
              </a:rPr>
              <a:t>使用</a:t>
            </a:r>
            <a:r>
              <a:rPr kumimoji="1" lang="en-US" altLang="zh-CN">
                <a:solidFill>
                  <a:schemeClr val="tx1">
                    <a:lumMod val="85000"/>
                    <a:lumOff val="15000"/>
                  </a:schemeClr>
                </a:solidFill>
                <a:latin typeface="DEJAVU SANS MONO" panose="020B0609030804020204" pitchFamily="49" charset="0"/>
              </a:rPr>
              <a:t>JSONLoader</a:t>
            </a:r>
            <a:r>
              <a:rPr kumimoji="1" lang="zh-CN" altLang="en-US">
                <a:solidFill>
                  <a:schemeClr val="tx1">
                    <a:lumMod val="85000"/>
                    <a:lumOff val="15000"/>
                  </a:schemeClr>
                </a:solidFill>
                <a:latin typeface="DEJAVU SANS MONO" panose="020B0609030804020204" pitchFamily="49" charset="0"/>
              </a:rPr>
              <a:t>需要额外安装： </a:t>
            </a:r>
            <a:r>
              <a:rPr kumimoji="1" lang="en-US" altLang="zh-CN">
                <a:solidFill>
                  <a:schemeClr val="tx1">
                    <a:lumMod val="85000"/>
                    <a:lumOff val="15000"/>
                  </a:schemeClr>
                </a:solidFill>
                <a:latin typeface="DEJAVU SANS MONO" panose="020B0609030804020204" pitchFamily="49" charset="0"/>
              </a:rPr>
              <a:t>pip install jq</a:t>
            </a:r>
          </a:p>
          <a:p>
            <a:endParaRPr kumimoji="1" lang="en-US" altLang="zh-CN">
              <a:solidFill>
                <a:schemeClr val="tx1">
                  <a:lumMod val="85000"/>
                  <a:lumOff val="15000"/>
                </a:schemeClr>
              </a:solidFill>
              <a:latin typeface="DEJAVU SANS MONO" panose="020B0609030804020204" pitchFamily="49" charset="0"/>
            </a:endParaRPr>
          </a:p>
          <a:p>
            <a:r>
              <a:rPr kumimoji="1" lang="en-US" altLang="zh-CN">
                <a:solidFill>
                  <a:schemeClr val="tx1">
                    <a:lumMod val="85000"/>
                    <a:lumOff val="15000"/>
                  </a:schemeClr>
                </a:solidFill>
                <a:latin typeface="DEJAVU SANS MONO" panose="020B0609030804020204" pitchFamily="49" charset="0"/>
              </a:rPr>
              <a:t>jq</a:t>
            </a:r>
            <a:r>
              <a:rPr kumimoji="1" lang="zh-CN" altLang="en-US">
                <a:solidFill>
                  <a:schemeClr val="tx1">
                    <a:lumMod val="85000"/>
                    <a:lumOff val="15000"/>
                  </a:schemeClr>
                </a:solidFill>
                <a:latin typeface="DEJAVU SANS MONO" panose="020B0609030804020204" pitchFamily="49" charset="0"/>
              </a:rPr>
              <a:t>是一个跨平台的</a:t>
            </a:r>
            <a:r>
              <a:rPr kumimoji="1" lang="en-US" altLang="zh-CN">
                <a:solidFill>
                  <a:schemeClr val="tx1">
                    <a:lumMod val="85000"/>
                    <a:lumOff val="15000"/>
                  </a:schemeClr>
                </a:solidFill>
                <a:latin typeface="DEJAVU SANS MONO" panose="020B0609030804020204" pitchFamily="49" charset="0"/>
              </a:rPr>
              <a:t>json</a:t>
            </a:r>
            <a:r>
              <a:rPr kumimoji="1" lang="zh-CN" altLang="en-US">
                <a:solidFill>
                  <a:schemeClr val="tx1">
                    <a:lumMod val="85000"/>
                    <a:lumOff val="15000"/>
                  </a:schemeClr>
                </a:solidFill>
                <a:latin typeface="DEJAVU SANS MONO" panose="020B0609030804020204" pitchFamily="49" charset="0"/>
              </a:rPr>
              <a:t>解析工具，</a:t>
            </a:r>
            <a:r>
              <a:rPr kumimoji="1" lang="en-US" altLang="zh-CN">
                <a:solidFill>
                  <a:schemeClr val="tx1">
                    <a:lumMod val="85000"/>
                    <a:lumOff val="15000"/>
                  </a:schemeClr>
                </a:solidFill>
                <a:latin typeface="DEJAVU SANS MONO" panose="020B0609030804020204" pitchFamily="49" charset="0"/>
              </a:rPr>
              <a:t>LangChain</a:t>
            </a:r>
            <a:r>
              <a:rPr kumimoji="1" lang="zh-CN" altLang="en-US">
                <a:solidFill>
                  <a:schemeClr val="tx1">
                    <a:lumMod val="85000"/>
                    <a:lumOff val="15000"/>
                  </a:schemeClr>
                </a:solidFill>
                <a:latin typeface="DEJAVU SANS MONO" panose="020B0609030804020204" pitchFamily="49" charset="0"/>
              </a:rPr>
              <a:t>底层对</a:t>
            </a:r>
            <a:r>
              <a:rPr kumimoji="1" lang="en-US" altLang="zh-CN">
                <a:solidFill>
                  <a:schemeClr val="tx1">
                    <a:lumMod val="85000"/>
                    <a:lumOff val="15000"/>
                  </a:schemeClr>
                </a:solidFill>
                <a:latin typeface="DEJAVU SANS MONO" panose="020B0609030804020204" pitchFamily="49" charset="0"/>
              </a:rPr>
              <a:t>JSON</a:t>
            </a:r>
            <a:r>
              <a:rPr kumimoji="1" lang="zh-CN" altLang="en-US">
                <a:solidFill>
                  <a:schemeClr val="tx1">
                    <a:lumMod val="85000"/>
                    <a:lumOff val="15000"/>
                  </a:schemeClr>
                </a:solidFill>
                <a:latin typeface="DEJAVU SANS MONO" panose="020B0609030804020204" pitchFamily="49" charset="0"/>
              </a:rPr>
              <a:t>的解析就是基于</a:t>
            </a:r>
            <a:r>
              <a:rPr kumimoji="1" lang="en-US" altLang="zh-CN">
                <a:solidFill>
                  <a:schemeClr val="tx1">
                    <a:lumMod val="85000"/>
                    <a:lumOff val="15000"/>
                  </a:schemeClr>
                </a:solidFill>
                <a:latin typeface="DEJAVU SANS MONO" panose="020B0609030804020204" pitchFamily="49" charset="0"/>
              </a:rPr>
              <a:t>jq</a:t>
            </a:r>
            <a:r>
              <a:rPr kumimoji="1" lang="zh-CN" altLang="en-US">
                <a:solidFill>
                  <a:schemeClr val="tx1">
                    <a:lumMod val="85000"/>
                    <a:lumOff val="15000"/>
                  </a:schemeClr>
                </a:solidFill>
                <a:latin typeface="DEJAVU SANS MONO" panose="020B0609030804020204" pitchFamily="49" charset="0"/>
              </a:rPr>
              <a:t>工具实现的。</a:t>
            </a:r>
            <a:endParaRPr kumimoji="1" lang="en-US" altLang="zh-CN">
              <a:solidFill>
                <a:schemeClr val="tx1">
                  <a:lumMod val="85000"/>
                  <a:lumOff val="15000"/>
                </a:schemeClr>
              </a:solidFill>
              <a:latin typeface="DEJAVU SANS MONO" panose="020B0609030804020204" pitchFamily="49" charset="0"/>
            </a:endParaRPr>
          </a:p>
          <a:p>
            <a:r>
              <a:rPr kumimoji="1" lang="zh-CN" altLang="en-US">
                <a:solidFill>
                  <a:schemeClr val="tx1">
                    <a:lumMod val="85000"/>
                    <a:lumOff val="15000"/>
                  </a:schemeClr>
                </a:solidFill>
                <a:latin typeface="DEJAVU SANS MONO" panose="020B0609030804020204" pitchFamily="49" charset="0"/>
              </a:rPr>
              <a:t>将</a:t>
            </a:r>
            <a:r>
              <a:rPr kumimoji="1" lang="en-US" altLang="zh-CN">
                <a:solidFill>
                  <a:schemeClr val="tx1">
                    <a:lumMod val="85000"/>
                    <a:lumOff val="15000"/>
                  </a:schemeClr>
                </a:solidFill>
                <a:latin typeface="DEJAVU SANS MONO" panose="020B0609030804020204" pitchFamily="49" charset="0"/>
              </a:rPr>
              <a:t>JSON</a:t>
            </a:r>
            <a:r>
              <a:rPr kumimoji="1" lang="zh-CN" altLang="en-US">
                <a:solidFill>
                  <a:schemeClr val="tx1">
                    <a:lumMod val="85000"/>
                    <a:lumOff val="15000"/>
                  </a:schemeClr>
                </a:solidFill>
                <a:latin typeface="DEJAVU SANS MONO" panose="020B0609030804020204" pitchFamily="49" charset="0"/>
              </a:rPr>
              <a:t>数据的信息抽取出来，封装为</a:t>
            </a:r>
            <a:r>
              <a:rPr kumimoji="1" lang="en-US" altLang="zh-CN">
                <a:solidFill>
                  <a:schemeClr val="tx1">
                    <a:lumMod val="85000"/>
                    <a:lumOff val="15000"/>
                  </a:schemeClr>
                </a:solidFill>
                <a:latin typeface="DEJAVU SANS MONO" panose="020B0609030804020204" pitchFamily="49" charset="0"/>
              </a:rPr>
              <a:t>Document</a:t>
            </a:r>
            <a:r>
              <a:rPr kumimoji="1" lang="zh-CN" altLang="en-US">
                <a:solidFill>
                  <a:schemeClr val="tx1">
                    <a:lumMod val="85000"/>
                    <a:lumOff val="15000"/>
                  </a:schemeClr>
                </a:solidFill>
                <a:latin typeface="DEJAVU SANS MONO" panose="020B0609030804020204" pitchFamily="49" charset="0"/>
              </a:rPr>
              <a:t>对象，抽取的时候依赖</a:t>
            </a:r>
            <a:r>
              <a:rPr kumimoji="1" lang="en-US" altLang="zh-CN">
                <a:solidFill>
                  <a:schemeClr val="tx1">
                    <a:lumMod val="85000"/>
                    <a:lumOff val="15000"/>
                  </a:schemeClr>
                </a:solidFill>
                <a:latin typeface="DEJAVU SANS MONO" panose="020B0609030804020204" pitchFamily="49" charset="0"/>
              </a:rPr>
              <a:t>jq_schema</a:t>
            </a:r>
            <a:r>
              <a:rPr kumimoji="1" lang="zh-CN" altLang="en-US">
                <a:solidFill>
                  <a:schemeClr val="tx1">
                    <a:lumMod val="85000"/>
                    <a:lumOff val="15000"/>
                  </a:schemeClr>
                </a:solidFill>
                <a:latin typeface="DEJAVU SANS MONO" panose="020B0609030804020204" pitchFamily="49" charset="0"/>
              </a:rPr>
              <a:t>语法。</a:t>
            </a:r>
            <a:endParaRPr kumimoji="1" lang="en-US" altLang="zh-CN">
              <a:solidFill>
                <a:schemeClr val="tx1">
                  <a:lumMod val="85000"/>
                  <a:lumOff val="15000"/>
                </a:schemeClr>
              </a:solidFill>
              <a:latin typeface="DEJAVU SANS MONO" panose="020B0609030804020204" pitchFamily="49" charset="0"/>
            </a:endParaRPr>
          </a:p>
          <a:p>
            <a:endParaRPr kumimoji="1" lang="en-US" altLang="zh-CN">
              <a:solidFill>
                <a:schemeClr val="tx1">
                  <a:lumMod val="85000"/>
                  <a:lumOff val="15000"/>
                </a:schemeClr>
              </a:solidFill>
              <a:latin typeface="DEJAVU SANS MONO" panose="020B0609030804020204" pitchFamily="49" charset="0"/>
            </a:endParaRPr>
          </a:p>
        </p:txBody>
      </p:sp>
      <p:pic>
        <p:nvPicPr>
          <p:cNvPr id="7" name="图片 6" descr="图标&#10;&#10;AI 生成的内容可能不正确。">
            <a:extLst>
              <a:ext uri="{FF2B5EF4-FFF2-40B4-BE49-F238E27FC236}">
                <a16:creationId xmlns:a16="http://schemas.microsoft.com/office/drawing/2014/main" id="{AE6DED0A-96E7-1993-9BD2-7DE55C64B3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9748" y="4869159"/>
            <a:ext cx="1724987" cy="1724987"/>
          </a:xfrm>
          <a:prstGeom prst="rect">
            <a:avLst/>
          </a:prstGeom>
        </p:spPr>
      </p:pic>
      <p:sp>
        <p:nvSpPr>
          <p:cNvPr id="8" name="文本框 7">
            <a:extLst>
              <a:ext uri="{FF2B5EF4-FFF2-40B4-BE49-F238E27FC236}">
                <a16:creationId xmlns:a16="http://schemas.microsoft.com/office/drawing/2014/main" id="{AD34B81D-9BAC-9716-C537-7FDBC4E35C31}"/>
              </a:ext>
            </a:extLst>
          </p:cNvPr>
          <p:cNvSpPr txBox="1"/>
          <p:nvPr/>
        </p:nvSpPr>
        <p:spPr>
          <a:xfrm>
            <a:off x="5231904" y="3208947"/>
            <a:ext cx="4002072" cy="1569660"/>
          </a:xfrm>
          <a:prstGeom prst="rect">
            <a:avLst/>
          </a:prstGeom>
          <a:noFill/>
        </p:spPr>
        <p:txBody>
          <a:bodyPr wrap="square">
            <a:spAutoFit/>
          </a:bodyPr>
          <a:lstStyle/>
          <a:p>
            <a:pPr marL="285750" indent="-285750">
              <a:buFont typeface="Arial" panose="020B0604020202020204" pitchFamily="34" charset="0"/>
              <a:buChar char="•"/>
            </a:pPr>
            <a:r>
              <a:rPr lang="af-ZA" altLang="zh-CN" sz="1600">
                <a:solidFill>
                  <a:srgbClr val="080808"/>
                </a:solidFill>
                <a:effectLst/>
                <a:latin typeface="Consolas" panose="020B0609020204030204" pitchFamily="49" charset="0"/>
                <a:ea typeface="阿里巴巴普惠体" panose="00020600040101010101" pitchFamily="18" charset="-122"/>
              </a:rPr>
              <a:t>.</a:t>
            </a:r>
            <a:r>
              <a:rPr lang="zh-CN" altLang="en-US" sz="1600">
                <a:solidFill>
                  <a:srgbClr val="080808"/>
                </a:solidFill>
                <a:effectLst/>
                <a:latin typeface="Consolas" panose="020B0609020204030204" pitchFamily="49" charset="0"/>
                <a:ea typeface="阿里巴巴普惠体" panose="00020600040101010101" pitchFamily="18" charset="-122"/>
              </a:rPr>
              <a:t>表示整个</a:t>
            </a:r>
            <a:r>
              <a:rPr lang="en-US" altLang="zh-CN" sz="1600">
                <a:solidFill>
                  <a:srgbClr val="080808"/>
                </a:solidFill>
                <a:effectLst/>
                <a:latin typeface="Consolas" panose="020B0609020204030204" pitchFamily="49" charset="0"/>
                <a:ea typeface="阿里巴巴普惠体" panose="00020600040101010101" pitchFamily="18" charset="-122"/>
              </a:rPr>
              <a:t>JSON</a:t>
            </a:r>
            <a:r>
              <a:rPr lang="zh-CN" altLang="en-US" sz="1600">
                <a:solidFill>
                  <a:srgbClr val="080808"/>
                </a:solidFill>
                <a:effectLst/>
                <a:latin typeface="Consolas" panose="020B0609020204030204" pitchFamily="49" charset="0"/>
                <a:ea typeface="阿里巴巴普惠体" panose="00020600040101010101" pitchFamily="18" charset="-122"/>
              </a:rPr>
              <a:t>对象（根）</a:t>
            </a:r>
            <a:endParaRPr lang="en-US" altLang="zh-CN" sz="1600">
              <a:solidFill>
                <a:srgbClr val="080808"/>
              </a:solidFill>
              <a:effectLst/>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lang="en-US" altLang="zh-CN" sz="1600">
                <a:solidFill>
                  <a:srgbClr val="080808"/>
                </a:solidFill>
                <a:latin typeface="Consolas" panose="020B0609020204030204" pitchFamily="49" charset="0"/>
                <a:ea typeface="阿里巴巴普惠体" panose="00020600040101010101" pitchFamily="18" charset="-122"/>
              </a:rPr>
              <a:t>[]</a:t>
            </a:r>
            <a:r>
              <a:rPr lang="zh-CN" altLang="en-US" sz="1600">
                <a:solidFill>
                  <a:srgbClr val="080808"/>
                </a:solidFill>
                <a:latin typeface="Consolas" panose="020B0609020204030204" pitchFamily="49" charset="0"/>
                <a:ea typeface="阿里巴巴普惠体" panose="00020600040101010101" pitchFamily="18" charset="-122"/>
              </a:rPr>
              <a:t>表示数组</a:t>
            </a:r>
            <a:endParaRPr lang="en-US" altLang="zh-CN" sz="1600">
              <a:solidFill>
                <a:srgbClr val="080808"/>
              </a:solidFill>
              <a:effectLst/>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lang="en-US" altLang="zh-CN" sz="1600">
                <a:solidFill>
                  <a:srgbClr val="080808"/>
                </a:solidFill>
                <a:effectLst/>
                <a:latin typeface="Consolas" panose="020B0609020204030204" pitchFamily="49" charset="0"/>
                <a:ea typeface="阿里巴巴普惠体" panose="00020600040101010101" pitchFamily="18" charset="-122"/>
              </a:rPr>
              <a:t>.name</a:t>
            </a:r>
            <a:r>
              <a:rPr lang="zh-CN" altLang="en-US" sz="1600">
                <a:solidFill>
                  <a:srgbClr val="080808"/>
                </a:solidFill>
                <a:effectLst/>
                <a:latin typeface="Consolas" panose="020B0609020204030204" pitchFamily="49" charset="0"/>
                <a:ea typeface="阿里巴巴普惠体" panose="00020600040101010101" pitchFamily="18" charset="-122"/>
              </a:rPr>
              <a:t>表示抽取周杰轮</a:t>
            </a:r>
            <a:endParaRPr lang="en-US" altLang="zh-CN" sz="1600">
              <a:solidFill>
                <a:srgbClr val="080808"/>
              </a:solidFill>
              <a:effectLst/>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lang="en-US" altLang="zh-CN" sz="1600">
                <a:solidFill>
                  <a:srgbClr val="080808"/>
                </a:solidFill>
                <a:latin typeface="Consolas" panose="020B0609020204030204" pitchFamily="49" charset="0"/>
                <a:ea typeface="阿里巴巴普惠体" panose="00020600040101010101" pitchFamily="18" charset="-122"/>
              </a:rPr>
              <a:t>.hobby</a:t>
            </a:r>
            <a:r>
              <a:rPr lang="zh-CN" altLang="en-US" sz="1600">
                <a:solidFill>
                  <a:srgbClr val="080808"/>
                </a:solidFill>
                <a:latin typeface="Consolas" panose="020B0609020204030204" pitchFamily="49" charset="0"/>
                <a:ea typeface="阿里巴巴普惠体" panose="00020600040101010101" pitchFamily="18" charset="-122"/>
              </a:rPr>
              <a:t>表示抽取爱好数组</a:t>
            </a:r>
            <a:endParaRPr lang="en-US" altLang="zh-CN" sz="1600">
              <a:solidFill>
                <a:srgbClr val="080808"/>
              </a:solidFill>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lang="en-US" altLang="zh-CN" sz="1600">
                <a:solidFill>
                  <a:srgbClr val="080808"/>
                </a:solidFill>
                <a:latin typeface="Consolas" panose="020B0609020204030204" pitchFamily="49" charset="0"/>
                <a:ea typeface="阿里巴巴普惠体" panose="00020600040101010101" pitchFamily="18" charset="-122"/>
              </a:rPr>
              <a:t>.hobby[1]</a:t>
            </a:r>
            <a:r>
              <a:rPr lang="zh-CN" altLang="en-US" sz="1600">
                <a:solidFill>
                  <a:srgbClr val="080808"/>
                </a:solidFill>
                <a:latin typeface="Consolas" panose="020B0609020204030204" pitchFamily="49" charset="0"/>
                <a:ea typeface="阿里巴巴普惠体" panose="00020600040101010101" pitchFamily="18" charset="-122"/>
              </a:rPr>
              <a:t>或</a:t>
            </a:r>
            <a:r>
              <a:rPr lang="en-US" altLang="zh-CN" sz="1600">
                <a:solidFill>
                  <a:srgbClr val="080808"/>
                </a:solidFill>
                <a:latin typeface="Consolas" panose="020B0609020204030204" pitchFamily="49" charset="0"/>
                <a:ea typeface="阿里巴巴普惠体" panose="00020600040101010101" pitchFamily="18" charset="-122"/>
              </a:rPr>
              <a:t>.hobby.[1]</a:t>
            </a:r>
            <a:r>
              <a:rPr lang="zh-CN" altLang="en-US" sz="1600">
                <a:solidFill>
                  <a:srgbClr val="080808"/>
                </a:solidFill>
                <a:latin typeface="Consolas" panose="020B0609020204030204" pitchFamily="49" charset="0"/>
                <a:ea typeface="阿里巴巴普惠体" panose="00020600040101010101" pitchFamily="18" charset="-122"/>
              </a:rPr>
              <a:t>表示抽取跳</a:t>
            </a:r>
            <a:endParaRPr lang="en-US" altLang="zh-CN" sz="1600">
              <a:solidFill>
                <a:srgbClr val="080808"/>
              </a:solidFill>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lang="en-US" altLang="zh-CN" sz="1600">
                <a:solidFill>
                  <a:srgbClr val="080808"/>
                </a:solidFill>
                <a:effectLst/>
                <a:latin typeface="Consolas" panose="020B0609020204030204" pitchFamily="49" charset="0"/>
                <a:ea typeface="阿里巴巴普惠体" panose="00020600040101010101" pitchFamily="18" charset="-122"/>
              </a:rPr>
              <a:t>.other.addr</a:t>
            </a:r>
            <a:r>
              <a:rPr lang="zh-CN" altLang="en-US" sz="1600">
                <a:solidFill>
                  <a:srgbClr val="080808"/>
                </a:solidFill>
                <a:effectLst/>
                <a:latin typeface="Consolas" panose="020B0609020204030204" pitchFamily="49" charset="0"/>
                <a:ea typeface="阿里巴巴普惠体" panose="00020600040101010101" pitchFamily="18" charset="-122"/>
              </a:rPr>
              <a:t>表示抽取地址深圳</a:t>
            </a:r>
            <a:endParaRPr lang="af-ZA" altLang="zh-CN" sz="1600">
              <a:solidFill>
                <a:srgbClr val="080808"/>
              </a:solidFill>
              <a:effectLst/>
              <a:latin typeface="Consolas" panose="020B0609020204030204" pitchFamily="49" charset="0"/>
              <a:ea typeface="阿里巴巴普惠体" panose="00020600040101010101" pitchFamily="18" charset="-122"/>
            </a:endParaRPr>
          </a:p>
        </p:txBody>
      </p:sp>
      <p:sp>
        <p:nvSpPr>
          <p:cNvPr id="10" name="文本框 9">
            <a:extLst>
              <a:ext uri="{FF2B5EF4-FFF2-40B4-BE49-F238E27FC236}">
                <a16:creationId xmlns:a16="http://schemas.microsoft.com/office/drawing/2014/main" id="{EAD91F35-828C-0BC8-FC65-FA9A532D6B7D}"/>
              </a:ext>
            </a:extLst>
          </p:cNvPr>
          <p:cNvSpPr txBox="1"/>
          <p:nvPr/>
        </p:nvSpPr>
        <p:spPr>
          <a:xfrm>
            <a:off x="692458" y="2993504"/>
            <a:ext cx="3168352" cy="1754326"/>
          </a:xfrm>
          <a:prstGeom prst="rect">
            <a:avLst/>
          </a:prstGeom>
          <a:noFill/>
        </p:spPr>
        <p:txBody>
          <a:bodyPr wrap="square">
            <a:spAutoFit/>
          </a:bodyPr>
          <a:lstStyle/>
          <a:p>
            <a:pPr>
              <a:buNone/>
            </a:pPr>
            <a:r>
              <a:rPr lang="af-ZA" altLang="zh-CN" sz="1200">
                <a:solidFill>
                  <a:srgbClr val="080808"/>
                </a:solidFill>
                <a:effectLst/>
                <a:latin typeface="Consolas" panose="020B0609020204030204" pitchFamily="49" charset="0"/>
                <a:ea typeface="阿里巴巴普惠体" panose="00020600040101010101" pitchFamily="18" charset="-122"/>
              </a:rPr>
              <a:t>{</a:t>
            </a:r>
            <a:br>
              <a:rPr lang="af-ZA" altLang="zh-CN" sz="1200">
                <a:solidFill>
                  <a:srgbClr val="080808"/>
                </a:solidFill>
                <a:effectLst/>
                <a:latin typeface="Consolas" panose="020B0609020204030204" pitchFamily="49" charset="0"/>
                <a:ea typeface="阿里巴巴普惠体" panose="00020600040101010101" pitchFamily="18" charset="-122"/>
              </a:rPr>
            </a:b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871094"/>
                </a:solidFill>
                <a:effectLst/>
                <a:latin typeface="Consolas" panose="020B0609020204030204" pitchFamily="49" charset="0"/>
                <a:ea typeface="阿里巴巴普惠体" panose="00020600040101010101" pitchFamily="18" charset="-122"/>
              </a:rPr>
              <a:t>"name"</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周杰轮</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a:t>
            </a:r>
            <a:br>
              <a:rPr lang="en-US" altLang="zh-CN" sz="1200">
                <a:solidFill>
                  <a:srgbClr val="080808"/>
                </a:solidFill>
                <a:effectLst/>
                <a:latin typeface="Consolas" panose="020B0609020204030204" pitchFamily="49" charset="0"/>
                <a:ea typeface="阿里巴巴普惠体" panose="00020600040101010101" pitchFamily="18" charset="-122"/>
              </a:rPr>
            </a:br>
            <a:r>
              <a:rPr lang="en-US" altLang="zh-CN" sz="1200">
                <a:solidFill>
                  <a:srgbClr val="080808"/>
                </a:solidFill>
                <a:effectLst/>
                <a:latin typeface="Consolas" panose="020B0609020204030204" pitchFamily="49" charset="0"/>
                <a:ea typeface="阿里巴巴普惠体" panose="00020600040101010101" pitchFamily="18" charset="-122"/>
              </a:rPr>
              <a:t>    </a:t>
            </a:r>
            <a:r>
              <a:rPr lang="en-US" altLang="zh-CN" sz="1200">
                <a:solidFill>
                  <a:srgbClr val="871094"/>
                </a:solidFill>
                <a:effectLst/>
                <a:latin typeface="Consolas" panose="020B0609020204030204" pitchFamily="49" charset="0"/>
                <a:ea typeface="阿里巴巴普惠体" panose="00020600040101010101" pitchFamily="18" charset="-122"/>
              </a:rPr>
              <a:t>"</a:t>
            </a:r>
            <a:r>
              <a:rPr lang="af-ZA" altLang="zh-CN" sz="1200">
                <a:solidFill>
                  <a:srgbClr val="871094"/>
                </a:solidFill>
                <a:effectLst/>
                <a:latin typeface="Consolas" panose="020B0609020204030204" pitchFamily="49" charset="0"/>
                <a:ea typeface="阿里巴巴普惠体" panose="00020600040101010101" pitchFamily="18" charset="-122"/>
              </a:rPr>
              <a:t>age"</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1750EB"/>
                </a:solidFill>
                <a:effectLst/>
                <a:latin typeface="Consolas" panose="020B0609020204030204" pitchFamily="49" charset="0"/>
                <a:ea typeface="阿里巴巴普惠体" panose="00020600040101010101" pitchFamily="18" charset="-122"/>
              </a:rPr>
              <a:t>11</a:t>
            </a:r>
            <a:r>
              <a:rPr lang="af-ZA" altLang="zh-CN" sz="1200">
                <a:solidFill>
                  <a:srgbClr val="080808"/>
                </a:solidFill>
                <a:effectLst/>
                <a:latin typeface="Consolas" panose="020B0609020204030204" pitchFamily="49" charset="0"/>
                <a:ea typeface="阿里巴巴普惠体" panose="00020600040101010101" pitchFamily="18" charset="-122"/>
              </a:rPr>
              <a:t>,</a:t>
            </a:r>
            <a:br>
              <a:rPr lang="af-ZA" altLang="zh-CN" sz="1200">
                <a:solidFill>
                  <a:srgbClr val="080808"/>
                </a:solidFill>
                <a:effectLst/>
                <a:latin typeface="Consolas" panose="020B0609020204030204" pitchFamily="49" charset="0"/>
                <a:ea typeface="阿里巴巴普惠体" panose="00020600040101010101" pitchFamily="18" charset="-122"/>
              </a:rPr>
            </a:b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871094"/>
                </a:solidFill>
                <a:effectLst/>
                <a:latin typeface="Consolas" panose="020B0609020204030204" pitchFamily="49" charset="0"/>
                <a:ea typeface="阿里巴巴普惠体" panose="00020600040101010101" pitchFamily="18" charset="-122"/>
              </a:rPr>
              <a:t>"hobby"</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唱</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 </a:t>
            </a:r>
            <a:r>
              <a:rPr lang="en-US"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跳</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 </a:t>
            </a:r>
            <a:r>
              <a:rPr lang="en-US" altLang="zh-CN" sz="1200">
                <a:solidFill>
                  <a:srgbClr val="067D17"/>
                </a:solidFill>
                <a:effectLst/>
                <a:latin typeface="Consolas" panose="020B0609020204030204" pitchFamily="49" charset="0"/>
                <a:ea typeface="阿里巴巴普惠体" panose="00020600040101010101" pitchFamily="18" charset="-122"/>
              </a:rPr>
              <a:t>"</a:t>
            </a:r>
            <a:r>
              <a:rPr lang="af-ZA" altLang="zh-CN" sz="1200">
                <a:solidFill>
                  <a:srgbClr val="067D17"/>
                </a:solidFill>
                <a:effectLst/>
                <a:latin typeface="Consolas" panose="020B0609020204030204" pitchFamily="49" charset="0"/>
                <a:ea typeface="阿里巴巴普惠体" panose="00020600040101010101" pitchFamily="18" charset="-122"/>
              </a:rPr>
              <a:t>RAP"</a:t>
            </a:r>
            <a:r>
              <a:rPr lang="af-ZA" altLang="zh-CN" sz="1200">
                <a:solidFill>
                  <a:srgbClr val="080808"/>
                </a:solidFill>
                <a:effectLst/>
                <a:latin typeface="Consolas" panose="020B0609020204030204" pitchFamily="49" charset="0"/>
                <a:ea typeface="阿里巴巴普惠体" panose="00020600040101010101" pitchFamily="18" charset="-122"/>
              </a:rPr>
              <a:t>],</a:t>
            </a:r>
            <a:br>
              <a:rPr lang="af-ZA" altLang="zh-CN" sz="1200">
                <a:solidFill>
                  <a:srgbClr val="080808"/>
                </a:solidFill>
                <a:effectLst/>
                <a:latin typeface="Consolas" panose="020B0609020204030204" pitchFamily="49" charset="0"/>
                <a:ea typeface="阿里巴巴普惠体" panose="00020600040101010101" pitchFamily="18" charset="-122"/>
              </a:rPr>
            </a:b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871094"/>
                </a:solidFill>
                <a:effectLst/>
                <a:latin typeface="Consolas" panose="020B0609020204030204" pitchFamily="49" charset="0"/>
                <a:ea typeface="阿里巴巴普惠体" panose="00020600040101010101" pitchFamily="18" charset="-122"/>
              </a:rPr>
              <a:t>"other"</a:t>
            </a:r>
            <a:r>
              <a:rPr lang="af-ZA" altLang="zh-CN" sz="1200">
                <a:solidFill>
                  <a:srgbClr val="080808"/>
                </a:solidFill>
                <a:effectLst/>
                <a:latin typeface="Consolas" panose="020B0609020204030204" pitchFamily="49" charset="0"/>
                <a:ea typeface="阿里巴巴普惠体" panose="00020600040101010101" pitchFamily="18" charset="-122"/>
              </a:rPr>
              <a:t>: {</a:t>
            </a:r>
            <a:br>
              <a:rPr lang="af-ZA" altLang="zh-CN" sz="1200">
                <a:solidFill>
                  <a:srgbClr val="080808"/>
                </a:solidFill>
                <a:effectLst/>
                <a:latin typeface="Consolas" panose="020B0609020204030204" pitchFamily="49" charset="0"/>
                <a:ea typeface="阿里巴巴普惠体" panose="00020600040101010101" pitchFamily="18" charset="-122"/>
              </a:rPr>
            </a:b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871094"/>
                </a:solidFill>
                <a:effectLst/>
                <a:latin typeface="Consolas" panose="020B0609020204030204" pitchFamily="49" charset="0"/>
                <a:ea typeface="阿里巴巴普惠体" panose="00020600040101010101" pitchFamily="18" charset="-122"/>
              </a:rPr>
              <a:t>"addr"</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深圳</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a:t>
            </a:r>
            <a:br>
              <a:rPr lang="en-US" altLang="zh-CN" sz="1200">
                <a:solidFill>
                  <a:srgbClr val="080808"/>
                </a:solidFill>
                <a:effectLst/>
                <a:latin typeface="Consolas" panose="020B0609020204030204" pitchFamily="49" charset="0"/>
                <a:ea typeface="阿里巴巴普惠体" panose="00020600040101010101" pitchFamily="18" charset="-122"/>
              </a:rPr>
            </a:br>
            <a:r>
              <a:rPr lang="en-US" altLang="zh-CN" sz="1200">
                <a:solidFill>
                  <a:srgbClr val="080808"/>
                </a:solidFill>
                <a:effectLst/>
                <a:latin typeface="Consolas" panose="020B0609020204030204" pitchFamily="49" charset="0"/>
                <a:ea typeface="阿里巴巴普惠体" panose="00020600040101010101" pitchFamily="18" charset="-122"/>
              </a:rPr>
              <a:t>        </a:t>
            </a:r>
            <a:r>
              <a:rPr lang="en-US" altLang="zh-CN" sz="1200">
                <a:solidFill>
                  <a:srgbClr val="871094"/>
                </a:solidFill>
                <a:effectLst/>
                <a:latin typeface="Consolas" panose="020B0609020204030204" pitchFamily="49" charset="0"/>
                <a:ea typeface="阿里巴巴普惠体" panose="00020600040101010101" pitchFamily="18" charset="-122"/>
              </a:rPr>
              <a:t>"</a:t>
            </a:r>
            <a:r>
              <a:rPr lang="af-ZA" altLang="zh-CN" sz="1200">
                <a:solidFill>
                  <a:srgbClr val="871094"/>
                </a:solidFill>
                <a:effectLst/>
                <a:latin typeface="Consolas" panose="020B0609020204030204" pitchFamily="49" charset="0"/>
                <a:ea typeface="阿里巴巴普惠体" panose="00020600040101010101" pitchFamily="18" charset="-122"/>
              </a:rPr>
              <a:t>tel"</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"12332112321"</a:t>
            </a:r>
            <a:br>
              <a:rPr lang="af-ZA" altLang="zh-CN" sz="1200">
                <a:solidFill>
                  <a:srgbClr val="067D17"/>
                </a:solidFill>
                <a:effectLst/>
                <a:latin typeface="Consolas" panose="020B0609020204030204" pitchFamily="49" charset="0"/>
                <a:ea typeface="阿里巴巴普惠体" panose="00020600040101010101" pitchFamily="18" charset="-122"/>
              </a:rPr>
            </a:br>
            <a:r>
              <a:rPr lang="af-ZA" altLang="zh-CN" sz="1200">
                <a:solidFill>
                  <a:srgbClr val="067D17"/>
                </a:solidFill>
                <a:effectLst/>
                <a:latin typeface="Consolas" panose="020B0609020204030204" pitchFamily="49" charset="0"/>
                <a:ea typeface="阿里巴巴普惠体" panose="00020600040101010101" pitchFamily="18" charset="-122"/>
              </a:rPr>
              <a:t>    </a:t>
            </a:r>
            <a:r>
              <a:rPr lang="af-ZA" altLang="zh-CN" sz="1200">
                <a:solidFill>
                  <a:srgbClr val="080808"/>
                </a:solidFill>
                <a:effectLst/>
                <a:latin typeface="Consolas" panose="020B0609020204030204" pitchFamily="49" charset="0"/>
                <a:ea typeface="阿里巴巴普惠体" panose="00020600040101010101" pitchFamily="18" charset="-122"/>
              </a:rPr>
              <a:t>}</a:t>
            </a:r>
            <a:br>
              <a:rPr lang="af-ZA" altLang="zh-CN" sz="1200">
                <a:solidFill>
                  <a:srgbClr val="080808"/>
                </a:solidFill>
                <a:effectLst/>
                <a:latin typeface="Consolas" panose="020B0609020204030204" pitchFamily="49" charset="0"/>
                <a:ea typeface="阿里巴巴普惠体" panose="00020600040101010101" pitchFamily="18" charset="-122"/>
              </a:rPr>
            </a:br>
            <a:r>
              <a:rPr lang="af-ZA" altLang="zh-CN" sz="1200">
                <a:solidFill>
                  <a:srgbClr val="080808"/>
                </a:solidFill>
                <a:effectLst/>
                <a:latin typeface="Consolas" panose="020B0609020204030204" pitchFamily="49" charset="0"/>
                <a:ea typeface="阿里巴巴普惠体" panose="00020600040101010101" pitchFamily="18" charset="-122"/>
              </a:rPr>
              <a:t>}</a:t>
            </a:r>
          </a:p>
        </p:txBody>
      </p:sp>
      <p:sp>
        <p:nvSpPr>
          <p:cNvPr id="12" name="文本框 11">
            <a:extLst>
              <a:ext uri="{FF2B5EF4-FFF2-40B4-BE49-F238E27FC236}">
                <a16:creationId xmlns:a16="http://schemas.microsoft.com/office/drawing/2014/main" id="{409444B1-4B61-2926-1D4F-AB7CAD60CC93}"/>
              </a:ext>
            </a:extLst>
          </p:cNvPr>
          <p:cNvSpPr txBox="1"/>
          <p:nvPr/>
        </p:nvSpPr>
        <p:spPr>
          <a:xfrm>
            <a:off x="695400" y="4800919"/>
            <a:ext cx="4245530" cy="1015663"/>
          </a:xfrm>
          <a:prstGeom prst="rect">
            <a:avLst/>
          </a:prstGeom>
          <a:noFill/>
        </p:spPr>
        <p:txBody>
          <a:bodyPr wrap="square">
            <a:spAutoFit/>
          </a:bodyPr>
          <a:lstStyle/>
          <a:p>
            <a:pPr>
              <a:buNone/>
            </a:pPr>
            <a:r>
              <a:rPr lang="af-ZA" altLang="zh-CN" sz="1200">
                <a:solidFill>
                  <a:srgbClr val="080808"/>
                </a:solidFill>
                <a:effectLst/>
                <a:latin typeface="Consolas" panose="020B0609020204030204" pitchFamily="49" charset="0"/>
                <a:ea typeface="阿里巴巴普惠体" panose="00020600040101010101" pitchFamily="18" charset="-122"/>
              </a:rPr>
              <a:t>[</a:t>
            </a:r>
            <a:br>
              <a:rPr lang="af-ZA" altLang="zh-CN" sz="1200">
                <a:solidFill>
                  <a:srgbClr val="080808"/>
                </a:solidFill>
                <a:effectLst/>
                <a:latin typeface="Consolas" panose="020B0609020204030204" pitchFamily="49" charset="0"/>
                <a:ea typeface="阿里巴巴普惠体" panose="00020600040101010101" pitchFamily="18" charset="-122"/>
              </a:rPr>
            </a:b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871094"/>
                </a:solidFill>
                <a:effectLst/>
                <a:latin typeface="Consolas" panose="020B0609020204030204" pitchFamily="49" charset="0"/>
                <a:ea typeface="阿里巴巴普惠体" panose="00020600040101010101" pitchFamily="18" charset="-122"/>
              </a:rPr>
              <a:t>"name"</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周杰轮</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 </a:t>
            </a:r>
            <a:r>
              <a:rPr lang="en-US" altLang="zh-CN" sz="1200">
                <a:solidFill>
                  <a:srgbClr val="871094"/>
                </a:solidFill>
                <a:effectLst/>
                <a:latin typeface="Consolas" panose="020B0609020204030204" pitchFamily="49" charset="0"/>
                <a:ea typeface="阿里巴巴普惠体" panose="00020600040101010101" pitchFamily="18" charset="-122"/>
              </a:rPr>
              <a:t>"</a:t>
            </a:r>
            <a:r>
              <a:rPr lang="af-ZA" altLang="zh-CN" sz="1200">
                <a:solidFill>
                  <a:srgbClr val="871094"/>
                </a:solidFill>
                <a:effectLst/>
                <a:latin typeface="Consolas" panose="020B0609020204030204" pitchFamily="49" charset="0"/>
                <a:ea typeface="阿里巴巴普惠体" panose="00020600040101010101" pitchFamily="18" charset="-122"/>
              </a:rPr>
              <a:t>age"</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1750EB"/>
                </a:solidFill>
                <a:effectLst/>
                <a:latin typeface="Consolas" panose="020B0609020204030204" pitchFamily="49" charset="0"/>
                <a:ea typeface="阿里巴巴普惠体" panose="00020600040101010101" pitchFamily="18" charset="-122"/>
              </a:rPr>
              <a:t>11</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871094"/>
                </a:solidFill>
                <a:effectLst/>
                <a:latin typeface="Consolas" panose="020B0609020204030204" pitchFamily="49" charset="0"/>
                <a:ea typeface="阿里巴巴普惠体" panose="00020600040101010101" pitchFamily="18" charset="-122"/>
              </a:rPr>
              <a:t>"gender"</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男</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a:t>
            </a:r>
            <a:br>
              <a:rPr lang="en-US" altLang="zh-CN" sz="1200">
                <a:solidFill>
                  <a:srgbClr val="080808"/>
                </a:solidFill>
                <a:effectLst/>
                <a:latin typeface="Consolas" panose="020B0609020204030204" pitchFamily="49" charset="0"/>
                <a:ea typeface="阿里巴巴普惠体" panose="00020600040101010101" pitchFamily="18" charset="-122"/>
              </a:rPr>
            </a:br>
            <a:r>
              <a:rPr lang="en-US" altLang="zh-CN" sz="1200">
                <a:solidFill>
                  <a:srgbClr val="080808"/>
                </a:solidFill>
                <a:effectLst/>
                <a:latin typeface="Consolas" panose="020B0609020204030204" pitchFamily="49" charset="0"/>
                <a:ea typeface="阿里巴巴普惠体" panose="00020600040101010101" pitchFamily="18" charset="-122"/>
              </a:rPr>
              <a:t>    {</a:t>
            </a:r>
            <a:r>
              <a:rPr lang="en-US" altLang="zh-CN" sz="1200">
                <a:solidFill>
                  <a:srgbClr val="871094"/>
                </a:solidFill>
                <a:effectLst/>
                <a:latin typeface="Consolas" panose="020B0609020204030204" pitchFamily="49" charset="0"/>
                <a:ea typeface="阿里巴巴普惠体" panose="00020600040101010101" pitchFamily="18" charset="-122"/>
              </a:rPr>
              <a:t>"</a:t>
            </a:r>
            <a:r>
              <a:rPr lang="af-ZA" altLang="zh-CN" sz="1200">
                <a:solidFill>
                  <a:srgbClr val="871094"/>
                </a:solidFill>
                <a:effectLst/>
                <a:latin typeface="Consolas" panose="020B0609020204030204" pitchFamily="49" charset="0"/>
                <a:ea typeface="阿里巴巴普惠体" panose="00020600040101010101" pitchFamily="18" charset="-122"/>
              </a:rPr>
              <a:t>name"</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蔡依临</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 </a:t>
            </a:r>
            <a:r>
              <a:rPr lang="en-US" altLang="zh-CN" sz="1200">
                <a:solidFill>
                  <a:srgbClr val="871094"/>
                </a:solidFill>
                <a:effectLst/>
                <a:latin typeface="Consolas" panose="020B0609020204030204" pitchFamily="49" charset="0"/>
                <a:ea typeface="阿里巴巴普惠体" panose="00020600040101010101" pitchFamily="18" charset="-122"/>
              </a:rPr>
              <a:t>"</a:t>
            </a:r>
            <a:r>
              <a:rPr lang="af-ZA" altLang="zh-CN" sz="1200">
                <a:solidFill>
                  <a:srgbClr val="871094"/>
                </a:solidFill>
                <a:effectLst/>
                <a:latin typeface="Consolas" panose="020B0609020204030204" pitchFamily="49" charset="0"/>
                <a:ea typeface="阿里巴巴普惠体" panose="00020600040101010101" pitchFamily="18" charset="-122"/>
              </a:rPr>
              <a:t>age"</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1750EB"/>
                </a:solidFill>
                <a:effectLst/>
                <a:latin typeface="Consolas" panose="020B0609020204030204" pitchFamily="49" charset="0"/>
                <a:ea typeface="阿里巴巴普惠体" panose="00020600040101010101" pitchFamily="18" charset="-122"/>
              </a:rPr>
              <a:t>12</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871094"/>
                </a:solidFill>
                <a:effectLst/>
                <a:latin typeface="Consolas" panose="020B0609020204030204" pitchFamily="49" charset="0"/>
                <a:ea typeface="阿里巴巴普惠体" panose="00020600040101010101" pitchFamily="18" charset="-122"/>
              </a:rPr>
              <a:t>"gender"</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女</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a:t>
            </a:r>
            <a:br>
              <a:rPr lang="en-US" altLang="zh-CN" sz="1200">
                <a:solidFill>
                  <a:srgbClr val="080808"/>
                </a:solidFill>
                <a:effectLst/>
                <a:latin typeface="Consolas" panose="020B0609020204030204" pitchFamily="49" charset="0"/>
                <a:ea typeface="阿里巴巴普惠体" panose="00020600040101010101" pitchFamily="18" charset="-122"/>
              </a:rPr>
            </a:br>
            <a:r>
              <a:rPr lang="en-US" altLang="zh-CN" sz="1200">
                <a:solidFill>
                  <a:srgbClr val="080808"/>
                </a:solidFill>
                <a:effectLst/>
                <a:latin typeface="Consolas" panose="020B0609020204030204" pitchFamily="49" charset="0"/>
                <a:ea typeface="阿里巴巴普惠体" panose="00020600040101010101" pitchFamily="18" charset="-122"/>
              </a:rPr>
              <a:t>    {</a:t>
            </a:r>
            <a:r>
              <a:rPr lang="en-US" altLang="zh-CN" sz="1200">
                <a:solidFill>
                  <a:srgbClr val="871094"/>
                </a:solidFill>
                <a:effectLst/>
                <a:latin typeface="Consolas" panose="020B0609020204030204" pitchFamily="49" charset="0"/>
                <a:ea typeface="阿里巴巴普惠体" panose="00020600040101010101" pitchFamily="18" charset="-122"/>
              </a:rPr>
              <a:t>"</a:t>
            </a:r>
            <a:r>
              <a:rPr lang="af-ZA" altLang="zh-CN" sz="1200">
                <a:solidFill>
                  <a:srgbClr val="871094"/>
                </a:solidFill>
                <a:effectLst/>
                <a:latin typeface="Consolas" panose="020B0609020204030204" pitchFamily="49" charset="0"/>
                <a:ea typeface="阿里巴巴普惠体" panose="00020600040101010101" pitchFamily="18" charset="-122"/>
              </a:rPr>
              <a:t>name"</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王力鸿</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 </a:t>
            </a:r>
            <a:r>
              <a:rPr lang="en-US" altLang="zh-CN" sz="1200">
                <a:solidFill>
                  <a:srgbClr val="871094"/>
                </a:solidFill>
                <a:effectLst/>
                <a:latin typeface="Consolas" panose="020B0609020204030204" pitchFamily="49" charset="0"/>
                <a:ea typeface="阿里巴巴普惠体" panose="00020600040101010101" pitchFamily="18" charset="-122"/>
              </a:rPr>
              <a:t>"</a:t>
            </a:r>
            <a:r>
              <a:rPr lang="af-ZA" altLang="zh-CN" sz="1200">
                <a:solidFill>
                  <a:srgbClr val="871094"/>
                </a:solidFill>
                <a:effectLst/>
                <a:latin typeface="Consolas" panose="020B0609020204030204" pitchFamily="49" charset="0"/>
                <a:ea typeface="阿里巴巴普惠体" panose="00020600040101010101" pitchFamily="18" charset="-122"/>
              </a:rPr>
              <a:t>age"</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1750EB"/>
                </a:solidFill>
                <a:effectLst/>
                <a:latin typeface="Consolas" panose="020B0609020204030204" pitchFamily="49" charset="0"/>
                <a:ea typeface="阿里巴巴普惠体" panose="00020600040101010101" pitchFamily="18" charset="-122"/>
              </a:rPr>
              <a:t>11</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871094"/>
                </a:solidFill>
                <a:effectLst/>
                <a:latin typeface="Consolas" panose="020B0609020204030204" pitchFamily="49" charset="0"/>
                <a:ea typeface="阿里巴巴普惠体" panose="00020600040101010101" pitchFamily="18" charset="-122"/>
              </a:rPr>
              <a:t>"gender"</a:t>
            </a:r>
            <a:r>
              <a:rPr lang="af-ZA" altLang="zh-CN" sz="1200">
                <a:solidFill>
                  <a:srgbClr val="080808"/>
                </a:solidFill>
                <a:effectLst/>
                <a:latin typeface="Consolas" panose="020B0609020204030204" pitchFamily="49" charset="0"/>
                <a:ea typeface="阿里巴巴普惠体" panose="00020600040101010101" pitchFamily="18" charset="-122"/>
              </a:rPr>
              <a:t>: </a:t>
            </a:r>
            <a:r>
              <a:rPr lang="af-ZA" altLang="zh-CN" sz="1200">
                <a:solidFill>
                  <a:srgbClr val="067D17"/>
                </a:solidFill>
                <a:effectLst/>
                <a:latin typeface="Consolas" panose="020B0609020204030204" pitchFamily="49" charset="0"/>
                <a:ea typeface="阿里巴巴普惠体" panose="00020600040101010101" pitchFamily="18" charset="-122"/>
              </a:rPr>
              <a:t>"</a:t>
            </a:r>
            <a:r>
              <a:rPr lang="zh-CN" altLang="en-US" sz="1200">
                <a:solidFill>
                  <a:srgbClr val="067D17"/>
                </a:solidFill>
                <a:effectLst/>
                <a:latin typeface="Consolas" panose="020B0609020204030204" pitchFamily="49" charset="0"/>
                <a:ea typeface="阿里巴巴普惠体" panose="00020600040101010101" pitchFamily="18" charset="-122"/>
              </a:rPr>
              <a:t>男</a:t>
            </a:r>
            <a:r>
              <a:rPr lang="en-US" altLang="zh-CN" sz="1200">
                <a:solidFill>
                  <a:srgbClr val="067D17"/>
                </a:solidFill>
                <a:effectLst/>
                <a:latin typeface="Consolas" panose="020B0609020204030204" pitchFamily="49" charset="0"/>
                <a:ea typeface="阿里巴巴普惠体" panose="00020600040101010101" pitchFamily="18" charset="-122"/>
              </a:rPr>
              <a:t>"</a:t>
            </a:r>
            <a:r>
              <a:rPr lang="en-US" altLang="zh-CN" sz="1200">
                <a:solidFill>
                  <a:srgbClr val="080808"/>
                </a:solidFill>
                <a:effectLst/>
                <a:latin typeface="Consolas" panose="020B0609020204030204" pitchFamily="49" charset="0"/>
                <a:ea typeface="阿里巴巴普惠体" panose="00020600040101010101" pitchFamily="18" charset="-122"/>
              </a:rPr>
              <a:t>}</a:t>
            </a:r>
            <a:br>
              <a:rPr lang="en-US" altLang="zh-CN" sz="1200">
                <a:solidFill>
                  <a:srgbClr val="080808"/>
                </a:solidFill>
                <a:effectLst/>
                <a:latin typeface="Consolas" panose="020B0609020204030204" pitchFamily="49" charset="0"/>
                <a:ea typeface="阿里巴巴普惠体" panose="00020600040101010101" pitchFamily="18" charset="-122"/>
              </a:rPr>
            </a:br>
            <a:r>
              <a:rPr lang="en-US" altLang="zh-CN" sz="1200">
                <a:solidFill>
                  <a:srgbClr val="080808"/>
                </a:solidFill>
                <a:effectLst/>
                <a:latin typeface="Consolas" panose="020B0609020204030204" pitchFamily="49" charset="0"/>
                <a:ea typeface="阿里巴巴普惠体" panose="00020600040101010101" pitchFamily="18" charset="-122"/>
              </a:rPr>
              <a:t>]</a:t>
            </a:r>
          </a:p>
        </p:txBody>
      </p:sp>
      <p:sp>
        <p:nvSpPr>
          <p:cNvPr id="13" name="文本框 12">
            <a:extLst>
              <a:ext uri="{FF2B5EF4-FFF2-40B4-BE49-F238E27FC236}">
                <a16:creationId xmlns:a16="http://schemas.microsoft.com/office/drawing/2014/main" id="{7A36EB89-348D-B793-380B-F9E2009340E8}"/>
              </a:ext>
            </a:extLst>
          </p:cNvPr>
          <p:cNvSpPr txBox="1"/>
          <p:nvPr/>
        </p:nvSpPr>
        <p:spPr>
          <a:xfrm>
            <a:off x="5231904" y="5016362"/>
            <a:ext cx="5616624"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a:solidFill>
                  <a:srgbClr val="080808"/>
                </a:solidFill>
                <a:latin typeface="Consolas" panose="020B0609020204030204" pitchFamily="49" charset="0"/>
                <a:ea typeface="阿里巴巴普惠体" panose="00020600040101010101" pitchFamily="18" charset="-122"/>
              </a:rPr>
              <a:t>.[].</a:t>
            </a:r>
            <a:r>
              <a:rPr lang="zh-CN" altLang="en-US" sz="1600">
                <a:solidFill>
                  <a:srgbClr val="080808"/>
                </a:solidFill>
                <a:latin typeface="Consolas" panose="020B0609020204030204" pitchFamily="49" charset="0"/>
                <a:ea typeface="阿里巴巴普惠体" panose="00020600040101010101" pitchFamily="18" charset="-122"/>
              </a:rPr>
              <a:t>得到</a:t>
            </a:r>
            <a:r>
              <a:rPr lang="en-US" altLang="zh-CN" sz="1600">
                <a:solidFill>
                  <a:srgbClr val="080808"/>
                </a:solidFill>
                <a:latin typeface="Consolas" panose="020B0609020204030204" pitchFamily="49" charset="0"/>
                <a:ea typeface="阿里巴巴普惠体" panose="00020600040101010101" pitchFamily="18" charset="-122"/>
              </a:rPr>
              <a:t>3</a:t>
            </a:r>
            <a:r>
              <a:rPr lang="zh-CN" altLang="en-US" sz="1600">
                <a:solidFill>
                  <a:srgbClr val="080808"/>
                </a:solidFill>
                <a:latin typeface="Consolas" panose="020B0609020204030204" pitchFamily="49" charset="0"/>
                <a:ea typeface="阿里巴巴普惠体" panose="00020600040101010101" pitchFamily="18" charset="-122"/>
              </a:rPr>
              <a:t>个字典</a:t>
            </a:r>
            <a:endParaRPr lang="en-US" altLang="zh-CN" sz="1600">
              <a:solidFill>
                <a:srgbClr val="080808"/>
              </a:solidFill>
              <a:effectLst/>
              <a:latin typeface="Consolas" panose="020B0609020204030204" pitchFamily="49" charset="0"/>
              <a:ea typeface="阿里巴巴普惠体" panose="00020600040101010101" pitchFamily="18" charset="-122"/>
            </a:endParaRPr>
          </a:p>
          <a:p>
            <a:pPr marL="285750" indent="-285750">
              <a:buFont typeface="Arial" panose="020B0604020202020204" pitchFamily="34" charset="0"/>
              <a:buChar char="•"/>
            </a:pPr>
            <a:r>
              <a:rPr lang="en-US" altLang="zh-CN" sz="1600">
                <a:solidFill>
                  <a:srgbClr val="080808"/>
                </a:solidFill>
                <a:effectLst/>
                <a:latin typeface="Consolas" panose="020B0609020204030204" pitchFamily="49" charset="0"/>
                <a:ea typeface="阿里巴巴普惠体" panose="00020600040101010101" pitchFamily="18" charset="-122"/>
              </a:rPr>
              <a:t>.[].name </a:t>
            </a:r>
            <a:r>
              <a:rPr lang="zh-CN" altLang="en-US" sz="1600">
                <a:solidFill>
                  <a:srgbClr val="080808"/>
                </a:solidFill>
                <a:effectLst/>
                <a:latin typeface="Consolas" panose="020B0609020204030204" pitchFamily="49" charset="0"/>
                <a:ea typeface="阿里巴巴普惠体" panose="00020600040101010101" pitchFamily="18" charset="-122"/>
              </a:rPr>
              <a:t>表示抽取全部的</a:t>
            </a:r>
            <a:r>
              <a:rPr lang="en-US" altLang="zh-CN" sz="1600">
                <a:solidFill>
                  <a:srgbClr val="080808"/>
                </a:solidFill>
                <a:effectLst/>
                <a:latin typeface="Consolas" panose="020B0609020204030204" pitchFamily="49" charset="0"/>
                <a:ea typeface="阿里巴巴普惠体" panose="00020600040101010101" pitchFamily="18" charset="-122"/>
              </a:rPr>
              <a:t>name</a:t>
            </a:r>
            <a:r>
              <a:rPr lang="zh-CN" altLang="en-US" sz="1600">
                <a:solidFill>
                  <a:srgbClr val="080808"/>
                </a:solidFill>
                <a:effectLst/>
                <a:latin typeface="Consolas" panose="020B0609020204030204" pitchFamily="49" charset="0"/>
                <a:ea typeface="阿里巴巴普惠体" panose="00020600040101010101" pitchFamily="18" charset="-122"/>
              </a:rPr>
              <a:t>，即得到</a:t>
            </a:r>
            <a:r>
              <a:rPr lang="en-US" altLang="zh-CN" sz="1600">
                <a:solidFill>
                  <a:srgbClr val="080808"/>
                </a:solidFill>
                <a:effectLst/>
                <a:latin typeface="Consolas" panose="020B0609020204030204" pitchFamily="49" charset="0"/>
                <a:ea typeface="阿里巴巴普惠体" panose="00020600040101010101" pitchFamily="18" charset="-122"/>
              </a:rPr>
              <a:t>3</a:t>
            </a:r>
            <a:r>
              <a:rPr lang="zh-CN" altLang="en-US" sz="1600">
                <a:solidFill>
                  <a:srgbClr val="080808"/>
                </a:solidFill>
                <a:effectLst/>
                <a:latin typeface="Consolas" panose="020B0609020204030204" pitchFamily="49" charset="0"/>
                <a:ea typeface="阿里巴巴普惠体" panose="00020600040101010101" pitchFamily="18" charset="-122"/>
              </a:rPr>
              <a:t>个</a:t>
            </a:r>
            <a:r>
              <a:rPr lang="en-US" altLang="zh-CN" sz="1600">
                <a:solidFill>
                  <a:srgbClr val="080808"/>
                </a:solidFill>
                <a:effectLst/>
                <a:latin typeface="Consolas" panose="020B0609020204030204" pitchFamily="49" charset="0"/>
                <a:ea typeface="阿里巴巴普惠体" panose="00020600040101010101" pitchFamily="18" charset="-122"/>
              </a:rPr>
              <a:t>name</a:t>
            </a:r>
            <a:r>
              <a:rPr lang="zh-CN" altLang="en-US" sz="1600">
                <a:solidFill>
                  <a:srgbClr val="080808"/>
                </a:solidFill>
                <a:effectLst/>
                <a:latin typeface="Consolas" panose="020B0609020204030204" pitchFamily="49" charset="0"/>
                <a:ea typeface="阿里巴巴普惠体" panose="00020600040101010101" pitchFamily="18" charset="-122"/>
              </a:rPr>
              <a:t>信息</a:t>
            </a:r>
            <a:endParaRPr lang="af-ZA" altLang="zh-CN" sz="1600">
              <a:solidFill>
                <a:srgbClr val="080808"/>
              </a:solidFill>
              <a:effectLst/>
              <a:latin typeface="Consolas" panose="020B0609020204030204" pitchFamily="49" charset="0"/>
              <a:ea typeface="阿里巴巴普惠体" panose="00020600040101010101" pitchFamily="18" charset="-122"/>
            </a:endParaRPr>
          </a:p>
        </p:txBody>
      </p:sp>
    </p:spTree>
    <p:extLst>
      <p:ext uri="{BB962C8B-B14F-4D97-AF65-F5344CB8AC3E}">
        <p14:creationId xmlns:p14="http://schemas.microsoft.com/office/powerpoint/2010/main" val="2733669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B045F-8CB4-3B59-A748-3CDC92F654C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F89E993-9DB6-CAAC-3A8C-FAAA56A3D33D}"/>
              </a:ext>
            </a:extLst>
          </p:cNvPr>
          <p:cNvSpPr>
            <a:spLocks noGrp="1"/>
          </p:cNvSpPr>
          <p:nvPr>
            <p:ph type="body" sz="quarter" idx="10"/>
          </p:nvPr>
        </p:nvSpPr>
        <p:spPr/>
        <p:txBody>
          <a:bodyPr/>
          <a:lstStyle/>
          <a:p>
            <a:r>
              <a:rPr kumimoji="1" lang="en-US" altLang="zh-CN" dirty="0">
                <a:solidFill>
                  <a:schemeClr val="tx1">
                    <a:lumMod val="85000"/>
                    <a:lumOff val="15000"/>
                  </a:schemeClr>
                </a:solidFill>
              </a:rPr>
              <a:t>JSONLoader</a:t>
            </a:r>
            <a:endParaRPr kumimoji="1" lang="zh-CN" altLang="en-US" dirty="0">
              <a:solidFill>
                <a:schemeClr val="tx1">
                  <a:lumMod val="85000"/>
                  <a:lumOff val="15000"/>
                </a:schemeClr>
              </a:solidFill>
            </a:endParaRPr>
          </a:p>
        </p:txBody>
      </p:sp>
      <p:sp>
        <p:nvSpPr>
          <p:cNvPr id="3" name="文本占位符 2">
            <a:extLst>
              <a:ext uri="{FF2B5EF4-FFF2-40B4-BE49-F238E27FC236}">
                <a16:creationId xmlns:a16="http://schemas.microsoft.com/office/drawing/2014/main" id="{F3A5D9D8-BA96-07C7-BEE8-675D91EEADF9}"/>
              </a:ext>
            </a:extLst>
          </p:cNvPr>
          <p:cNvSpPr>
            <a:spLocks noGrp="1"/>
          </p:cNvSpPr>
          <p:nvPr>
            <p:ph type="body" sz="quarter" idx="11"/>
          </p:nvPr>
        </p:nvSpPr>
        <p:spPr>
          <a:xfrm>
            <a:off x="479425" y="1124744"/>
            <a:ext cx="11161713" cy="1008112"/>
          </a:xfrm>
        </p:spPr>
        <p:txBody>
          <a:bodyPr/>
          <a:lstStyle/>
          <a:p>
            <a:r>
              <a:rPr lang="zh-CN" altLang="en-US">
                <a:solidFill>
                  <a:schemeClr val="tx1">
                    <a:lumMod val="85000"/>
                    <a:lumOff val="15000"/>
                  </a:schemeClr>
                </a:solidFill>
                <a:effectLst/>
                <a:latin typeface="DEJAVU SANS MONO" panose="020B0609030804020204" pitchFamily="49" charset="0"/>
              </a:rPr>
              <a:t>了解</a:t>
            </a:r>
            <a:r>
              <a:rPr lang="en-US" altLang="zh-CN">
                <a:solidFill>
                  <a:schemeClr val="tx1">
                    <a:lumMod val="85000"/>
                    <a:lumOff val="15000"/>
                  </a:schemeClr>
                </a:solidFill>
                <a:effectLst/>
                <a:latin typeface="DEJAVU SANS MONO" panose="020B0609030804020204" pitchFamily="49" charset="0"/>
              </a:rPr>
              <a:t>jq</a:t>
            </a:r>
            <a:r>
              <a:rPr lang="zh-CN" altLang="en-US">
                <a:solidFill>
                  <a:schemeClr val="tx1">
                    <a:lumMod val="85000"/>
                    <a:lumOff val="15000"/>
                  </a:schemeClr>
                </a:solidFill>
                <a:effectLst/>
                <a:latin typeface="DEJAVU SANS MONO" panose="020B0609030804020204" pitchFamily="49" charset="0"/>
              </a:rPr>
              <a:t>的基本抽取规则后，即可使用</a:t>
            </a:r>
            <a:r>
              <a:rPr lang="en-US" altLang="zh-CN">
                <a:solidFill>
                  <a:schemeClr val="tx1">
                    <a:lumMod val="85000"/>
                    <a:lumOff val="15000"/>
                  </a:schemeClr>
                </a:solidFill>
                <a:effectLst/>
                <a:latin typeface="DEJAVU SANS MONO" panose="020B0609030804020204" pitchFamily="49" charset="0"/>
              </a:rPr>
              <a:t>JSONLoader</a:t>
            </a:r>
            <a:r>
              <a:rPr lang="zh-CN" altLang="en-US">
                <a:solidFill>
                  <a:schemeClr val="tx1">
                    <a:lumMod val="85000"/>
                    <a:lumOff val="15000"/>
                  </a:schemeClr>
                </a:solidFill>
                <a:effectLst/>
                <a:latin typeface="DEJAVU SANS MONO" panose="020B0609030804020204" pitchFamily="49" charset="0"/>
              </a:rPr>
              <a:t>加载</a:t>
            </a:r>
            <a:r>
              <a:rPr lang="en-US" altLang="zh-CN">
                <a:solidFill>
                  <a:schemeClr val="tx1">
                    <a:lumMod val="85000"/>
                    <a:lumOff val="15000"/>
                  </a:schemeClr>
                </a:solidFill>
                <a:effectLst/>
                <a:latin typeface="DEJAVU SANS MONO" panose="020B0609030804020204" pitchFamily="49" charset="0"/>
              </a:rPr>
              <a:t>JSON</a:t>
            </a:r>
            <a:r>
              <a:rPr lang="zh-CN" altLang="en-US">
                <a:solidFill>
                  <a:schemeClr val="tx1">
                    <a:lumMod val="85000"/>
                    <a:lumOff val="15000"/>
                  </a:schemeClr>
                </a:solidFill>
                <a:effectLst/>
                <a:latin typeface="DEJAVU SANS MONO" panose="020B0609030804020204" pitchFamily="49" charset="0"/>
              </a:rPr>
              <a:t>文件了。</a:t>
            </a:r>
            <a:endParaRPr lang="en-US" altLang="zh-CN">
              <a:solidFill>
                <a:schemeClr val="tx1">
                  <a:lumMod val="85000"/>
                  <a:lumOff val="15000"/>
                </a:schemeClr>
              </a:solidFill>
              <a:effectLst/>
              <a:latin typeface="DEJAVU SANS MONO" panose="020B0609030804020204" pitchFamily="49" charset="0"/>
            </a:endParaRPr>
          </a:p>
        </p:txBody>
      </p:sp>
      <p:sp>
        <p:nvSpPr>
          <p:cNvPr id="5" name="文本框 4">
            <a:extLst>
              <a:ext uri="{FF2B5EF4-FFF2-40B4-BE49-F238E27FC236}">
                <a16:creationId xmlns:a16="http://schemas.microsoft.com/office/drawing/2014/main" id="{31663C14-6F78-0286-FC54-9FAF16EFDBFC}"/>
              </a:ext>
            </a:extLst>
          </p:cNvPr>
          <p:cNvSpPr txBox="1"/>
          <p:nvPr/>
        </p:nvSpPr>
        <p:spPr>
          <a:xfrm>
            <a:off x="555796" y="1585824"/>
            <a:ext cx="8996587" cy="2862322"/>
          </a:xfrm>
          <a:prstGeom prst="rect">
            <a:avLst/>
          </a:prstGeom>
          <a:noFill/>
        </p:spPr>
        <p:txBody>
          <a:bodyPr wrap="square">
            <a:spAutoFit/>
          </a:bodyPr>
          <a:lstStyle/>
          <a:p>
            <a:pPr>
              <a:buNone/>
            </a:pPr>
            <a:r>
              <a:rPr lang="af-ZA" altLang="zh-CN" sz="1800">
                <a:solidFill>
                  <a:srgbClr val="0033B3"/>
                </a:solidFill>
                <a:effectLst/>
                <a:latin typeface="Consolas" panose="020B0609020204030204" pitchFamily="49" charset="0"/>
                <a:ea typeface="阿里巴巴普惠体" panose="00020600040101010101" pitchFamily="18" charset="-122"/>
              </a:rPr>
              <a:t>from </a:t>
            </a:r>
            <a:r>
              <a:rPr lang="af-ZA" altLang="zh-CN" sz="1800">
                <a:solidFill>
                  <a:srgbClr val="080808"/>
                </a:solidFill>
                <a:effectLst/>
                <a:latin typeface="Consolas" panose="020B0609020204030204" pitchFamily="49" charset="0"/>
                <a:ea typeface="阿里巴巴普惠体" panose="00020600040101010101" pitchFamily="18" charset="-122"/>
              </a:rPr>
              <a:t>langchain_community.document_loaders </a:t>
            </a:r>
            <a:r>
              <a:rPr lang="af-ZA" altLang="zh-CN" sz="1800">
                <a:solidFill>
                  <a:srgbClr val="0033B3"/>
                </a:solidFill>
                <a:effectLst/>
                <a:latin typeface="Consolas" panose="020B0609020204030204" pitchFamily="49" charset="0"/>
                <a:ea typeface="阿里巴巴普惠体" panose="00020600040101010101" pitchFamily="18" charset="-122"/>
              </a:rPr>
              <a:t>import </a:t>
            </a:r>
            <a:r>
              <a:rPr lang="af-ZA" altLang="zh-CN" sz="1800">
                <a:solidFill>
                  <a:srgbClr val="080808"/>
                </a:solidFill>
                <a:effectLst/>
                <a:latin typeface="Consolas" panose="020B0609020204030204" pitchFamily="49" charset="0"/>
                <a:ea typeface="阿里巴巴普惠体" panose="00020600040101010101" pitchFamily="18" charset="-122"/>
              </a:rPr>
              <a:t>JSONLoader</a:t>
            </a:r>
            <a:br>
              <a:rPr lang="af-ZA" altLang="zh-CN" sz="1800">
                <a:solidFill>
                  <a:srgbClr val="080808"/>
                </a:solidFill>
                <a:effectLst/>
                <a:latin typeface="Consolas" panose="020B0609020204030204" pitchFamily="49" charset="0"/>
                <a:ea typeface="阿里巴巴普惠体" panose="00020600040101010101" pitchFamily="18" charset="-122"/>
              </a:rPr>
            </a:br>
            <a:br>
              <a:rPr lang="af-ZA" altLang="zh-CN" sz="1800">
                <a:solidFill>
                  <a:srgbClr val="080808"/>
                </a:solidFill>
                <a:effectLst/>
                <a:latin typeface="Consolas" panose="020B0609020204030204" pitchFamily="49" charset="0"/>
                <a:ea typeface="阿里巴巴普惠体" panose="00020600040101010101" pitchFamily="18" charset="-122"/>
              </a:rPr>
            </a:br>
            <a:r>
              <a:rPr lang="af-ZA" altLang="zh-CN" sz="1800">
                <a:solidFill>
                  <a:srgbClr val="080808"/>
                </a:solidFill>
                <a:effectLst/>
                <a:latin typeface="Consolas" panose="020B0609020204030204" pitchFamily="49" charset="0"/>
                <a:ea typeface="阿里巴巴普惠体" panose="00020600040101010101" pitchFamily="18" charset="-122"/>
              </a:rPr>
              <a:t>loader = JSONLoader(</a:t>
            </a:r>
            <a:br>
              <a:rPr lang="af-ZA" altLang="zh-CN" sz="1800">
                <a:solidFill>
                  <a:srgbClr val="080808"/>
                </a:solidFill>
                <a:effectLst/>
                <a:latin typeface="Consolas" panose="020B0609020204030204" pitchFamily="49" charset="0"/>
                <a:ea typeface="阿里巴巴普惠体" panose="00020600040101010101" pitchFamily="18" charset="-122"/>
              </a:rPr>
            </a:br>
            <a:r>
              <a:rPr lang="af-ZA" altLang="zh-CN" sz="1800">
                <a:solidFill>
                  <a:srgbClr val="080808"/>
                </a:solidFill>
                <a:effectLst/>
                <a:latin typeface="Consolas" panose="020B0609020204030204" pitchFamily="49" charset="0"/>
                <a:ea typeface="阿里巴巴普惠体" panose="00020600040101010101" pitchFamily="18" charset="-122"/>
              </a:rPr>
              <a:t>    </a:t>
            </a:r>
            <a:r>
              <a:rPr lang="af-ZA" altLang="zh-CN" sz="1800">
                <a:solidFill>
                  <a:srgbClr val="660099"/>
                </a:solidFill>
                <a:effectLst/>
                <a:latin typeface="Consolas" panose="020B0609020204030204" pitchFamily="49" charset="0"/>
                <a:ea typeface="阿里巴巴普惠体" panose="00020600040101010101" pitchFamily="18" charset="-122"/>
              </a:rPr>
              <a:t>file_path</a:t>
            </a:r>
            <a:r>
              <a:rPr lang="af-ZA" altLang="zh-CN" sz="1800">
                <a:solidFill>
                  <a:srgbClr val="080808"/>
                </a:solidFill>
                <a:effectLst/>
                <a:latin typeface="Consolas" panose="020B0609020204030204" pitchFamily="49" charset="0"/>
                <a:ea typeface="阿里巴巴普惠体" panose="00020600040101010101" pitchFamily="18" charset="-122"/>
              </a:rPr>
              <a:t>=</a:t>
            </a:r>
            <a:r>
              <a:rPr lang="af-ZA" altLang="zh-CN" sz="1800">
                <a:solidFill>
                  <a:srgbClr val="067D17"/>
                </a:solidFill>
                <a:effectLst/>
                <a:latin typeface="Consolas" panose="020B0609020204030204" pitchFamily="49" charset="0"/>
                <a:ea typeface="阿里巴巴普惠体" panose="00020600040101010101" pitchFamily="18" charset="-122"/>
              </a:rPr>
              <a:t>"xxx.json"</a:t>
            </a:r>
            <a:r>
              <a:rPr lang="af-ZA" altLang="zh-CN" sz="1800">
                <a:solidFill>
                  <a:srgbClr val="080808"/>
                </a:solidFill>
                <a:effectLst/>
                <a:latin typeface="Consolas" panose="020B0609020204030204" pitchFamily="49" charset="0"/>
                <a:ea typeface="阿里巴巴普惠体" panose="00020600040101010101" pitchFamily="18" charset="-122"/>
              </a:rPr>
              <a:t>,   </a:t>
            </a:r>
            <a:r>
              <a:rPr lang="af-ZA" altLang="zh-CN" sz="1800" i="1">
                <a:solidFill>
                  <a:srgbClr val="8C8C8C"/>
                </a:solidFill>
                <a:effectLst/>
                <a:latin typeface="Consolas" panose="020B0609020204030204" pitchFamily="49" charset="0"/>
                <a:ea typeface="阿里巴巴普惠体" panose="00020600040101010101" pitchFamily="18" charset="-122"/>
              </a:rPr>
              <a:t># </a:t>
            </a:r>
            <a:r>
              <a:rPr lang="zh-CN" altLang="en-US" sz="1800" i="1">
                <a:solidFill>
                  <a:srgbClr val="8C8C8C"/>
                </a:solidFill>
                <a:effectLst/>
                <a:latin typeface="Consolas" panose="020B0609020204030204" pitchFamily="49" charset="0"/>
                <a:ea typeface="阿里巴巴普惠体" panose="00020600040101010101" pitchFamily="18" charset="-122"/>
              </a:rPr>
              <a:t>文件路径</a:t>
            </a:r>
            <a:br>
              <a:rPr lang="zh-CN" altLang="en-US" sz="1800" i="1">
                <a:solidFill>
                  <a:srgbClr val="8C8C8C"/>
                </a:solidFill>
                <a:effectLst/>
                <a:latin typeface="Consolas" panose="020B0609020204030204" pitchFamily="49" charset="0"/>
                <a:ea typeface="阿里巴巴普惠体" panose="00020600040101010101" pitchFamily="18" charset="-122"/>
              </a:rPr>
            </a:br>
            <a:r>
              <a:rPr lang="zh-CN" altLang="en-US" sz="1800" i="1">
                <a:solidFill>
                  <a:srgbClr val="8C8C8C"/>
                </a:solidFill>
                <a:effectLst/>
                <a:latin typeface="Consolas" panose="020B0609020204030204" pitchFamily="49" charset="0"/>
                <a:ea typeface="阿里巴巴普惠体" panose="00020600040101010101" pitchFamily="18" charset="-122"/>
              </a:rPr>
              <a:t>    </a:t>
            </a:r>
            <a:r>
              <a:rPr lang="af-ZA" altLang="zh-CN" sz="1800">
                <a:solidFill>
                  <a:srgbClr val="660099"/>
                </a:solidFill>
                <a:effectLst/>
                <a:latin typeface="Consolas" panose="020B0609020204030204" pitchFamily="49" charset="0"/>
                <a:ea typeface="阿里巴巴普惠体" panose="00020600040101010101" pitchFamily="18" charset="-122"/>
              </a:rPr>
              <a:t>jq_schema</a:t>
            </a:r>
            <a:r>
              <a:rPr lang="af-ZA" altLang="zh-CN" sz="1800">
                <a:solidFill>
                  <a:srgbClr val="080808"/>
                </a:solidFill>
                <a:effectLst/>
                <a:latin typeface="Consolas" panose="020B0609020204030204" pitchFamily="49" charset="0"/>
                <a:ea typeface="阿里巴巴普惠体" panose="00020600040101010101" pitchFamily="18" charset="-122"/>
              </a:rPr>
              <a:t>=</a:t>
            </a:r>
            <a:r>
              <a:rPr lang="af-ZA" altLang="zh-CN" sz="1800">
                <a:solidFill>
                  <a:srgbClr val="067D17"/>
                </a:solidFill>
                <a:effectLst/>
                <a:latin typeface="Consolas" panose="020B0609020204030204" pitchFamily="49" charset="0"/>
                <a:ea typeface="阿里巴巴普惠体" panose="00020600040101010101" pitchFamily="18" charset="-122"/>
              </a:rPr>
              <a:t>"."</a:t>
            </a:r>
            <a:r>
              <a:rPr lang="af-ZA" altLang="zh-CN" sz="1800">
                <a:solidFill>
                  <a:srgbClr val="080808"/>
                </a:solidFill>
                <a:effectLst/>
                <a:latin typeface="Consolas" panose="020B0609020204030204" pitchFamily="49" charset="0"/>
                <a:ea typeface="阿里巴巴普惠体" panose="00020600040101010101" pitchFamily="18" charset="-122"/>
              </a:rPr>
              <a:t>,          </a:t>
            </a:r>
            <a:r>
              <a:rPr lang="af-ZA" altLang="zh-CN" sz="1800" i="1">
                <a:solidFill>
                  <a:srgbClr val="8C8C8C"/>
                </a:solidFill>
                <a:effectLst/>
                <a:latin typeface="Consolas" panose="020B0609020204030204" pitchFamily="49" charset="0"/>
                <a:ea typeface="阿里巴巴普惠体" panose="00020600040101010101" pitchFamily="18" charset="-122"/>
              </a:rPr>
              <a:t># jq schema</a:t>
            </a:r>
            <a:r>
              <a:rPr lang="zh-CN" altLang="en-US" sz="1800" i="1">
                <a:solidFill>
                  <a:srgbClr val="8C8C8C"/>
                </a:solidFill>
                <a:effectLst/>
                <a:latin typeface="Consolas" panose="020B0609020204030204" pitchFamily="49" charset="0"/>
                <a:ea typeface="阿里巴巴普惠体" panose="00020600040101010101" pitchFamily="18" charset="-122"/>
              </a:rPr>
              <a:t>语法</a:t>
            </a:r>
            <a:br>
              <a:rPr lang="zh-CN" altLang="en-US" sz="1800" i="1">
                <a:solidFill>
                  <a:srgbClr val="8C8C8C"/>
                </a:solidFill>
                <a:effectLst/>
                <a:latin typeface="Consolas" panose="020B0609020204030204" pitchFamily="49" charset="0"/>
                <a:ea typeface="阿里巴巴普惠体" panose="00020600040101010101" pitchFamily="18" charset="-122"/>
              </a:rPr>
            </a:br>
            <a:r>
              <a:rPr lang="zh-CN" altLang="en-US" sz="1800" i="1">
                <a:solidFill>
                  <a:srgbClr val="8C8C8C"/>
                </a:solidFill>
                <a:effectLst/>
                <a:latin typeface="Consolas" panose="020B0609020204030204" pitchFamily="49" charset="0"/>
                <a:ea typeface="阿里巴巴普惠体" panose="00020600040101010101" pitchFamily="18" charset="-122"/>
              </a:rPr>
              <a:t>    </a:t>
            </a:r>
            <a:r>
              <a:rPr lang="af-ZA" altLang="zh-CN" sz="1800">
                <a:solidFill>
                  <a:srgbClr val="660099"/>
                </a:solidFill>
                <a:effectLst/>
                <a:latin typeface="Consolas" panose="020B0609020204030204" pitchFamily="49" charset="0"/>
                <a:ea typeface="阿里巴巴普惠体" panose="00020600040101010101" pitchFamily="18" charset="-122"/>
              </a:rPr>
              <a:t>text_content</a:t>
            </a:r>
            <a:r>
              <a:rPr lang="af-ZA" altLang="zh-CN" sz="1800">
                <a:solidFill>
                  <a:srgbClr val="080808"/>
                </a:solidFill>
                <a:effectLst/>
                <a:latin typeface="Consolas" panose="020B0609020204030204" pitchFamily="49" charset="0"/>
                <a:ea typeface="阿里巴巴普惠体" panose="00020600040101010101" pitchFamily="18" charset="-122"/>
              </a:rPr>
              <a:t>=</a:t>
            </a:r>
            <a:r>
              <a:rPr lang="af-ZA" altLang="zh-CN" sz="1800">
                <a:solidFill>
                  <a:srgbClr val="0033B3"/>
                </a:solidFill>
                <a:effectLst/>
                <a:latin typeface="Consolas" panose="020B0609020204030204" pitchFamily="49" charset="0"/>
                <a:ea typeface="阿里巴巴普惠体" panose="00020600040101010101" pitchFamily="18" charset="-122"/>
              </a:rPr>
              <a:t>False</a:t>
            </a:r>
            <a:r>
              <a:rPr lang="af-ZA" altLang="zh-CN" sz="1800">
                <a:solidFill>
                  <a:srgbClr val="080808"/>
                </a:solidFill>
                <a:effectLst/>
                <a:latin typeface="Consolas" panose="020B0609020204030204" pitchFamily="49" charset="0"/>
                <a:ea typeface="阿里巴巴普惠体" panose="00020600040101010101" pitchFamily="18" charset="-122"/>
              </a:rPr>
              <a:t>,     </a:t>
            </a:r>
            <a:r>
              <a:rPr lang="af-ZA" altLang="zh-CN" sz="1800" i="1">
                <a:solidFill>
                  <a:srgbClr val="8C8C8C"/>
                </a:solidFill>
                <a:effectLst/>
                <a:latin typeface="Consolas" panose="020B0609020204030204" pitchFamily="49" charset="0"/>
                <a:ea typeface="阿里巴巴普惠体" panose="00020600040101010101" pitchFamily="18" charset="-122"/>
              </a:rPr>
              <a:t># </a:t>
            </a:r>
            <a:r>
              <a:rPr lang="zh-CN" altLang="en-US" sz="1800" i="1">
                <a:solidFill>
                  <a:srgbClr val="8C8C8C"/>
                </a:solidFill>
                <a:effectLst/>
                <a:latin typeface="Consolas" panose="020B0609020204030204" pitchFamily="49" charset="0"/>
                <a:ea typeface="阿里巴巴普惠体" panose="00020600040101010101" pitchFamily="18" charset="-122"/>
              </a:rPr>
              <a:t>抽取的是否是字符串，默认</a:t>
            </a:r>
            <a:r>
              <a:rPr lang="af-ZA" altLang="zh-CN" sz="1800" i="1">
                <a:solidFill>
                  <a:srgbClr val="8C8C8C"/>
                </a:solidFill>
                <a:effectLst/>
                <a:latin typeface="Consolas" panose="020B0609020204030204" pitchFamily="49" charset="0"/>
                <a:ea typeface="阿里巴巴普惠体" panose="00020600040101010101" pitchFamily="18" charset="-122"/>
              </a:rPr>
              <a:t>True</a:t>
            </a:r>
            <a:br>
              <a:rPr lang="af-ZA" altLang="zh-CN" sz="1800" i="1">
                <a:solidFill>
                  <a:srgbClr val="8C8C8C"/>
                </a:solidFill>
                <a:effectLst/>
                <a:latin typeface="Consolas" panose="020B0609020204030204" pitchFamily="49" charset="0"/>
                <a:ea typeface="阿里巴巴普惠体" panose="00020600040101010101" pitchFamily="18" charset="-122"/>
              </a:rPr>
            </a:br>
            <a:r>
              <a:rPr lang="af-ZA" altLang="zh-CN" sz="1800" i="1">
                <a:solidFill>
                  <a:srgbClr val="8C8C8C"/>
                </a:solidFill>
                <a:effectLst/>
                <a:latin typeface="Consolas" panose="020B0609020204030204" pitchFamily="49" charset="0"/>
                <a:ea typeface="阿里巴巴普惠体" panose="00020600040101010101" pitchFamily="18" charset="-122"/>
              </a:rPr>
              <a:t>    </a:t>
            </a:r>
            <a:r>
              <a:rPr lang="af-ZA" altLang="zh-CN" sz="1800">
                <a:solidFill>
                  <a:srgbClr val="660099"/>
                </a:solidFill>
                <a:effectLst/>
                <a:latin typeface="Consolas" panose="020B0609020204030204" pitchFamily="49" charset="0"/>
                <a:ea typeface="阿里巴巴普惠体" panose="00020600040101010101" pitchFamily="18" charset="-122"/>
              </a:rPr>
              <a:t>json_lines</a:t>
            </a:r>
            <a:r>
              <a:rPr lang="af-ZA" altLang="zh-CN" sz="1800">
                <a:solidFill>
                  <a:srgbClr val="080808"/>
                </a:solidFill>
                <a:effectLst/>
                <a:latin typeface="Consolas" panose="020B0609020204030204" pitchFamily="49" charset="0"/>
                <a:ea typeface="阿里巴巴普惠体" panose="00020600040101010101" pitchFamily="18" charset="-122"/>
              </a:rPr>
              <a:t>=</a:t>
            </a:r>
            <a:r>
              <a:rPr lang="af-ZA" altLang="zh-CN" sz="1800">
                <a:solidFill>
                  <a:srgbClr val="0033B3"/>
                </a:solidFill>
                <a:effectLst/>
                <a:latin typeface="Consolas" panose="020B0609020204030204" pitchFamily="49" charset="0"/>
                <a:ea typeface="阿里巴巴普惠体" panose="00020600040101010101" pitchFamily="18" charset="-122"/>
              </a:rPr>
              <a:t>True</a:t>
            </a:r>
            <a:r>
              <a:rPr lang="af-ZA" altLang="zh-CN" sz="1800">
                <a:solidFill>
                  <a:srgbClr val="080808"/>
                </a:solidFill>
                <a:effectLst/>
                <a:latin typeface="Consolas" panose="020B0609020204030204" pitchFamily="49" charset="0"/>
                <a:ea typeface="阿里巴巴普惠体" panose="00020600040101010101" pitchFamily="18" charset="-122"/>
              </a:rPr>
              <a:t>,        </a:t>
            </a:r>
            <a:r>
              <a:rPr lang="af-ZA" altLang="zh-CN" sz="1800" i="1">
                <a:solidFill>
                  <a:srgbClr val="8C8C8C"/>
                </a:solidFill>
                <a:effectLst/>
                <a:latin typeface="Consolas" panose="020B0609020204030204" pitchFamily="49" charset="0"/>
                <a:ea typeface="阿里巴巴普惠体" panose="00020600040101010101" pitchFamily="18" charset="-122"/>
              </a:rPr>
              <a:t># </a:t>
            </a:r>
            <a:r>
              <a:rPr lang="zh-CN" altLang="en-US" sz="1800" i="1">
                <a:solidFill>
                  <a:srgbClr val="8C8C8C"/>
                </a:solidFill>
                <a:effectLst/>
                <a:latin typeface="Consolas" panose="020B0609020204030204" pitchFamily="49" charset="0"/>
                <a:ea typeface="阿里巴巴普惠体" panose="00020600040101010101" pitchFamily="18" charset="-122"/>
              </a:rPr>
              <a:t>是否是</a:t>
            </a:r>
            <a:r>
              <a:rPr lang="af-ZA" altLang="zh-CN" sz="1800" i="1">
                <a:solidFill>
                  <a:srgbClr val="8C8C8C"/>
                </a:solidFill>
                <a:effectLst/>
                <a:latin typeface="Consolas" panose="020B0609020204030204" pitchFamily="49" charset="0"/>
                <a:ea typeface="阿里巴巴普惠体" panose="00020600040101010101" pitchFamily="18" charset="-122"/>
              </a:rPr>
              <a:t>JsonLines</a:t>
            </a:r>
            <a:r>
              <a:rPr lang="zh-CN" altLang="en-US" sz="1800" i="1">
                <a:solidFill>
                  <a:srgbClr val="8C8C8C"/>
                </a:solidFill>
                <a:effectLst/>
                <a:latin typeface="Consolas" panose="020B0609020204030204" pitchFamily="49" charset="0"/>
                <a:ea typeface="阿里巴巴普惠体" panose="00020600040101010101" pitchFamily="18" charset="-122"/>
              </a:rPr>
              <a:t>文件（每一行都是</a:t>
            </a:r>
            <a:r>
              <a:rPr lang="af-ZA" altLang="zh-CN" sz="1800" i="1">
                <a:solidFill>
                  <a:srgbClr val="8C8C8C"/>
                </a:solidFill>
                <a:effectLst/>
                <a:latin typeface="Consolas" panose="020B0609020204030204" pitchFamily="49" charset="0"/>
                <a:ea typeface="阿里巴巴普惠体" panose="00020600040101010101" pitchFamily="18" charset="-122"/>
              </a:rPr>
              <a:t>JSON</a:t>
            </a:r>
            <a:r>
              <a:rPr lang="zh-CN" altLang="en-US" sz="1800" i="1">
                <a:solidFill>
                  <a:srgbClr val="8C8C8C"/>
                </a:solidFill>
                <a:effectLst/>
                <a:latin typeface="Consolas" panose="020B0609020204030204" pitchFamily="49" charset="0"/>
                <a:ea typeface="阿里巴巴普惠体" panose="00020600040101010101" pitchFamily="18" charset="-122"/>
              </a:rPr>
              <a:t>的文件）</a:t>
            </a:r>
            <a:br>
              <a:rPr lang="zh-CN" altLang="en-US" sz="1800" i="1">
                <a:solidFill>
                  <a:srgbClr val="8C8C8C"/>
                </a:solidFill>
                <a:effectLst/>
                <a:latin typeface="Consolas" panose="020B0609020204030204" pitchFamily="49" charset="0"/>
                <a:ea typeface="阿里巴巴普惠体" panose="00020600040101010101" pitchFamily="18" charset="-122"/>
              </a:rPr>
            </a:br>
            <a:r>
              <a:rPr lang="en-US" altLang="zh-CN" sz="1800">
                <a:solidFill>
                  <a:srgbClr val="080808"/>
                </a:solidFill>
                <a:effectLst/>
                <a:latin typeface="Consolas" panose="020B0609020204030204" pitchFamily="49" charset="0"/>
                <a:ea typeface="阿里巴巴普惠体" panose="00020600040101010101" pitchFamily="18" charset="-122"/>
              </a:rPr>
              <a:t>)</a:t>
            </a:r>
          </a:p>
          <a:p>
            <a:pPr>
              <a:buNone/>
            </a:pPr>
            <a:endParaRPr lang="en-US" altLang="zh-CN">
              <a:solidFill>
                <a:srgbClr val="080808"/>
              </a:solidFill>
              <a:latin typeface="Consolas" panose="020B0609020204030204" pitchFamily="49" charset="0"/>
              <a:ea typeface="阿里巴巴普惠体" panose="00020600040101010101" pitchFamily="18" charset="-122"/>
            </a:endParaRPr>
          </a:p>
          <a:p>
            <a:pPr>
              <a:buNone/>
            </a:pPr>
            <a:r>
              <a:rPr lang="zh-CN" altLang="en-US" sz="1800">
                <a:solidFill>
                  <a:srgbClr val="080808"/>
                </a:solidFill>
                <a:effectLst/>
                <a:latin typeface="Consolas" panose="020B0609020204030204" pitchFamily="49" charset="0"/>
                <a:ea typeface="阿里巴巴普惠体" panose="00020600040101010101" pitchFamily="18" charset="-122"/>
              </a:rPr>
              <a:t>如下是一个典型的</a:t>
            </a:r>
            <a:r>
              <a:rPr lang="en-US" altLang="zh-CN" sz="1800">
                <a:solidFill>
                  <a:srgbClr val="080808"/>
                </a:solidFill>
                <a:effectLst/>
                <a:latin typeface="Consolas" panose="020B0609020204030204" pitchFamily="49" charset="0"/>
                <a:ea typeface="阿里巴巴普惠体" panose="00020600040101010101" pitchFamily="18" charset="-122"/>
              </a:rPr>
              <a:t>JsonLines</a:t>
            </a:r>
            <a:r>
              <a:rPr lang="zh-CN" altLang="en-US" sz="1800">
                <a:solidFill>
                  <a:srgbClr val="080808"/>
                </a:solidFill>
                <a:effectLst/>
                <a:latin typeface="Consolas" panose="020B0609020204030204" pitchFamily="49" charset="0"/>
                <a:ea typeface="阿里巴巴普惠体" panose="00020600040101010101" pitchFamily="18" charset="-122"/>
              </a:rPr>
              <a:t>文件</a:t>
            </a:r>
            <a:endParaRPr lang="en-US" altLang="zh-CN" sz="1800">
              <a:solidFill>
                <a:srgbClr val="080808"/>
              </a:solidFill>
              <a:effectLst/>
              <a:latin typeface="Consolas" panose="020B0609020204030204" pitchFamily="49" charset="0"/>
              <a:ea typeface="阿里巴巴普惠体" panose="00020600040101010101" pitchFamily="18" charset="-122"/>
            </a:endParaRPr>
          </a:p>
        </p:txBody>
      </p:sp>
      <p:sp>
        <p:nvSpPr>
          <p:cNvPr id="9" name="文本框 8">
            <a:extLst>
              <a:ext uri="{FF2B5EF4-FFF2-40B4-BE49-F238E27FC236}">
                <a16:creationId xmlns:a16="http://schemas.microsoft.com/office/drawing/2014/main" id="{80C5470F-2DC4-1082-6AA3-EBEAE214A5ED}"/>
              </a:ext>
            </a:extLst>
          </p:cNvPr>
          <p:cNvSpPr txBox="1"/>
          <p:nvPr/>
        </p:nvSpPr>
        <p:spPr>
          <a:xfrm>
            <a:off x="555796" y="4725144"/>
            <a:ext cx="6330820" cy="830997"/>
          </a:xfrm>
          <a:prstGeom prst="rect">
            <a:avLst/>
          </a:prstGeom>
          <a:noFill/>
        </p:spPr>
        <p:txBody>
          <a:bodyPr wrap="square">
            <a:spAutoFit/>
          </a:bodyPr>
          <a:lstStyle/>
          <a:p>
            <a:pPr>
              <a:buNone/>
            </a:pPr>
            <a:r>
              <a:rPr lang="af-ZA" altLang="zh-CN" sz="1600">
                <a:solidFill>
                  <a:srgbClr val="080808"/>
                </a:solidFill>
                <a:effectLst/>
                <a:latin typeface="Consolas" panose="020B0609020204030204" pitchFamily="49" charset="0"/>
                <a:ea typeface="阿里巴巴普惠体" panose="00020600040101010101" pitchFamily="18" charset="-122"/>
              </a:rPr>
              <a:t>{</a:t>
            </a:r>
            <a:r>
              <a:rPr lang="af-ZA" altLang="zh-CN" sz="1600">
                <a:solidFill>
                  <a:srgbClr val="871094"/>
                </a:solidFill>
                <a:effectLst/>
                <a:latin typeface="Consolas" panose="020B0609020204030204" pitchFamily="49" charset="0"/>
                <a:ea typeface="阿里巴巴普惠体" panose="00020600040101010101" pitchFamily="18" charset="-122"/>
              </a:rPr>
              <a:t>"name"</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067D17"/>
                </a:solidFill>
                <a:effectLst/>
                <a:latin typeface="Consolas" panose="020B0609020204030204" pitchFamily="49" charset="0"/>
                <a:ea typeface="阿里巴巴普惠体" panose="00020600040101010101" pitchFamily="18" charset="-122"/>
              </a:rPr>
              <a:t>"</a:t>
            </a:r>
            <a:r>
              <a:rPr lang="zh-CN" altLang="en-US" sz="1600">
                <a:solidFill>
                  <a:srgbClr val="067D17"/>
                </a:solidFill>
                <a:effectLst/>
                <a:latin typeface="Consolas" panose="020B0609020204030204" pitchFamily="49" charset="0"/>
                <a:ea typeface="阿里巴巴普惠体" panose="00020600040101010101" pitchFamily="18" charset="-122"/>
              </a:rPr>
              <a:t>周杰轮</a:t>
            </a:r>
            <a:r>
              <a:rPr lang="en-US" altLang="zh-CN" sz="1600">
                <a:solidFill>
                  <a:srgbClr val="067D17"/>
                </a:solidFill>
                <a:effectLst/>
                <a:latin typeface="Consolas" panose="020B0609020204030204" pitchFamily="49" charset="0"/>
                <a:ea typeface="阿里巴巴普惠体" panose="00020600040101010101" pitchFamily="18" charset="-122"/>
              </a:rPr>
              <a:t>"</a:t>
            </a:r>
            <a:r>
              <a:rPr lang="en-US" altLang="zh-CN" sz="1600">
                <a:solidFill>
                  <a:srgbClr val="080808"/>
                </a:solidFill>
                <a:effectLst/>
                <a:latin typeface="Consolas" panose="020B0609020204030204" pitchFamily="49" charset="0"/>
                <a:ea typeface="阿里巴巴普惠体" panose="00020600040101010101" pitchFamily="18" charset="-122"/>
              </a:rPr>
              <a:t>, </a:t>
            </a:r>
            <a:r>
              <a:rPr lang="en-US" altLang="zh-CN" sz="1600">
                <a:solidFill>
                  <a:srgbClr val="871094"/>
                </a:solidFill>
                <a:effectLst/>
                <a:latin typeface="Consolas" panose="020B0609020204030204" pitchFamily="49" charset="0"/>
                <a:ea typeface="阿里巴巴普惠体" panose="00020600040101010101" pitchFamily="18" charset="-122"/>
              </a:rPr>
              <a:t>"</a:t>
            </a:r>
            <a:r>
              <a:rPr lang="af-ZA" altLang="zh-CN" sz="1600">
                <a:solidFill>
                  <a:srgbClr val="871094"/>
                </a:solidFill>
                <a:effectLst/>
                <a:latin typeface="Consolas" panose="020B0609020204030204" pitchFamily="49" charset="0"/>
                <a:ea typeface="阿里巴巴普惠体" panose="00020600040101010101" pitchFamily="18" charset="-122"/>
              </a:rPr>
              <a:t>age"</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1750EB"/>
                </a:solidFill>
                <a:effectLst/>
                <a:latin typeface="Consolas" panose="020B0609020204030204" pitchFamily="49" charset="0"/>
                <a:ea typeface="阿里巴巴普惠体" panose="00020600040101010101" pitchFamily="18" charset="-122"/>
              </a:rPr>
              <a:t>11</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871094"/>
                </a:solidFill>
                <a:effectLst/>
                <a:latin typeface="Consolas" panose="020B0609020204030204" pitchFamily="49" charset="0"/>
                <a:ea typeface="阿里巴巴普惠体" panose="00020600040101010101" pitchFamily="18" charset="-122"/>
              </a:rPr>
              <a:t>"gender"</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067D17"/>
                </a:solidFill>
                <a:effectLst/>
                <a:latin typeface="Consolas" panose="020B0609020204030204" pitchFamily="49" charset="0"/>
                <a:ea typeface="阿里巴巴普惠体" panose="00020600040101010101" pitchFamily="18" charset="-122"/>
              </a:rPr>
              <a:t>"</a:t>
            </a:r>
            <a:r>
              <a:rPr lang="zh-CN" altLang="en-US" sz="1600">
                <a:solidFill>
                  <a:srgbClr val="067D17"/>
                </a:solidFill>
                <a:effectLst/>
                <a:latin typeface="Consolas" panose="020B0609020204030204" pitchFamily="49" charset="0"/>
                <a:ea typeface="阿里巴巴普惠体" panose="00020600040101010101" pitchFamily="18" charset="-122"/>
              </a:rPr>
              <a:t>男</a:t>
            </a:r>
            <a:r>
              <a:rPr lang="en-US" altLang="zh-CN" sz="1600">
                <a:solidFill>
                  <a:srgbClr val="067D17"/>
                </a:solidFill>
                <a:effectLst/>
                <a:latin typeface="Consolas" panose="020B0609020204030204" pitchFamily="49" charset="0"/>
                <a:ea typeface="阿里巴巴普惠体" panose="00020600040101010101" pitchFamily="18" charset="-122"/>
              </a:rPr>
              <a:t>"</a:t>
            </a:r>
            <a:r>
              <a:rPr lang="en-US" altLang="zh-CN" sz="1600">
                <a:solidFill>
                  <a:srgbClr val="080808"/>
                </a:solidFill>
                <a:effectLst/>
                <a:latin typeface="Consolas" panose="020B0609020204030204" pitchFamily="49" charset="0"/>
                <a:ea typeface="阿里巴巴普惠体" panose="00020600040101010101" pitchFamily="18" charset="-122"/>
              </a:rPr>
              <a:t>}</a:t>
            </a:r>
            <a:br>
              <a:rPr lang="en-US" altLang="zh-CN" sz="1600">
                <a:solidFill>
                  <a:srgbClr val="080808"/>
                </a:solidFill>
                <a:effectLst/>
                <a:latin typeface="Consolas" panose="020B0609020204030204" pitchFamily="49" charset="0"/>
                <a:ea typeface="阿里巴巴普惠体" panose="00020600040101010101" pitchFamily="18" charset="-122"/>
              </a:rPr>
            </a:br>
            <a:r>
              <a:rPr lang="en-US" altLang="zh-CN" sz="1600">
                <a:solidFill>
                  <a:srgbClr val="080808"/>
                </a:solidFill>
                <a:effectLst/>
                <a:latin typeface="Consolas" panose="020B0609020204030204" pitchFamily="49" charset="0"/>
                <a:ea typeface="阿里巴巴普惠体" panose="00020600040101010101" pitchFamily="18" charset="-122"/>
              </a:rPr>
              <a:t>{</a:t>
            </a:r>
            <a:r>
              <a:rPr lang="en-US" altLang="zh-CN" sz="1600">
                <a:solidFill>
                  <a:srgbClr val="871094"/>
                </a:solidFill>
                <a:effectLst/>
                <a:latin typeface="Consolas" panose="020B0609020204030204" pitchFamily="49" charset="0"/>
                <a:ea typeface="阿里巴巴普惠体" panose="00020600040101010101" pitchFamily="18" charset="-122"/>
              </a:rPr>
              <a:t>"</a:t>
            </a:r>
            <a:r>
              <a:rPr lang="af-ZA" altLang="zh-CN" sz="1600">
                <a:solidFill>
                  <a:srgbClr val="871094"/>
                </a:solidFill>
                <a:effectLst/>
                <a:latin typeface="Consolas" panose="020B0609020204030204" pitchFamily="49" charset="0"/>
                <a:ea typeface="阿里巴巴普惠体" panose="00020600040101010101" pitchFamily="18" charset="-122"/>
              </a:rPr>
              <a:t>name"</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067D17"/>
                </a:solidFill>
                <a:effectLst/>
                <a:latin typeface="Consolas" panose="020B0609020204030204" pitchFamily="49" charset="0"/>
                <a:ea typeface="阿里巴巴普惠体" panose="00020600040101010101" pitchFamily="18" charset="-122"/>
              </a:rPr>
              <a:t>"</a:t>
            </a:r>
            <a:r>
              <a:rPr lang="zh-CN" altLang="en-US" sz="1600">
                <a:solidFill>
                  <a:srgbClr val="067D17"/>
                </a:solidFill>
                <a:effectLst/>
                <a:latin typeface="Consolas" panose="020B0609020204030204" pitchFamily="49" charset="0"/>
                <a:ea typeface="阿里巴巴普惠体" panose="00020600040101010101" pitchFamily="18" charset="-122"/>
              </a:rPr>
              <a:t>蔡依临</a:t>
            </a:r>
            <a:r>
              <a:rPr lang="en-US" altLang="zh-CN" sz="1600">
                <a:solidFill>
                  <a:srgbClr val="067D17"/>
                </a:solidFill>
                <a:effectLst/>
                <a:latin typeface="Consolas" panose="020B0609020204030204" pitchFamily="49" charset="0"/>
                <a:ea typeface="阿里巴巴普惠体" panose="00020600040101010101" pitchFamily="18" charset="-122"/>
              </a:rPr>
              <a:t>"</a:t>
            </a:r>
            <a:r>
              <a:rPr lang="en-US" altLang="zh-CN" sz="1600">
                <a:solidFill>
                  <a:srgbClr val="080808"/>
                </a:solidFill>
                <a:effectLst/>
                <a:latin typeface="Consolas" panose="020B0609020204030204" pitchFamily="49" charset="0"/>
                <a:ea typeface="阿里巴巴普惠体" panose="00020600040101010101" pitchFamily="18" charset="-122"/>
              </a:rPr>
              <a:t>, </a:t>
            </a:r>
            <a:r>
              <a:rPr lang="en-US" altLang="zh-CN" sz="1600">
                <a:solidFill>
                  <a:srgbClr val="871094"/>
                </a:solidFill>
                <a:effectLst/>
                <a:latin typeface="Consolas" panose="020B0609020204030204" pitchFamily="49" charset="0"/>
                <a:ea typeface="阿里巴巴普惠体" panose="00020600040101010101" pitchFamily="18" charset="-122"/>
              </a:rPr>
              <a:t>"</a:t>
            </a:r>
            <a:r>
              <a:rPr lang="af-ZA" altLang="zh-CN" sz="1600">
                <a:solidFill>
                  <a:srgbClr val="871094"/>
                </a:solidFill>
                <a:effectLst/>
                <a:latin typeface="Consolas" panose="020B0609020204030204" pitchFamily="49" charset="0"/>
                <a:ea typeface="阿里巴巴普惠体" panose="00020600040101010101" pitchFamily="18" charset="-122"/>
              </a:rPr>
              <a:t>age"</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1750EB"/>
                </a:solidFill>
                <a:effectLst/>
                <a:latin typeface="Consolas" panose="020B0609020204030204" pitchFamily="49" charset="0"/>
                <a:ea typeface="阿里巴巴普惠体" panose="00020600040101010101" pitchFamily="18" charset="-122"/>
              </a:rPr>
              <a:t>12</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871094"/>
                </a:solidFill>
                <a:effectLst/>
                <a:latin typeface="Consolas" panose="020B0609020204030204" pitchFamily="49" charset="0"/>
                <a:ea typeface="阿里巴巴普惠体" panose="00020600040101010101" pitchFamily="18" charset="-122"/>
              </a:rPr>
              <a:t>"gender"</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067D17"/>
                </a:solidFill>
                <a:effectLst/>
                <a:latin typeface="Consolas" panose="020B0609020204030204" pitchFamily="49" charset="0"/>
                <a:ea typeface="阿里巴巴普惠体" panose="00020600040101010101" pitchFamily="18" charset="-122"/>
              </a:rPr>
              <a:t>"</a:t>
            </a:r>
            <a:r>
              <a:rPr lang="zh-CN" altLang="en-US" sz="1600">
                <a:solidFill>
                  <a:srgbClr val="067D17"/>
                </a:solidFill>
                <a:effectLst/>
                <a:latin typeface="Consolas" panose="020B0609020204030204" pitchFamily="49" charset="0"/>
                <a:ea typeface="阿里巴巴普惠体" panose="00020600040101010101" pitchFamily="18" charset="-122"/>
              </a:rPr>
              <a:t>女</a:t>
            </a:r>
            <a:r>
              <a:rPr lang="en-US" altLang="zh-CN" sz="1600">
                <a:solidFill>
                  <a:srgbClr val="067D17"/>
                </a:solidFill>
                <a:effectLst/>
                <a:latin typeface="Consolas" panose="020B0609020204030204" pitchFamily="49" charset="0"/>
                <a:ea typeface="阿里巴巴普惠体" panose="00020600040101010101" pitchFamily="18" charset="-122"/>
              </a:rPr>
              <a:t>"</a:t>
            </a:r>
            <a:r>
              <a:rPr lang="en-US" altLang="zh-CN" sz="1600">
                <a:solidFill>
                  <a:srgbClr val="080808"/>
                </a:solidFill>
                <a:effectLst/>
                <a:latin typeface="Consolas" panose="020B0609020204030204" pitchFamily="49" charset="0"/>
                <a:ea typeface="阿里巴巴普惠体" panose="00020600040101010101" pitchFamily="18" charset="-122"/>
              </a:rPr>
              <a:t>}</a:t>
            </a:r>
            <a:br>
              <a:rPr lang="en-US" altLang="zh-CN" sz="1600">
                <a:solidFill>
                  <a:srgbClr val="080808"/>
                </a:solidFill>
                <a:effectLst/>
                <a:latin typeface="Consolas" panose="020B0609020204030204" pitchFamily="49" charset="0"/>
                <a:ea typeface="阿里巴巴普惠体" panose="00020600040101010101" pitchFamily="18" charset="-122"/>
              </a:rPr>
            </a:br>
            <a:r>
              <a:rPr lang="en-US" altLang="zh-CN" sz="1600">
                <a:solidFill>
                  <a:srgbClr val="080808"/>
                </a:solidFill>
                <a:effectLst/>
                <a:latin typeface="Consolas" panose="020B0609020204030204" pitchFamily="49" charset="0"/>
                <a:ea typeface="阿里巴巴普惠体" panose="00020600040101010101" pitchFamily="18" charset="-122"/>
              </a:rPr>
              <a:t>{</a:t>
            </a:r>
            <a:r>
              <a:rPr lang="en-US" altLang="zh-CN" sz="1600">
                <a:solidFill>
                  <a:srgbClr val="871094"/>
                </a:solidFill>
                <a:effectLst/>
                <a:latin typeface="Consolas" panose="020B0609020204030204" pitchFamily="49" charset="0"/>
                <a:ea typeface="阿里巴巴普惠体" panose="00020600040101010101" pitchFamily="18" charset="-122"/>
              </a:rPr>
              <a:t>"</a:t>
            </a:r>
            <a:r>
              <a:rPr lang="af-ZA" altLang="zh-CN" sz="1600">
                <a:solidFill>
                  <a:srgbClr val="871094"/>
                </a:solidFill>
                <a:effectLst/>
                <a:latin typeface="Consolas" panose="020B0609020204030204" pitchFamily="49" charset="0"/>
                <a:ea typeface="阿里巴巴普惠体" panose="00020600040101010101" pitchFamily="18" charset="-122"/>
              </a:rPr>
              <a:t>name"</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067D17"/>
                </a:solidFill>
                <a:effectLst/>
                <a:latin typeface="Consolas" panose="020B0609020204030204" pitchFamily="49" charset="0"/>
                <a:ea typeface="阿里巴巴普惠体" panose="00020600040101010101" pitchFamily="18" charset="-122"/>
              </a:rPr>
              <a:t>"</a:t>
            </a:r>
            <a:r>
              <a:rPr lang="zh-CN" altLang="en-US" sz="1600">
                <a:solidFill>
                  <a:srgbClr val="067D17"/>
                </a:solidFill>
                <a:effectLst/>
                <a:latin typeface="Consolas" panose="020B0609020204030204" pitchFamily="49" charset="0"/>
                <a:ea typeface="阿里巴巴普惠体" panose="00020600040101010101" pitchFamily="18" charset="-122"/>
              </a:rPr>
              <a:t>王力鸿</a:t>
            </a:r>
            <a:r>
              <a:rPr lang="en-US" altLang="zh-CN" sz="1600">
                <a:solidFill>
                  <a:srgbClr val="067D17"/>
                </a:solidFill>
                <a:effectLst/>
                <a:latin typeface="Consolas" panose="020B0609020204030204" pitchFamily="49" charset="0"/>
                <a:ea typeface="阿里巴巴普惠体" panose="00020600040101010101" pitchFamily="18" charset="-122"/>
              </a:rPr>
              <a:t>"</a:t>
            </a:r>
            <a:r>
              <a:rPr lang="en-US" altLang="zh-CN" sz="1600">
                <a:solidFill>
                  <a:srgbClr val="080808"/>
                </a:solidFill>
                <a:effectLst/>
                <a:latin typeface="Consolas" panose="020B0609020204030204" pitchFamily="49" charset="0"/>
                <a:ea typeface="阿里巴巴普惠体" panose="00020600040101010101" pitchFamily="18" charset="-122"/>
              </a:rPr>
              <a:t>, </a:t>
            </a:r>
            <a:r>
              <a:rPr lang="en-US" altLang="zh-CN" sz="1600">
                <a:solidFill>
                  <a:srgbClr val="871094"/>
                </a:solidFill>
                <a:effectLst/>
                <a:latin typeface="Consolas" panose="020B0609020204030204" pitchFamily="49" charset="0"/>
                <a:ea typeface="阿里巴巴普惠体" panose="00020600040101010101" pitchFamily="18" charset="-122"/>
              </a:rPr>
              <a:t>"</a:t>
            </a:r>
            <a:r>
              <a:rPr lang="af-ZA" altLang="zh-CN" sz="1600">
                <a:solidFill>
                  <a:srgbClr val="871094"/>
                </a:solidFill>
                <a:effectLst/>
                <a:latin typeface="Consolas" panose="020B0609020204030204" pitchFamily="49" charset="0"/>
                <a:ea typeface="阿里巴巴普惠体" panose="00020600040101010101" pitchFamily="18" charset="-122"/>
              </a:rPr>
              <a:t>age"</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1750EB"/>
                </a:solidFill>
                <a:effectLst/>
                <a:latin typeface="Consolas" panose="020B0609020204030204" pitchFamily="49" charset="0"/>
                <a:ea typeface="阿里巴巴普惠体" panose="00020600040101010101" pitchFamily="18" charset="-122"/>
              </a:rPr>
              <a:t>11</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871094"/>
                </a:solidFill>
                <a:effectLst/>
                <a:latin typeface="Consolas" panose="020B0609020204030204" pitchFamily="49" charset="0"/>
                <a:ea typeface="阿里巴巴普惠体" panose="00020600040101010101" pitchFamily="18" charset="-122"/>
              </a:rPr>
              <a:t>"gender"</a:t>
            </a:r>
            <a:r>
              <a:rPr lang="af-ZA" altLang="zh-CN" sz="1600">
                <a:solidFill>
                  <a:srgbClr val="080808"/>
                </a:solidFill>
                <a:effectLst/>
                <a:latin typeface="Consolas" panose="020B0609020204030204" pitchFamily="49" charset="0"/>
                <a:ea typeface="阿里巴巴普惠体" panose="00020600040101010101" pitchFamily="18" charset="-122"/>
              </a:rPr>
              <a:t>: </a:t>
            </a:r>
            <a:r>
              <a:rPr lang="af-ZA" altLang="zh-CN" sz="1600">
                <a:solidFill>
                  <a:srgbClr val="067D17"/>
                </a:solidFill>
                <a:effectLst/>
                <a:latin typeface="Consolas" panose="020B0609020204030204" pitchFamily="49" charset="0"/>
                <a:ea typeface="阿里巴巴普惠体" panose="00020600040101010101" pitchFamily="18" charset="-122"/>
              </a:rPr>
              <a:t>"</a:t>
            </a:r>
            <a:r>
              <a:rPr lang="zh-CN" altLang="en-US" sz="1600">
                <a:solidFill>
                  <a:srgbClr val="067D17"/>
                </a:solidFill>
                <a:effectLst/>
                <a:latin typeface="Consolas" panose="020B0609020204030204" pitchFamily="49" charset="0"/>
                <a:ea typeface="阿里巴巴普惠体" panose="00020600040101010101" pitchFamily="18" charset="-122"/>
              </a:rPr>
              <a:t>男</a:t>
            </a:r>
            <a:r>
              <a:rPr lang="en-US" altLang="zh-CN" sz="1600">
                <a:solidFill>
                  <a:srgbClr val="067D17"/>
                </a:solidFill>
                <a:effectLst/>
                <a:latin typeface="Consolas" panose="020B0609020204030204" pitchFamily="49" charset="0"/>
                <a:ea typeface="阿里巴巴普惠体" panose="00020600040101010101" pitchFamily="18" charset="-122"/>
              </a:rPr>
              <a:t>"</a:t>
            </a:r>
            <a:r>
              <a:rPr lang="en-US" altLang="zh-CN" sz="1600">
                <a:solidFill>
                  <a:srgbClr val="080808"/>
                </a:solidFill>
                <a:effectLst/>
                <a:latin typeface="Consolas" panose="020B0609020204030204" pitchFamily="49" charset="0"/>
                <a:ea typeface="阿里巴巴普惠体" panose="00020600040101010101" pitchFamily="18" charset="-122"/>
              </a:rPr>
              <a:t>}</a:t>
            </a:r>
          </a:p>
        </p:txBody>
      </p:sp>
      <p:pic>
        <p:nvPicPr>
          <p:cNvPr id="14" name="图片 13">
            <a:extLst>
              <a:ext uri="{FF2B5EF4-FFF2-40B4-BE49-F238E27FC236}">
                <a16:creationId xmlns:a16="http://schemas.microsoft.com/office/drawing/2014/main" id="{E263423F-CEFE-A8D5-BC50-4616E9F012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1849" y="4489713"/>
            <a:ext cx="2132856" cy="2132856"/>
          </a:xfrm>
          <a:prstGeom prst="rect">
            <a:avLst/>
          </a:prstGeom>
        </p:spPr>
      </p:pic>
    </p:spTree>
    <p:extLst>
      <p:ext uri="{BB962C8B-B14F-4D97-AF65-F5344CB8AC3E}">
        <p14:creationId xmlns:p14="http://schemas.microsoft.com/office/powerpoint/2010/main" val="573198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0&quot;:[21584409,21584402]}"/>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4_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1600">
            <a:latin typeface="DEJAVU SANS MONO" panose="020B0609030804020204" pitchFamily="49" charset="0"/>
            <a:ea typeface="阿里巴巴普惠体" pitchFamily="18"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30981</TotalTime>
  <Words>12918</Words>
  <Application>Microsoft Office PowerPoint</Application>
  <PresentationFormat>宽屏</PresentationFormat>
  <Paragraphs>900</Paragraphs>
  <Slides>114</Slides>
  <Notes>0</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114</vt:i4>
      </vt:variant>
    </vt:vector>
  </HeadingPairs>
  <TitlesOfParts>
    <vt:vector size="141" baseType="lpstr">
      <vt:lpstr>Alibaba PuHuiTi Bold</vt:lpstr>
      <vt:lpstr>Alibaba PuHuiTi Regular</vt:lpstr>
      <vt:lpstr>Arial Unicode MS</vt:lpstr>
      <vt:lpstr>Dotted Songti Circle</vt:lpstr>
      <vt:lpstr>Menlo-Regular</vt:lpstr>
      <vt:lpstr>Yuanti SC Bold</vt:lpstr>
      <vt:lpstr>阿里巴巴普惠体</vt:lpstr>
      <vt:lpstr>阿里巴巴普惠体 R</vt:lpstr>
      <vt:lpstr>DengXian</vt:lpstr>
      <vt:lpstr>DengXian</vt:lpstr>
      <vt:lpstr>方正姚体</vt:lpstr>
      <vt:lpstr>方正姚体_GBK</vt:lpstr>
      <vt:lpstr>宋体</vt:lpstr>
      <vt:lpstr>Arial</vt:lpstr>
      <vt:lpstr>Calibri</vt:lpstr>
      <vt:lpstr>Consolas</vt:lpstr>
      <vt:lpstr>Courier New</vt:lpstr>
      <vt:lpstr>DejaVu Sans Mono</vt:lpstr>
      <vt:lpstr>DejaVu Sans Mono</vt:lpstr>
      <vt:lpstr>JetBrains Mono</vt:lpstr>
      <vt:lpstr>JetBrains Mono Bold</vt:lpstr>
      <vt:lpstr>Segoe UI</vt:lpstr>
      <vt:lpstr>Source Code Pro</vt:lpstr>
      <vt:lpstr>Source Code Pro Regular</vt:lpstr>
      <vt:lpstr>Wingdings</vt:lpstr>
      <vt:lpstr>4_WPS</vt:lpstr>
      <vt:lpstr>5_WPS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caoyu</dc:creator>
  <cp:lastModifiedBy>宇 曹</cp:lastModifiedBy>
  <cp:revision>1617</cp:revision>
  <dcterms:created xsi:type="dcterms:W3CDTF">2025-12-03T03:22:04Z</dcterms:created>
  <dcterms:modified xsi:type="dcterms:W3CDTF">2026-01-16T08:27:39Z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DE91D062FC84901490D01A69BB8A3050_42</vt:lpwstr>
  </property>
  <property fmtid="{D5CDD505-2E9C-101B-9397-08002B2CF9AE}" pid="3" name="KSOProductBuildVer">
    <vt:lpwstr>2052-12.1.23540.23540</vt:lpwstr>
  </property>
</Properties>
</file>